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9" r:id="rId4"/>
    <p:sldId id="258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9D8B3F"/>
    <a:srgbClr val="F2D763"/>
    <a:srgbClr val="64BB1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9831" autoAdjust="0"/>
  </p:normalViewPr>
  <p:slideViewPr>
    <p:cSldViewPr snapToGrid="0" snapToObjects="1">
      <p:cViewPr>
        <p:scale>
          <a:sx n="130" d="100"/>
          <a:sy n="130" d="100"/>
        </p:scale>
        <p:origin x="-80" y="74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interSettings" Target="printerSettings/printerSettings1.bin"/><Relationship Id="rId21" Type="http://schemas.openxmlformats.org/officeDocument/2006/relationships/presProps" Target="presProps.xml"/><Relationship Id="rId22" Type="http://schemas.openxmlformats.org/officeDocument/2006/relationships/viewProps" Target="viewProps.xml"/><Relationship Id="rId23" Type="http://schemas.openxmlformats.org/officeDocument/2006/relationships/theme" Target="theme/theme1.xml"/><Relationship Id="rId24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365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039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3323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21860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8844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55259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4/8/13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7206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4/8/13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0114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4/8/13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474542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07207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71D931-973E-6C42-9BBD-EF99968AB796}" type="datetimeFigureOut">
              <a:rPr lang="en-US" smtClean="0"/>
              <a:t>4/8/13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2261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71D931-973E-6C42-9BBD-EF99968AB796}" type="datetimeFigureOut">
              <a:rPr lang="en-US" smtClean="0"/>
              <a:t>4/8/13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E63DAF-B276-CE4B-BA09-870D9434284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56257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4" Type="http://schemas.openxmlformats.org/officeDocument/2006/relationships/slide" Target="slide16.xml"/><Relationship Id="rId5" Type="http://schemas.openxmlformats.org/officeDocument/2006/relationships/image" Target="../media/image1.png"/><Relationship Id="rId6" Type="http://schemas.openxmlformats.org/officeDocument/2006/relationships/slide" Target="slide8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slide" Target="slide11.xml"/><Relationship Id="rId4" Type="http://schemas.openxmlformats.org/officeDocument/2006/relationships/slide" Target="slide16.xml"/><Relationship Id="rId5" Type="http://schemas.openxmlformats.org/officeDocument/2006/relationships/image" Target="../media/image1.png"/><Relationship Id="rId6" Type="http://schemas.openxmlformats.org/officeDocument/2006/relationships/slide" Target="slide8.xml"/><Relationship Id="rId1" Type="http://schemas.openxmlformats.org/officeDocument/2006/relationships/slideLayout" Target="../slideLayouts/slideLayout2.xml"/><Relationship Id="rId2" Type="http://schemas.openxmlformats.org/officeDocument/2006/relationships/slide" Target="slide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slide" Target="slide8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4.png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slide" Target="slide18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4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4" Type="http://schemas.openxmlformats.org/officeDocument/2006/relationships/slide" Target="slide11.xml"/><Relationship Id="rId5" Type="http://schemas.openxmlformats.org/officeDocument/2006/relationships/slide" Target="slide16.xml"/><Relationship Id="rId6" Type="http://schemas.openxmlformats.org/officeDocument/2006/relationships/image" Target="../media/image1.png"/><Relationship Id="rId7" Type="http://schemas.openxmlformats.org/officeDocument/2006/relationships/slide" Target="slide13.xml"/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slide" Target="slide10.xml"/><Relationship Id="rId4" Type="http://schemas.openxmlformats.org/officeDocument/2006/relationships/slide" Target="slide11.xml"/><Relationship Id="rId5" Type="http://schemas.openxmlformats.org/officeDocument/2006/relationships/slide" Target="slide16.xml"/><Relationship Id="rId6" Type="http://schemas.openxmlformats.org/officeDocument/2006/relationships/image" Target="../media/image1.png"/><Relationship Id="rId7" Type="http://schemas.openxmlformats.org/officeDocument/2006/relationships/slide" Target="slide14.xml"/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slide" Target="slide17.xml"/><Relationship Id="rId4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2" Type="http://schemas.openxmlformats.org/officeDocument/2006/relationships/slide" Target="slide9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2" Type="http://schemas.openxmlformats.org/officeDocument/2006/relationships/slide" Target="slide1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err="1" smtClean="0"/>
              <a:t>Mifos</a:t>
            </a:r>
            <a:r>
              <a:rPr lang="en-US" dirty="0" smtClean="0"/>
              <a:t> Workflow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Deanna McCusker</a:t>
            </a:r>
          </a:p>
          <a:p>
            <a:r>
              <a:rPr lang="en-US" dirty="0" smtClean="0"/>
              <a:t>UX Designer</a:t>
            </a:r>
          </a:p>
          <a:p>
            <a:r>
              <a:rPr lang="en-US" dirty="0" smtClean="0"/>
              <a:t>4/4/2013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43837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Client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1658" y="1411793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 Photo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3506494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Create Savings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2946273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 Attachments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2776" y="1744138"/>
            <a:ext cx="1301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Branch &gt; Center &gt;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043452" y="2259407"/>
            <a:ext cx="546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Group:</a:t>
            </a:r>
            <a:endParaRPr lang="en-US" sz="1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586225" y="2300884"/>
            <a:ext cx="1784195" cy="191973"/>
            <a:chOff x="3715354" y="2512360"/>
            <a:chExt cx="1784195" cy="191973"/>
          </a:xfrm>
        </p:grpSpPr>
        <p:sp>
          <p:nvSpPr>
            <p:cNvPr id="24" name="Rectangle 23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Isosceles Triangle 25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2" name="TextBox 31"/>
          <p:cNvSpPr txBox="1"/>
          <p:nvPr/>
        </p:nvSpPr>
        <p:spPr>
          <a:xfrm>
            <a:off x="3043452" y="2523635"/>
            <a:ext cx="13413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Loan Officer Assigned:</a:t>
            </a:r>
            <a:endParaRPr lang="en-US" sz="10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4580170" y="2568498"/>
            <a:ext cx="1784195" cy="191973"/>
            <a:chOff x="3715354" y="2512360"/>
            <a:chExt cx="1784195" cy="191973"/>
          </a:xfrm>
        </p:grpSpPr>
        <p:sp>
          <p:nvSpPr>
            <p:cNvPr id="34" name="Rectangle 33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48" name="Group 47"/>
          <p:cNvGrpSpPr/>
          <p:nvPr/>
        </p:nvGrpSpPr>
        <p:grpSpPr>
          <a:xfrm>
            <a:off x="3154187" y="2946273"/>
            <a:ext cx="4696271" cy="1200329"/>
            <a:chOff x="3154187" y="2946273"/>
            <a:chExt cx="4696271" cy="1200329"/>
          </a:xfrm>
          <a:solidFill>
            <a:schemeClr val="bg1">
              <a:lumMod val="95000"/>
            </a:schemeClr>
          </a:solidFill>
        </p:grpSpPr>
        <p:sp>
          <p:nvSpPr>
            <p:cNvPr id="36" name="TextBox 35"/>
            <p:cNvSpPr txBox="1"/>
            <p:nvPr/>
          </p:nvSpPr>
          <p:spPr>
            <a:xfrm>
              <a:off x="3154187" y="2946273"/>
              <a:ext cx="4696271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Personal Info</a:t>
              </a:r>
            </a:p>
            <a:p>
              <a:r>
                <a:rPr lang="en-US" sz="1200" dirty="0" smtClean="0"/>
                <a:t>Name:</a:t>
              </a:r>
            </a:p>
            <a:p>
              <a:r>
                <a:rPr lang="en-US" sz="1200" dirty="0" smtClean="0"/>
                <a:t>Govt. ID:</a:t>
              </a:r>
            </a:p>
            <a:p>
              <a:r>
                <a:rPr lang="en-US" sz="1200" dirty="0" smtClean="0"/>
                <a:t>Photo:                                        Browse…</a:t>
              </a:r>
            </a:p>
            <a:p>
              <a:r>
                <a:rPr lang="en-US" sz="1200" dirty="0" smtClean="0"/>
                <a:t>Etc…</a:t>
              </a:r>
            </a:p>
            <a:p>
              <a:endParaRPr lang="en-US" sz="1200" dirty="0" smtClean="0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7682535" y="3040976"/>
              <a:ext cx="10495" cy="944957"/>
            </a:xfrm>
            <a:prstGeom prst="straightConnector1">
              <a:avLst/>
            </a:prstGeom>
            <a:grpFill/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49" name="Group 48"/>
          <p:cNvGrpSpPr/>
          <p:nvPr/>
        </p:nvGrpSpPr>
        <p:grpSpPr>
          <a:xfrm>
            <a:off x="3154187" y="4317493"/>
            <a:ext cx="4696271" cy="1200329"/>
            <a:chOff x="3154187" y="4317493"/>
            <a:chExt cx="4696271" cy="1200329"/>
          </a:xfrm>
          <a:solidFill>
            <a:schemeClr val="bg1">
              <a:lumMod val="95000"/>
            </a:schemeClr>
          </a:solidFill>
        </p:grpSpPr>
        <p:sp>
          <p:nvSpPr>
            <p:cNvPr id="38" name="TextBox 37"/>
            <p:cNvSpPr txBox="1"/>
            <p:nvPr/>
          </p:nvSpPr>
          <p:spPr>
            <a:xfrm>
              <a:off x="3154187" y="4317493"/>
              <a:ext cx="4696271" cy="1200329"/>
            </a:xfrm>
            <a:prstGeom prst="rect">
              <a:avLst/>
            </a:prstGeom>
            <a:grpFill/>
          </p:spPr>
          <p:txBody>
            <a:bodyPr wrap="square" rtlCol="0">
              <a:spAutoFit/>
            </a:bodyPr>
            <a:lstStyle/>
            <a:p>
              <a:r>
                <a:rPr lang="en-US" sz="1200" b="1" dirty="0" smtClean="0"/>
                <a:t>MFI Info</a:t>
              </a:r>
            </a:p>
            <a:p>
              <a:r>
                <a:rPr lang="en-US" sz="1200" dirty="0" smtClean="0"/>
                <a:t>Administrative Fees:</a:t>
              </a:r>
            </a:p>
            <a:p>
              <a:r>
                <a:rPr lang="en-US" sz="1200" dirty="0" smtClean="0"/>
                <a:t>Other Fees:</a:t>
              </a:r>
            </a:p>
            <a:p>
              <a:r>
                <a:rPr lang="en-US" sz="1200" dirty="0" smtClean="0"/>
                <a:t>Create Savings Account:</a:t>
              </a:r>
            </a:p>
            <a:p>
              <a:r>
                <a:rPr lang="en-US" sz="1200" dirty="0" smtClean="0"/>
                <a:t>Etc…</a:t>
              </a:r>
            </a:p>
            <a:p>
              <a:endParaRPr lang="en-US" sz="1200" dirty="0" smtClean="0"/>
            </a:p>
          </p:txBody>
        </p:sp>
        <p:grpSp>
          <p:nvGrpSpPr>
            <p:cNvPr id="39" name="Group 38"/>
            <p:cNvGrpSpPr/>
            <p:nvPr/>
          </p:nvGrpSpPr>
          <p:grpSpPr>
            <a:xfrm>
              <a:off x="4839791" y="4954166"/>
              <a:ext cx="1784195" cy="191973"/>
              <a:chOff x="3715354" y="2512360"/>
              <a:chExt cx="1784195" cy="191973"/>
            </a:xfrm>
            <a:grpFill/>
          </p:grpSpPr>
          <p:sp>
            <p:nvSpPr>
              <p:cNvPr id="40" name="Rectangle 39"/>
              <p:cNvSpPr/>
              <p:nvPr/>
            </p:nvSpPr>
            <p:spPr>
              <a:xfrm>
                <a:off x="3715354" y="2512360"/>
                <a:ext cx="1784195" cy="191973"/>
              </a:xfrm>
              <a:prstGeom prst="rect">
                <a:avLst/>
              </a:prstGeom>
              <a:grpFill/>
              <a:ln>
                <a:solidFill>
                  <a:schemeClr val="tx1"/>
                </a:solidFill>
              </a:ln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Isosceles Triangle 40"/>
              <p:cNvSpPr/>
              <p:nvPr/>
            </p:nvSpPr>
            <p:spPr>
              <a:xfrm flipV="1">
                <a:off x="5268496" y="2547911"/>
                <a:ext cx="182544" cy="140000"/>
              </a:xfrm>
              <a:prstGeom prst="triangle">
                <a:avLst/>
              </a:prstGeom>
              <a:grpFill/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cxnSp>
          <p:nvCxnSpPr>
            <p:cNvPr id="44" name="Straight Arrow Connector 43"/>
            <p:cNvCxnSpPr/>
            <p:nvPr/>
          </p:nvCxnSpPr>
          <p:spPr>
            <a:xfrm>
              <a:off x="7667012" y="4377641"/>
              <a:ext cx="10495" cy="944957"/>
            </a:xfrm>
            <a:prstGeom prst="straightConnector1">
              <a:avLst/>
            </a:prstGeom>
            <a:grpFill/>
            <a:ln>
              <a:headEnd type="arrow"/>
              <a:tailEnd type="arrow"/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" name="Rectangle 44"/>
          <p:cNvSpPr/>
          <p:nvPr/>
        </p:nvSpPr>
        <p:spPr>
          <a:xfrm>
            <a:off x="5474948" y="5593733"/>
            <a:ext cx="1100529" cy="2946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Preview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49929" y="5593733"/>
            <a:ext cx="1100529" cy="294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Cancel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4586225" y="2246636"/>
            <a:ext cx="522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None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3919928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Loan Page (Generic)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1658" y="1411793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77321" y="2313993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 Attachments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53292" y="2841554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Additional Fees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2776" y="1744138"/>
            <a:ext cx="1301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Branch &gt; Center &gt;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6812" y="2532173"/>
            <a:ext cx="7135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Borrower:</a:t>
            </a:r>
            <a:endParaRPr lang="en-US" sz="1000" dirty="0"/>
          </a:p>
        </p:txBody>
      </p:sp>
      <p:grpSp>
        <p:nvGrpSpPr>
          <p:cNvPr id="33" name="Group 32"/>
          <p:cNvGrpSpPr/>
          <p:nvPr/>
        </p:nvGrpSpPr>
        <p:grpSpPr>
          <a:xfrm>
            <a:off x="4230970" y="2577036"/>
            <a:ext cx="1784195" cy="191973"/>
            <a:chOff x="3715354" y="2512360"/>
            <a:chExt cx="1784195" cy="191973"/>
          </a:xfrm>
        </p:grpSpPr>
        <p:sp>
          <p:nvSpPr>
            <p:cNvPr id="34" name="Rectangle 33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5" name="Isosceles Triangle 34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8" name="TextBox 37"/>
          <p:cNvSpPr txBox="1"/>
          <p:nvPr/>
        </p:nvSpPr>
        <p:spPr>
          <a:xfrm>
            <a:off x="3126812" y="3208227"/>
            <a:ext cx="4696271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Loan Account Details</a:t>
            </a:r>
          </a:p>
          <a:p>
            <a:r>
              <a:rPr lang="en-US" sz="1200" dirty="0" smtClean="0"/>
              <a:t>Loan Amount:</a:t>
            </a:r>
          </a:p>
          <a:p>
            <a:r>
              <a:rPr lang="en-US" sz="1200" dirty="0" smtClean="0"/>
              <a:t>Interest Rate:</a:t>
            </a:r>
          </a:p>
          <a:p>
            <a:r>
              <a:rPr lang="en-US" sz="1200" dirty="0" smtClean="0"/>
              <a:t>Number of Installments:</a:t>
            </a:r>
          </a:p>
          <a:p>
            <a:r>
              <a:rPr lang="en-US" sz="1200" dirty="0" smtClean="0"/>
              <a:t>Disbursal Date:</a:t>
            </a:r>
          </a:p>
          <a:p>
            <a:endParaRPr lang="en-US" sz="1200" dirty="0" smtClean="0"/>
          </a:p>
          <a:p>
            <a:r>
              <a:rPr lang="en-US" sz="1200" b="1" dirty="0" smtClean="0"/>
              <a:t>Administrative Fees</a:t>
            </a:r>
          </a:p>
          <a:p>
            <a:r>
              <a:rPr lang="en-US" sz="1200" b="1" dirty="0" smtClean="0"/>
              <a:t>Additional Fees</a:t>
            </a:r>
          </a:p>
          <a:p>
            <a:r>
              <a:rPr lang="en-US" sz="1200" b="1" dirty="0" smtClean="0"/>
              <a:t>Miscellaneous</a:t>
            </a:r>
          </a:p>
          <a:p>
            <a:endParaRPr lang="en-US" sz="1200" b="1" dirty="0" smtClean="0"/>
          </a:p>
          <a:p>
            <a:r>
              <a:rPr lang="en-US" sz="1200" dirty="0" smtClean="0"/>
              <a:t>Etc…</a:t>
            </a:r>
          </a:p>
          <a:p>
            <a:endParaRPr lang="en-US" sz="1200" dirty="0" smtClean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661985" y="3350703"/>
            <a:ext cx="0" cy="20653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474948" y="5593733"/>
            <a:ext cx="1100529" cy="2946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Preview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49929" y="5593733"/>
            <a:ext cx="1100529" cy="294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Cancel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6812" y="2267945"/>
            <a:ext cx="546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Group:</a:t>
            </a:r>
            <a:endParaRPr lang="en-US" sz="1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237025" y="2309422"/>
            <a:ext cx="1784195" cy="191973"/>
            <a:chOff x="3715354" y="2512360"/>
            <a:chExt cx="1784195" cy="191973"/>
          </a:xfrm>
        </p:grpSpPr>
        <p:sp>
          <p:nvSpPr>
            <p:cNvPr id="24" name="Rectangle 23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Isosceles Triangle 25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237025" y="2255174"/>
            <a:ext cx="522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None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126812" y="2831700"/>
            <a:ext cx="9088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Loan Product:</a:t>
            </a:r>
            <a:endParaRPr lang="en-US" sz="10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4230970" y="2876563"/>
            <a:ext cx="1784195" cy="191973"/>
            <a:chOff x="3715354" y="2512360"/>
            <a:chExt cx="1784195" cy="191973"/>
          </a:xfrm>
        </p:grpSpPr>
        <p:sp>
          <p:nvSpPr>
            <p:cNvPr id="42" name="Rectangle 41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15428267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New Loan Page (from Client)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941658" y="1411793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77321" y="2313993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 Attachments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53292" y="2841554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Additional Fees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2776" y="1744138"/>
            <a:ext cx="1301408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Branch &gt; Center &gt; 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3126812" y="2532173"/>
            <a:ext cx="713594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Borrower:</a:t>
            </a:r>
            <a:endParaRPr lang="en-US" sz="1000" dirty="0"/>
          </a:p>
        </p:txBody>
      </p:sp>
      <p:sp>
        <p:nvSpPr>
          <p:cNvPr id="38" name="TextBox 37"/>
          <p:cNvSpPr txBox="1"/>
          <p:nvPr/>
        </p:nvSpPr>
        <p:spPr>
          <a:xfrm>
            <a:off x="3126812" y="3208227"/>
            <a:ext cx="4696271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Loan Account Details</a:t>
            </a:r>
          </a:p>
          <a:p>
            <a:r>
              <a:rPr lang="en-US" sz="1200" dirty="0" smtClean="0"/>
              <a:t>Loan Amount:</a:t>
            </a:r>
          </a:p>
          <a:p>
            <a:r>
              <a:rPr lang="en-US" sz="1200" dirty="0" smtClean="0"/>
              <a:t>Interest Rate:</a:t>
            </a:r>
          </a:p>
          <a:p>
            <a:r>
              <a:rPr lang="en-US" sz="1200" dirty="0" smtClean="0"/>
              <a:t>Number of Installments:</a:t>
            </a:r>
          </a:p>
          <a:p>
            <a:r>
              <a:rPr lang="en-US" sz="1200" dirty="0" smtClean="0"/>
              <a:t>Disbursal Date:</a:t>
            </a:r>
          </a:p>
          <a:p>
            <a:endParaRPr lang="en-US" sz="1200" dirty="0" smtClean="0"/>
          </a:p>
          <a:p>
            <a:r>
              <a:rPr lang="en-US" sz="1200" b="1" dirty="0" smtClean="0"/>
              <a:t>Administrative Fees</a:t>
            </a:r>
          </a:p>
          <a:p>
            <a:r>
              <a:rPr lang="en-US" sz="1200" b="1" dirty="0" smtClean="0"/>
              <a:t>Additional Fees</a:t>
            </a:r>
          </a:p>
          <a:p>
            <a:r>
              <a:rPr lang="en-US" sz="1200" b="1" dirty="0" smtClean="0"/>
              <a:t>Miscellaneous</a:t>
            </a:r>
          </a:p>
          <a:p>
            <a:endParaRPr lang="en-US" sz="1200" b="1" dirty="0" smtClean="0"/>
          </a:p>
          <a:p>
            <a:r>
              <a:rPr lang="en-US" sz="1200" dirty="0" smtClean="0"/>
              <a:t>Etc…</a:t>
            </a:r>
          </a:p>
          <a:p>
            <a:endParaRPr lang="en-US" sz="1200" dirty="0" smtClean="0"/>
          </a:p>
        </p:txBody>
      </p:sp>
      <p:cxnSp>
        <p:nvCxnSpPr>
          <p:cNvPr id="44" name="Straight Arrow Connector 43"/>
          <p:cNvCxnSpPr/>
          <p:nvPr/>
        </p:nvCxnSpPr>
        <p:spPr>
          <a:xfrm>
            <a:off x="7661985" y="3350703"/>
            <a:ext cx="0" cy="2065372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474948" y="5593733"/>
            <a:ext cx="1100529" cy="294675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Preview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46" name="Rectangle 45"/>
          <p:cNvSpPr/>
          <p:nvPr/>
        </p:nvSpPr>
        <p:spPr>
          <a:xfrm>
            <a:off x="6749929" y="5593733"/>
            <a:ext cx="1100529" cy="29467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>
                    <a:lumMod val="50000"/>
                  </a:schemeClr>
                </a:solidFill>
              </a:rPr>
              <a:t>Cancel</a:t>
            </a:r>
            <a:endParaRPr lang="en-US" sz="14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3126812" y="2267945"/>
            <a:ext cx="54697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Group:</a:t>
            </a:r>
            <a:endParaRPr lang="en-US" sz="1000" dirty="0"/>
          </a:p>
        </p:txBody>
      </p:sp>
      <p:grpSp>
        <p:nvGrpSpPr>
          <p:cNvPr id="29" name="Group 28"/>
          <p:cNvGrpSpPr/>
          <p:nvPr/>
        </p:nvGrpSpPr>
        <p:grpSpPr>
          <a:xfrm>
            <a:off x="4237025" y="2309422"/>
            <a:ext cx="1784195" cy="191973"/>
            <a:chOff x="3715354" y="2512360"/>
            <a:chExt cx="1784195" cy="191973"/>
          </a:xfrm>
        </p:grpSpPr>
        <p:sp>
          <p:nvSpPr>
            <p:cNvPr id="24" name="Rectangle 23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6" name="Isosceles Triangle 25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50" name="TextBox 49"/>
          <p:cNvSpPr txBox="1"/>
          <p:nvPr/>
        </p:nvSpPr>
        <p:spPr>
          <a:xfrm>
            <a:off x="4237025" y="2255174"/>
            <a:ext cx="5225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None</a:t>
            </a:r>
            <a:endParaRPr lang="en-US" sz="1200" dirty="0"/>
          </a:p>
        </p:txBody>
      </p:sp>
      <p:sp>
        <p:nvSpPr>
          <p:cNvPr id="31" name="TextBox 30"/>
          <p:cNvSpPr txBox="1"/>
          <p:nvPr/>
        </p:nvSpPr>
        <p:spPr>
          <a:xfrm>
            <a:off x="3126812" y="2831700"/>
            <a:ext cx="90883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Loan Product:</a:t>
            </a:r>
            <a:endParaRPr lang="en-US" sz="1000" dirty="0"/>
          </a:p>
        </p:txBody>
      </p:sp>
      <p:grpSp>
        <p:nvGrpSpPr>
          <p:cNvPr id="37" name="Group 36"/>
          <p:cNvGrpSpPr/>
          <p:nvPr/>
        </p:nvGrpSpPr>
        <p:grpSpPr>
          <a:xfrm>
            <a:off x="4230970" y="2876563"/>
            <a:ext cx="1784195" cy="191973"/>
            <a:chOff x="3715354" y="2512360"/>
            <a:chExt cx="1784195" cy="191973"/>
          </a:xfrm>
        </p:grpSpPr>
        <p:sp>
          <p:nvSpPr>
            <p:cNvPr id="42" name="Rectangle 41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7" name="Isosceles Triangle 46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3" name="TextBox 2"/>
          <p:cNvSpPr txBox="1"/>
          <p:nvPr/>
        </p:nvSpPr>
        <p:spPr>
          <a:xfrm>
            <a:off x="4230970" y="2514166"/>
            <a:ext cx="941283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Claire Client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01840357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Clients (specific to LO)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8" y="2025119"/>
            <a:ext cx="2638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Loan Officer: </a:t>
            </a:r>
            <a:r>
              <a:rPr lang="en-US" sz="1600" b="1" dirty="0" smtClean="0"/>
              <a:t>Lisa Lender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42995" y="2481845"/>
            <a:ext cx="4991426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Last       First      Number     Status      Balance      Days Delinquent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2" action="ppaction://hlinksldjump"/>
              </a:rPr>
              <a:t>New Client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3" action="ppaction://hlinksldjump"/>
              </a:rPr>
              <a:t>New Account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4" action="ppaction://hlinksldjump"/>
              </a:rPr>
              <a:t>Enter Collections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633194" y="2025119"/>
            <a:ext cx="2430418" cy="276999"/>
            <a:chOff x="5268623" y="274638"/>
            <a:chExt cx="2430418" cy="276999"/>
          </a:xfrm>
        </p:grpSpPr>
        <p:sp>
          <p:nvSpPr>
            <p:cNvPr id="3" name="TextBox 2"/>
            <p:cNvSpPr txBox="1"/>
            <p:nvPr/>
          </p:nvSpPr>
          <p:spPr>
            <a:xfrm>
              <a:off x="5268623" y="274638"/>
              <a:ext cx="64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Search:</a:t>
              </a:r>
              <a:endParaRPr lang="en-US" sz="12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14846" y="35601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942995" y="2828392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Client    Claire    </a:t>
            </a:r>
            <a:r>
              <a:rPr lang="en-US" sz="1400" dirty="0" smtClean="0">
                <a:solidFill>
                  <a:srgbClr val="FF6600"/>
                </a:solidFill>
                <a:hlinkClick r:id="rId6" action="ppaction://hlinksldjump"/>
              </a:rPr>
              <a:t>0002-12…  </a:t>
            </a:r>
            <a:r>
              <a:rPr lang="en-US" sz="1400" dirty="0" smtClean="0">
                <a:solidFill>
                  <a:srgbClr val="FF6600"/>
                </a:solidFill>
              </a:rPr>
              <a:t>Active        570.0         25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42995" y="3160398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Gomez  Carlos   0002-12…  Active      1234.0         11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42995" y="3491193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Alvar</a:t>
            </a:r>
            <a:r>
              <a:rPr lang="en-US" sz="1400" dirty="0" smtClean="0"/>
              <a:t>…   </a:t>
            </a:r>
            <a:r>
              <a:rPr lang="en-US" sz="1400" dirty="0" err="1" smtClean="0"/>
              <a:t>Pepe</a:t>
            </a:r>
            <a:r>
              <a:rPr lang="en-US" sz="1400" dirty="0" smtClean="0"/>
              <a:t>    0002-12…  Active           25.0         </a:t>
            </a:r>
          </a:p>
        </p:txBody>
      </p:sp>
    </p:spTree>
    <p:extLst>
      <p:ext uri="{BB962C8B-B14F-4D97-AF65-F5344CB8AC3E}">
        <p14:creationId xmlns:p14="http://schemas.microsoft.com/office/powerpoint/2010/main" val="38913035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Clients (specific to FOA)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42995" y="2481845"/>
            <a:ext cx="4991426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Last       First      Number     Status      Balance      Days Delinquent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2" action="ppaction://hlinksldjump"/>
              </a:rPr>
              <a:t>New Client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3" action="ppaction://hlinksldjump"/>
              </a:rPr>
              <a:t>New Account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4" action="ppaction://hlinksldjump"/>
              </a:rPr>
              <a:t>Enter Collections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633194" y="2025119"/>
            <a:ext cx="2430418" cy="276999"/>
            <a:chOff x="5268623" y="274638"/>
            <a:chExt cx="2430418" cy="276999"/>
          </a:xfrm>
        </p:grpSpPr>
        <p:sp>
          <p:nvSpPr>
            <p:cNvPr id="3" name="TextBox 2"/>
            <p:cNvSpPr txBox="1"/>
            <p:nvPr/>
          </p:nvSpPr>
          <p:spPr>
            <a:xfrm>
              <a:off x="5268623" y="274638"/>
              <a:ext cx="64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Search:</a:t>
              </a:r>
              <a:endParaRPr lang="en-US" sz="12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14846" y="35601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942995" y="2828392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Client    Claire    </a:t>
            </a:r>
            <a:r>
              <a:rPr lang="en-US" sz="1400" dirty="0" smtClean="0">
                <a:solidFill>
                  <a:srgbClr val="FF6600"/>
                </a:solidFill>
                <a:hlinkClick r:id="rId6" action="ppaction://hlinksldjump"/>
              </a:rPr>
              <a:t>0002-12…  </a:t>
            </a:r>
            <a:r>
              <a:rPr lang="en-US" sz="1400" dirty="0" smtClean="0">
                <a:solidFill>
                  <a:srgbClr val="FF6600"/>
                </a:solidFill>
              </a:rPr>
              <a:t>Active        570.0         25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42995" y="3160398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Gomez  Carlos   0002-12…  Active      1234.0         11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42995" y="3491193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Alvar</a:t>
            </a:r>
            <a:r>
              <a:rPr lang="en-US" sz="1400" dirty="0" smtClean="0"/>
              <a:t>…   </a:t>
            </a:r>
            <a:r>
              <a:rPr lang="en-US" sz="1400" dirty="0" err="1" smtClean="0"/>
              <a:t>Pepe</a:t>
            </a:r>
            <a:r>
              <a:rPr lang="en-US" sz="1400" dirty="0" smtClean="0"/>
              <a:t>    0002-12…  Active           25.0        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820276" y="2110145"/>
            <a:ext cx="1784195" cy="191973"/>
            <a:chOff x="3715354" y="2512360"/>
            <a:chExt cx="1784195" cy="191973"/>
          </a:xfrm>
        </p:grpSpPr>
        <p:sp>
          <p:nvSpPr>
            <p:cNvPr id="21" name="Rectangle 20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Isosceles Triangle 21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842367" y="2065268"/>
            <a:ext cx="2289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Loan Officer:     Lisa Lender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914132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All Clients (specific to Manager)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2942995" y="2481845"/>
            <a:ext cx="4991426" cy="307777"/>
          </a:xfrm>
          <a:prstGeom prst="rect">
            <a:avLst/>
          </a:prstGeom>
          <a:solidFill>
            <a:schemeClr val="bg1">
              <a:lumMod val="7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400" dirty="0" smtClean="0"/>
              <a:t>Last       First      Number     Status      Balance      Days Delinquent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chemeClr val="tx1"/>
                </a:solidFill>
              </a:rPr>
              <a:t>Loan Officer Performance Report</a:t>
            </a:r>
            <a:endParaRPr lang="en-US" sz="12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Delinquency Report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Branch Performance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5633194" y="2025119"/>
            <a:ext cx="2430418" cy="276999"/>
            <a:chOff x="5268623" y="274638"/>
            <a:chExt cx="2430418" cy="276999"/>
          </a:xfrm>
        </p:grpSpPr>
        <p:sp>
          <p:nvSpPr>
            <p:cNvPr id="3" name="TextBox 2"/>
            <p:cNvSpPr txBox="1"/>
            <p:nvPr/>
          </p:nvSpPr>
          <p:spPr>
            <a:xfrm>
              <a:off x="5268623" y="274638"/>
              <a:ext cx="646406" cy="276999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200" dirty="0" smtClean="0"/>
                <a:t>Search:</a:t>
              </a:r>
              <a:endParaRPr lang="en-US" sz="1200" dirty="0"/>
            </a:p>
          </p:txBody>
        </p:sp>
        <p:sp>
          <p:nvSpPr>
            <p:cNvPr id="19" name="Rectangle 18"/>
            <p:cNvSpPr/>
            <p:nvPr/>
          </p:nvSpPr>
          <p:spPr>
            <a:xfrm>
              <a:off x="5914846" y="35601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3" name="TextBox 22"/>
          <p:cNvSpPr txBox="1"/>
          <p:nvPr/>
        </p:nvSpPr>
        <p:spPr>
          <a:xfrm>
            <a:off x="2942995" y="2828392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Client    Claire    </a:t>
            </a:r>
            <a:r>
              <a:rPr lang="en-US" sz="1400" dirty="0" smtClean="0">
                <a:solidFill>
                  <a:srgbClr val="FF6600"/>
                </a:solidFill>
                <a:hlinkClick r:id="rId3" action="ppaction://hlinksldjump"/>
              </a:rPr>
              <a:t>0002-12…  </a:t>
            </a:r>
            <a:r>
              <a:rPr lang="en-US" sz="1400" dirty="0" smtClean="0">
                <a:solidFill>
                  <a:srgbClr val="FF6600"/>
                </a:solidFill>
              </a:rPr>
              <a:t>Active        570.0         25</a:t>
            </a:r>
          </a:p>
        </p:txBody>
      </p:sp>
      <p:sp>
        <p:nvSpPr>
          <p:cNvPr id="24" name="TextBox 23"/>
          <p:cNvSpPr txBox="1"/>
          <p:nvPr/>
        </p:nvSpPr>
        <p:spPr>
          <a:xfrm>
            <a:off x="2942995" y="3160398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smtClean="0">
                <a:solidFill>
                  <a:srgbClr val="FF6600"/>
                </a:solidFill>
              </a:rPr>
              <a:t>Gomez  Carlos   0002-12…  Active      1234.0         11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2942995" y="3491193"/>
            <a:ext cx="4991426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 err="1" smtClean="0"/>
              <a:t>Alvar</a:t>
            </a:r>
            <a:r>
              <a:rPr lang="en-US" sz="1400" dirty="0" smtClean="0"/>
              <a:t>…   </a:t>
            </a:r>
            <a:r>
              <a:rPr lang="en-US" sz="1400" dirty="0" err="1" smtClean="0"/>
              <a:t>Pepe</a:t>
            </a:r>
            <a:r>
              <a:rPr lang="en-US" sz="1400" dirty="0" smtClean="0"/>
              <a:t>    0002-12…  Active           25.0         </a:t>
            </a:r>
          </a:p>
        </p:txBody>
      </p:sp>
      <p:grpSp>
        <p:nvGrpSpPr>
          <p:cNvPr id="20" name="Group 19"/>
          <p:cNvGrpSpPr/>
          <p:nvPr/>
        </p:nvGrpSpPr>
        <p:grpSpPr>
          <a:xfrm>
            <a:off x="3820276" y="2110145"/>
            <a:ext cx="1784195" cy="191973"/>
            <a:chOff x="3715354" y="2512360"/>
            <a:chExt cx="1784195" cy="191973"/>
          </a:xfrm>
        </p:grpSpPr>
        <p:sp>
          <p:nvSpPr>
            <p:cNvPr id="21" name="Rectangle 20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2" name="Isosceles Triangle 21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6" name="TextBox 5"/>
          <p:cNvSpPr txBox="1"/>
          <p:nvPr/>
        </p:nvSpPr>
        <p:spPr>
          <a:xfrm>
            <a:off x="2842367" y="2065268"/>
            <a:ext cx="2289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Loan Officer:     All</a:t>
            </a:r>
            <a:endParaRPr lang="en-US" sz="1200" b="1" dirty="0"/>
          </a:p>
        </p:txBody>
      </p:sp>
      <p:grpSp>
        <p:nvGrpSpPr>
          <p:cNvPr id="26" name="Group 25"/>
          <p:cNvGrpSpPr/>
          <p:nvPr/>
        </p:nvGrpSpPr>
        <p:grpSpPr>
          <a:xfrm>
            <a:off x="3820276" y="1833146"/>
            <a:ext cx="1784195" cy="191973"/>
            <a:chOff x="3715354" y="2512360"/>
            <a:chExt cx="1784195" cy="191973"/>
          </a:xfrm>
        </p:grpSpPr>
        <p:sp>
          <p:nvSpPr>
            <p:cNvPr id="27" name="Rectangle 26"/>
            <p:cNvSpPr/>
            <p:nvPr/>
          </p:nvSpPr>
          <p:spPr>
            <a:xfrm>
              <a:off x="3715354" y="2512360"/>
              <a:ext cx="1784195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28" name="Isosceles Triangle 27"/>
            <p:cNvSpPr/>
            <p:nvPr/>
          </p:nvSpPr>
          <p:spPr>
            <a:xfrm flipV="1">
              <a:off x="5268496" y="2547911"/>
              <a:ext cx="182544" cy="140000"/>
            </a:xfrm>
            <a:prstGeom prst="triangle">
              <a:avLst/>
            </a:prstGeom>
            <a:solidFill>
              <a:schemeClr val="bg1">
                <a:lumMod val="95000"/>
              </a:schemeClr>
            </a:solidFill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9" name="TextBox 28"/>
          <p:cNvSpPr txBox="1"/>
          <p:nvPr/>
        </p:nvSpPr>
        <p:spPr>
          <a:xfrm>
            <a:off x="2842367" y="1788269"/>
            <a:ext cx="228981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dirty="0" smtClean="0"/>
              <a:t>Branch:             Nairobi A</a:t>
            </a:r>
            <a:endParaRPr lang="en-US" sz="1200" b="1" dirty="0"/>
          </a:p>
        </p:txBody>
      </p:sp>
    </p:spTree>
    <p:extLst>
      <p:ext uri="{BB962C8B-B14F-4D97-AF65-F5344CB8AC3E}">
        <p14:creationId xmlns:p14="http://schemas.microsoft.com/office/powerpoint/2010/main" val="20565345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Enter Collection Sheet Data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23356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164974" y="1874724"/>
            <a:ext cx="57001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Center:</a:t>
            </a:r>
          </a:p>
          <a:p>
            <a:r>
              <a:rPr lang="en-US" sz="1000" dirty="0" smtClean="0"/>
              <a:t>Date: </a:t>
            </a:r>
            <a:endParaRPr lang="en-US" sz="1000" dirty="0"/>
          </a:p>
        </p:txBody>
      </p:sp>
      <p:sp>
        <p:nvSpPr>
          <p:cNvPr id="33" name="Rectangle 32"/>
          <p:cNvSpPr/>
          <p:nvPr/>
        </p:nvSpPr>
        <p:spPr>
          <a:xfrm>
            <a:off x="1812056" y="2077162"/>
            <a:ext cx="1101759" cy="17134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1" name="TextBox 30"/>
          <p:cNvSpPr txBox="1"/>
          <p:nvPr/>
        </p:nvSpPr>
        <p:spPr>
          <a:xfrm>
            <a:off x="1757723" y="1874724"/>
            <a:ext cx="948910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Boeung</a:t>
            </a:r>
            <a:r>
              <a:rPr lang="en-US" sz="1000" dirty="0" smtClean="0"/>
              <a:t> </a:t>
            </a:r>
            <a:r>
              <a:rPr lang="en-US" sz="1000" dirty="0" err="1" smtClean="0"/>
              <a:t>Salang</a:t>
            </a:r>
            <a:endParaRPr lang="en-US" sz="1000" dirty="0" smtClean="0"/>
          </a:p>
          <a:p>
            <a:r>
              <a:rPr lang="en-US" sz="1000" dirty="0" smtClean="0"/>
              <a:t>April 12, 2013</a:t>
            </a:r>
          </a:p>
        </p:txBody>
      </p:sp>
      <p:pic>
        <p:nvPicPr>
          <p:cNvPr id="9" name="Picture 8" descr="Screen Shot 2013-04-08 at 11.51.57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948078" y="2068595"/>
            <a:ext cx="156664" cy="185026"/>
          </a:xfrm>
          <a:prstGeom prst="rect">
            <a:avLst/>
          </a:prstGeom>
        </p:spPr>
      </p:pic>
      <p:sp>
        <p:nvSpPr>
          <p:cNvPr id="38" name="TextBox 37"/>
          <p:cNvSpPr txBox="1"/>
          <p:nvPr/>
        </p:nvSpPr>
        <p:spPr>
          <a:xfrm>
            <a:off x="3489894" y="1874724"/>
            <a:ext cx="91935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Branch Office:</a:t>
            </a:r>
          </a:p>
          <a:p>
            <a:r>
              <a:rPr lang="en-US" sz="1000" dirty="0" smtClean="0"/>
              <a:t>Loan Officer: </a:t>
            </a:r>
            <a:endParaRPr lang="en-US" sz="1000" dirty="0"/>
          </a:p>
        </p:txBody>
      </p:sp>
      <p:sp>
        <p:nvSpPr>
          <p:cNvPr id="39" name="TextBox 38"/>
          <p:cNvSpPr txBox="1"/>
          <p:nvPr/>
        </p:nvSpPr>
        <p:spPr>
          <a:xfrm>
            <a:off x="4468599" y="1874724"/>
            <a:ext cx="98992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err="1" smtClean="0"/>
              <a:t>ADMCambodia</a:t>
            </a:r>
            <a:endParaRPr lang="en-US" sz="1000" dirty="0" smtClean="0"/>
          </a:p>
          <a:p>
            <a:r>
              <a:rPr lang="en-US" sz="1000" dirty="0" smtClean="0"/>
              <a:t>Kim </a:t>
            </a:r>
            <a:r>
              <a:rPr lang="en-US" sz="1000" dirty="0" err="1" smtClean="0"/>
              <a:t>Huch</a:t>
            </a:r>
            <a:r>
              <a:rPr lang="en-US" sz="1000" dirty="0" smtClean="0"/>
              <a:t> </a:t>
            </a:r>
            <a:r>
              <a:rPr lang="en-US" sz="1000" dirty="0" err="1" smtClean="0"/>
              <a:t>Sieng</a:t>
            </a:r>
            <a:endParaRPr lang="en-US" sz="1000" dirty="0" smtClean="0"/>
          </a:p>
        </p:txBody>
      </p:sp>
      <p:sp>
        <p:nvSpPr>
          <p:cNvPr id="42" name="Rectangle 41"/>
          <p:cNvSpPr/>
          <p:nvPr/>
        </p:nvSpPr>
        <p:spPr>
          <a:xfrm>
            <a:off x="6698578" y="1917249"/>
            <a:ext cx="1449768" cy="20369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3" name="Isosceles Triangle 42"/>
          <p:cNvSpPr/>
          <p:nvPr/>
        </p:nvSpPr>
        <p:spPr>
          <a:xfrm flipV="1">
            <a:off x="7935420" y="1970562"/>
            <a:ext cx="182544" cy="140000"/>
          </a:xfrm>
          <a:prstGeom prst="triangle">
            <a:avLst/>
          </a:prstGeom>
          <a:solidFill>
            <a:schemeClr val="bg1">
              <a:lumMod val="95000"/>
            </a:schemeClr>
          </a:solidFill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5723210" y="1874724"/>
            <a:ext cx="1354295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Payment Type:     Cash</a:t>
            </a:r>
          </a:p>
        </p:txBody>
      </p:sp>
      <p:sp>
        <p:nvSpPr>
          <p:cNvPr id="49" name="Rectangle 48"/>
          <p:cNvSpPr/>
          <p:nvPr/>
        </p:nvSpPr>
        <p:spPr>
          <a:xfrm>
            <a:off x="7237414" y="2497949"/>
            <a:ext cx="910932" cy="324776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grpSp>
        <p:nvGrpSpPr>
          <p:cNvPr id="18" name="Group 17"/>
          <p:cNvGrpSpPr/>
          <p:nvPr/>
        </p:nvGrpSpPr>
        <p:grpSpPr>
          <a:xfrm>
            <a:off x="2442168" y="2497949"/>
            <a:ext cx="4795246" cy="3247763"/>
            <a:chOff x="1812056" y="2504507"/>
            <a:chExt cx="4795246" cy="3394395"/>
          </a:xfrm>
        </p:grpSpPr>
        <p:sp>
          <p:nvSpPr>
            <p:cNvPr id="30" name="Rectangle 29"/>
            <p:cNvSpPr/>
            <p:nvPr/>
          </p:nvSpPr>
          <p:spPr>
            <a:xfrm>
              <a:off x="1812056" y="2504507"/>
              <a:ext cx="2397623" cy="3394395"/>
            </a:xfrm>
            <a:prstGeom prst="rect">
              <a:avLst/>
            </a:prstGeom>
            <a:solidFill>
              <a:schemeClr val="accent1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7" name="TextBox 16"/>
            <p:cNvSpPr txBox="1"/>
            <p:nvPr/>
          </p:nvSpPr>
          <p:spPr>
            <a:xfrm>
              <a:off x="2471401" y="2521465"/>
              <a:ext cx="1036011" cy="257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Due/Collections</a:t>
              </a:r>
              <a:endParaRPr lang="en-US" sz="1000" b="1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4209679" y="2504507"/>
              <a:ext cx="2397623" cy="3394395"/>
            </a:xfrm>
            <a:prstGeom prst="rect">
              <a:avLst/>
            </a:prstGeom>
            <a:solidFill>
              <a:schemeClr val="accent6">
                <a:lumMod val="20000"/>
                <a:lumOff val="80000"/>
              </a:schemeClr>
            </a:solidFill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TextBox 49"/>
            <p:cNvSpPr txBox="1"/>
            <p:nvPr/>
          </p:nvSpPr>
          <p:spPr>
            <a:xfrm>
              <a:off x="4830101" y="2521465"/>
              <a:ext cx="1241020" cy="257338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b="1" dirty="0" smtClean="0"/>
                <a:t>Issues/Withdrawals</a:t>
              </a:r>
              <a:endParaRPr lang="en-US" sz="1000" b="1" dirty="0"/>
            </a:p>
          </p:txBody>
        </p:sp>
      </p:grpSp>
      <p:sp>
        <p:nvSpPr>
          <p:cNvPr id="47" name="TextBox 46"/>
          <p:cNvSpPr txBox="1"/>
          <p:nvPr/>
        </p:nvSpPr>
        <p:spPr>
          <a:xfrm>
            <a:off x="2482872" y="2815421"/>
            <a:ext cx="208773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ADM           LTL            SA               DCF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4951771" y="2815421"/>
            <a:ext cx="298679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ADM         LTL            SA             DCF                   Attention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463962" y="3092420"/>
            <a:ext cx="2375829" cy="2172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463962" y="3526974"/>
            <a:ext cx="2375829" cy="2172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463962" y="3946134"/>
            <a:ext cx="2375829" cy="2172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2463962" y="4380688"/>
            <a:ext cx="2375829" cy="217277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2463962" y="4815242"/>
            <a:ext cx="2375829" cy="2172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463962" y="5249796"/>
            <a:ext cx="2375829" cy="21727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4839371" y="3092420"/>
            <a:ext cx="2375829" cy="2172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4839371" y="3526974"/>
            <a:ext cx="2375829" cy="2172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4839371" y="3946134"/>
            <a:ext cx="2375829" cy="2172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4839371" y="4380688"/>
            <a:ext cx="2375829" cy="217277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4839371" y="4815242"/>
            <a:ext cx="2375829" cy="2172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4839371" y="5249796"/>
            <a:ext cx="2375829" cy="217277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546199" y="3321968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100.0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137524" y="3321968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75.0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2545921" y="3536751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100.0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2546199" y="3743793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100.0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3065506" y="4609024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rgbClr val="FF6600"/>
                </a:solidFill>
              </a:rPr>
              <a:t>100.0</a:t>
            </a:r>
            <a:endParaRPr lang="en-US" sz="900" dirty="0">
              <a:solidFill>
                <a:srgbClr val="FF66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3065506" y="4826662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75.0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3065506" y="5043578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125.0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82" name="Rectangle 81"/>
          <p:cNvSpPr/>
          <p:nvPr/>
        </p:nvSpPr>
        <p:spPr>
          <a:xfrm>
            <a:off x="2537509" y="4173779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00.0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137524" y="4173779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rgbClr val="A6A6A6"/>
                </a:solidFill>
              </a:rPr>
              <a:t>75.0</a:t>
            </a:r>
            <a:endParaRPr lang="en-US" sz="900" dirty="0">
              <a:solidFill>
                <a:srgbClr val="A6A6A6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088953" y="3092420"/>
            <a:ext cx="1339351" cy="21727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5" name="Rectangle 84"/>
          <p:cNvSpPr/>
          <p:nvPr/>
        </p:nvSpPr>
        <p:spPr>
          <a:xfrm>
            <a:off x="1075575" y="4380688"/>
            <a:ext cx="1339351" cy="217277"/>
          </a:xfrm>
          <a:prstGeom prst="rect">
            <a:avLst/>
          </a:prstGeom>
          <a:solidFill>
            <a:schemeClr val="bg1">
              <a:lumMod val="6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TextBox 52"/>
          <p:cNvSpPr txBox="1"/>
          <p:nvPr/>
        </p:nvSpPr>
        <p:spPr>
          <a:xfrm>
            <a:off x="1104170" y="2815421"/>
            <a:ext cx="1163938" cy="311110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500"/>
              </a:spcAft>
            </a:pPr>
            <a:r>
              <a:rPr lang="en-US" sz="1000" dirty="0" smtClean="0"/>
              <a:t>Borrower</a:t>
            </a:r>
          </a:p>
          <a:p>
            <a:pPr>
              <a:spcAft>
                <a:spcPts val="500"/>
              </a:spcAft>
            </a:pPr>
            <a:r>
              <a:rPr lang="en-US" sz="1000" b="1" dirty="0" smtClean="0"/>
              <a:t>Group 100</a:t>
            </a:r>
          </a:p>
          <a:p>
            <a:pPr>
              <a:spcAft>
                <a:spcPts val="500"/>
              </a:spcAft>
            </a:pPr>
            <a:r>
              <a:rPr lang="en-US" sz="1000" dirty="0" err="1" smtClean="0"/>
              <a:t>Komik</a:t>
            </a:r>
            <a:r>
              <a:rPr lang="en-US" sz="1000" dirty="0" smtClean="0"/>
              <a:t> </a:t>
            </a:r>
            <a:r>
              <a:rPr lang="en-US" sz="1000" dirty="0" err="1" smtClean="0"/>
              <a:t>Batmana</a:t>
            </a:r>
            <a:endParaRPr lang="en-US" sz="1000" dirty="0" smtClean="0"/>
          </a:p>
          <a:p>
            <a:pPr>
              <a:spcAft>
                <a:spcPts val="500"/>
              </a:spcAft>
            </a:pPr>
            <a:r>
              <a:rPr lang="en-US" sz="1000" dirty="0" err="1" smtClean="0"/>
              <a:t>Tymteusz</a:t>
            </a:r>
            <a:r>
              <a:rPr lang="en-US" sz="1000" dirty="0" smtClean="0"/>
              <a:t> </a:t>
            </a:r>
            <a:r>
              <a:rPr lang="en-US" sz="1000" dirty="0" err="1" smtClean="0"/>
              <a:t>Otwarty</a:t>
            </a:r>
            <a:endParaRPr lang="en-US" sz="1000" dirty="0" smtClean="0"/>
          </a:p>
          <a:p>
            <a:pPr>
              <a:spcAft>
                <a:spcPts val="500"/>
              </a:spcAft>
            </a:pPr>
            <a:r>
              <a:rPr lang="en-US" sz="1000" dirty="0" smtClean="0"/>
              <a:t>Mohamed </a:t>
            </a:r>
            <a:r>
              <a:rPr lang="en-US" sz="1000" dirty="0" err="1" smtClean="0"/>
              <a:t>Adil</a:t>
            </a:r>
            <a:endParaRPr lang="en-US" sz="1000" dirty="0" smtClean="0"/>
          </a:p>
          <a:p>
            <a:pPr>
              <a:spcAft>
                <a:spcPts val="500"/>
              </a:spcAft>
            </a:pPr>
            <a:r>
              <a:rPr lang="en-US" sz="1000" dirty="0" smtClean="0"/>
              <a:t>Group accounts(s)</a:t>
            </a:r>
          </a:p>
          <a:p>
            <a:pPr>
              <a:spcAft>
                <a:spcPts val="500"/>
              </a:spcAft>
            </a:pPr>
            <a:r>
              <a:rPr lang="en-US" sz="1000" dirty="0"/>
              <a:t> </a:t>
            </a:r>
            <a:r>
              <a:rPr lang="en-US" sz="1000" dirty="0" smtClean="0"/>
              <a:t>     </a:t>
            </a:r>
            <a:r>
              <a:rPr lang="en-US" sz="1000" b="1" dirty="0" smtClean="0"/>
              <a:t>Group Total</a:t>
            </a:r>
          </a:p>
          <a:p>
            <a:pPr>
              <a:spcAft>
                <a:spcPts val="500"/>
              </a:spcAft>
            </a:pPr>
            <a:r>
              <a:rPr lang="en-US" sz="1000" b="1" dirty="0" smtClean="0"/>
              <a:t>Group ABC</a:t>
            </a:r>
          </a:p>
          <a:p>
            <a:pPr>
              <a:spcAft>
                <a:spcPts val="500"/>
              </a:spcAft>
            </a:pPr>
            <a:r>
              <a:rPr lang="en-US" sz="1000" dirty="0" smtClean="0"/>
              <a:t>SHG Client</a:t>
            </a:r>
          </a:p>
          <a:p>
            <a:pPr>
              <a:spcAft>
                <a:spcPts val="500"/>
              </a:spcAft>
            </a:pPr>
            <a:r>
              <a:rPr lang="en-US" sz="1000" dirty="0" err="1" smtClean="0"/>
              <a:t>Tet</a:t>
            </a:r>
            <a:r>
              <a:rPr lang="en-US" sz="1000" dirty="0" smtClean="0"/>
              <a:t> </a:t>
            </a:r>
            <a:r>
              <a:rPr lang="en-US" sz="1000" dirty="0" err="1" smtClean="0"/>
              <a:t>sw</a:t>
            </a:r>
            <a:r>
              <a:rPr lang="en-US" sz="1000" dirty="0" smtClean="0"/>
              <a:t> </a:t>
            </a:r>
            <a:r>
              <a:rPr lang="en-US" sz="1000" dirty="0" err="1" smtClean="0"/>
              <a:t>Tes</a:t>
            </a:r>
            <a:r>
              <a:rPr lang="en-US" sz="1000" dirty="0" smtClean="0"/>
              <a:t> </a:t>
            </a:r>
            <a:r>
              <a:rPr lang="en-US" sz="1000" dirty="0" err="1" smtClean="0"/>
              <a:t>asas</a:t>
            </a:r>
            <a:endParaRPr lang="en-US" sz="1000" dirty="0" smtClean="0"/>
          </a:p>
          <a:p>
            <a:pPr>
              <a:spcAft>
                <a:spcPts val="500"/>
              </a:spcAft>
            </a:pPr>
            <a:r>
              <a:rPr lang="en-US" sz="1000" dirty="0" smtClean="0"/>
              <a:t>Client test211</a:t>
            </a:r>
          </a:p>
          <a:p>
            <a:pPr>
              <a:spcAft>
                <a:spcPts val="500"/>
              </a:spcAft>
            </a:pPr>
            <a:r>
              <a:rPr lang="en-US" sz="1000" dirty="0" smtClean="0"/>
              <a:t>Group accounts (s)</a:t>
            </a:r>
          </a:p>
          <a:p>
            <a:pPr>
              <a:spcAft>
                <a:spcPts val="500"/>
              </a:spcAft>
            </a:pPr>
            <a:r>
              <a:rPr lang="en-US" sz="1000" dirty="0"/>
              <a:t> </a:t>
            </a:r>
            <a:r>
              <a:rPr lang="en-US" sz="1000" dirty="0" smtClean="0"/>
              <a:t>    </a:t>
            </a:r>
            <a:r>
              <a:rPr lang="en-US" sz="1000" b="1" dirty="0" smtClean="0"/>
              <a:t>Group Total</a:t>
            </a:r>
            <a:endParaRPr lang="en-US" sz="1000" b="1" dirty="0"/>
          </a:p>
          <a:p>
            <a:endParaRPr lang="en-US" sz="1200" dirty="0" smtClean="0"/>
          </a:p>
        </p:txBody>
      </p:sp>
      <p:sp>
        <p:nvSpPr>
          <p:cNvPr id="87" name="Rounded Rectangular Callout 86"/>
          <p:cNvSpPr/>
          <p:nvPr/>
        </p:nvSpPr>
        <p:spPr>
          <a:xfrm>
            <a:off x="6845438" y="2579993"/>
            <a:ext cx="1620266" cy="205967"/>
          </a:xfrm>
          <a:prstGeom prst="wedgeRoundRectCallout">
            <a:avLst>
              <a:gd name="adj1" fmla="val -48932"/>
              <a:gd name="adj2" fmla="val 134660"/>
              <a:gd name="adj3" fmla="val 16667"/>
            </a:avLst>
          </a:prstGeom>
          <a:solidFill>
            <a:srgbClr val="F2D763"/>
          </a:solidFill>
          <a:ln>
            <a:solidFill>
              <a:srgbClr val="9D8B3F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00" dirty="0" err="1" smtClean="0">
                <a:solidFill>
                  <a:schemeClr val="tx1"/>
                </a:solidFill>
              </a:rPr>
              <a:t>Danona</a:t>
            </a:r>
            <a:r>
              <a:rPr lang="en-US" sz="1000" dirty="0" smtClean="0">
                <a:solidFill>
                  <a:schemeClr val="tx1"/>
                </a:solidFill>
              </a:rPr>
              <a:t> Car Finance Loan</a:t>
            </a:r>
            <a:endParaRPr lang="en-US" sz="1000" dirty="0">
              <a:solidFill>
                <a:schemeClr val="tx1"/>
              </a:solidFill>
            </a:endParaRPr>
          </a:p>
        </p:txBody>
      </p:sp>
      <p:sp>
        <p:nvSpPr>
          <p:cNvPr id="88" name="Rectangle 87"/>
          <p:cNvSpPr/>
          <p:nvPr/>
        </p:nvSpPr>
        <p:spPr>
          <a:xfrm>
            <a:off x="3065506" y="4173779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rgbClr val="A6A6A6"/>
                </a:solidFill>
              </a:rPr>
              <a:t>0.0</a:t>
            </a:r>
            <a:endParaRPr lang="en-US" sz="900" dirty="0">
              <a:solidFill>
                <a:srgbClr val="A6A6A6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3597259" y="4173779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0.0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2537509" y="5484166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0.0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1" name="Rectangle 90"/>
          <p:cNvSpPr/>
          <p:nvPr/>
        </p:nvSpPr>
        <p:spPr>
          <a:xfrm>
            <a:off x="4137524" y="5484166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rgbClr val="A6A6A6"/>
                </a:solidFill>
              </a:rPr>
              <a:t>0.0</a:t>
            </a:r>
            <a:endParaRPr lang="en-US" sz="900" dirty="0">
              <a:solidFill>
                <a:srgbClr val="A6A6A6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3065506" y="5484166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225.0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3597259" y="5484166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0.0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4923335" y="4173779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0.0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5" name="Rectangle 94"/>
          <p:cNvSpPr/>
          <p:nvPr/>
        </p:nvSpPr>
        <p:spPr>
          <a:xfrm>
            <a:off x="6523350" y="4173779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rgbClr val="A6A6A6"/>
                </a:solidFill>
              </a:rPr>
              <a:t>0.0</a:t>
            </a:r>
            <a:endParaRPr lang="en-US" sz="900" dirty="0">
              <a:solidFill>
                <a:srgbClr val="A6A6A6"/>
              </a:solidFill>
            </a:endParaRPr>
          </a:p>
        </p:txBody>
      </p:sp>
      <p:sp>
        <p:nvSpPr>
          <p:cNvPr id="96" name="Rectangle 95"/>
          <p:cNvSpPr/>
          <p:nvPr/>
        </p:nvSpPr>
        <p:spPr>
          <a:xfrm>
            <a:off x="5451332" y="4173779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rgbClr val="A6A6A6"/>
                </a:solidFill>
              </a:rPr>
              <a:t>0.0</a:t>
            </a:r>
            <a:endParaRPr lang="en-US" sz="900" dirty="0">
              <a:solidFill>
                <a:srgbClr val="A6A6A6"/>
              </a:solidFill>
            </a:endParaRPr>
          </a:p>
        </p:txBody>
      </p:sp>
      <p:sp>
        <p:nvSpPr>
          <p:cNvPr id="97" name="Rectangle 96"/>
          <p:cNvSpPr/>
          <p:nvPr/>
        </p:nvSpPr>
        <p:spPr>
          <a:xfrm>
            <a:off x="5983085" y="4173779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250.0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8" name="Rectangle 97"/>
          <p:cNvSpPr/>
          <p:nvPr/>
        </p:nvSpPr>
        <p:spPr>
          <a:xfrm>
            <a:off x="4932216" y="5484166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>
                <a:solidFill>
                  <a:schemeClr val="bg1">
                    <a:lumMod val="65000"/>
                  </a:schemeClr>
                </a:solidFill>
              </a:rPr>
              <a:t>4</a:t>
            </a:r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00.0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99" name="Rectangle 98"/>
          <p:cNvSpPr/>
          <p:nvPr/>
        </p:nvSpPr>
        <p:spPr>
          <a:xfrm>
            <a:off x="6532231" y="5484166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rgbClr val="A6A6A6"/>
                </a:solidFill>
              </a:rPr>
              <a:t>75.0</a:t>
            </a:r>
            <a:endParaRPr lang="en-US" sz="900" dirty="0">
              <a:solidFill>
                <a:srgbClr val="A6A6A6"/>
              </a:solidFill>
            </a:endParaRPr>
          </a:p>
        </p:txBody>
      </p:sp>
      <p:sp>
        <p:nvSpPr>
          <p:cNvPr id="100" name="Rectangle 99"/>
          <p:cNvSpPr/>
          <p:nvPr/>
        </p:nvSpPr>
        <p:spPr>
          <a:xfrm>
            <a:off x="5460213" y="5484166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rgbClr val="A6A6A6"/>
                </a:solidFill>
              </a:rPr>
              <a:t>0.0</a:t>
            </a:r>
            <a:endParaRPr lang="en-US" sz="900" dirty="0">
              <a:solidFill>
                <a:srgbClr val="A6A6A6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>
            <a:off x="5991966" y="5484166"/>
            <a:ext cx="477835" cy="191973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bg1">
                    <a:lumMod val="65000"/>
                  </a:schemeClr>
                </a:solidFill>
              </a:rPr>
              <a:t>0.0</a:t>
            </a:r>
            <a:endParaRPr lang="en-US" sz="9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5993560" y="3321968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250.0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3" name="Rectangle 102"/>
          <p:cNvSpPr/>
          <p:nvPr/>
        </p:nvSpPr>
        <p:spPr>
          <a:xfrm>
            <a:off x="5993560" y="3536751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0.0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4" name="Rectangle 103"/>
          <p:cNvSpPr/>
          <p:nvPr/>
        </p:nvSpPr>
        <p:spPr>
          <a:xfrm>
            <a:off x="5993560" y="3745280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0.0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5993560" y="3960248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0.0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6" name="Rectangle 105"/>
          <p:cNvSpPr/>
          <p:nvPr/>
        </p:nvSpPr>
        <p:spPr>
          <a:xfrm>
            <a:off x="5993560" y="4609024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0.0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7" name="Rectangle 106"/>
          <p:cNvSpPr/>
          <p:nvPr/>
        </p:nvSpPr>
        <p:spPr>
          <a:xfrm>
            <a:off x="5993560" y="4817553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0.0</a:t>
            </a:r>
            <a:endParaRPr lang="en-US" sz="900" dirty="0">
              <a:solidFill>
                <a:schemeClr val="tx1"/>
              </a:solidFill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5993560" y="5032521"/>
            <a:ext cx="477835" cy="191973"/>
          </a:xfrm>
          <a:prstGeom prst="rect">
            <a:avLst/>
          </a:prstGeom>
          <a:solidFill>
            <a:schemeClr val="bg1"/>
          </a:solidFill>
          <a:ln>
            <a:solidFill>
              <a:schemeClr val="accent6">
                <a:lumMod val="60000"/>
                <a:lumOff val="40000"/>
              </a:schemeClr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900" dirty="0" smtClean="0">
                <a:solidFill>
                  <a:schemeClr val="tx1"/>
                </a:solidFill>
              </a:rPr>
              <a:t>0.0</a:t>
            </a:r>
            <a:endParaRPr lang="en-US" sz="900" dirty="0">
              <a:solidFill>
                <a:schemeClr val="tx1"/>
              </a:solidFill>
            </a:endParaRPr>
          </a:p>
        </p:txBody>
      </p:sp>
      <p:grpSp>
        <p:nvGrpSpPr>
          <p:cNvPr id="118" name="Group 117"/>
          <p:cNvGrpSpPr/>
          <p:nvPr/>
        </p:nvGrpSpPr>
        <p:grpSpPr>
          <a:xfrm>
            <a:off x="7290885" y="3321968"/>
            <a:ext cx="790619" cy="191973"/>
            <a:chOff x="7290885" y="3321968"/>
            <a:chExt cx="790619" cy="191973"/>
          </a:xfrm>
        </p:grpSpPr>
        <p:sp>
          <p:nvSpPr>
            <p:cNvPr id="111" name="Rectangle 110"/>
            <p:cNvSpPr/>
            <p:nvPr/>
          </p:nvSpPr>
          <p:spPr>
            <a:xfrm>
              <a:off x="7290885" y="3321968"/>
              <a:ext cx="790619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Present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grpSp>
          <p:nvGrpSpPr>
            <p:cNvPr id="114" name="Group 113"/>
            <p:cNvGrpSpPr/>
            <p:nvPr/>
          </p:nvGrpSpPr>
          <p:grpSpPr>
            <a:xfrm>
              <a:off x="7875095" y="3342800"/>
              <a:ext cx="182544" cy="152399"/>
              <a:chOff x="8478345" y="2079218"/>
              <a:chExt cx="182544" cy="152399"/>
            </a:xfrm>
          </p:grpSpPr>
          <p:sp>
            <p:nvSpPr>
              <p:cNvPr id="112" name="Isosceles Triangle 111"/>
              <p:cNvSpPr/>
              <p:nvPr/>
            </p:nvSpPr>
            <p:spPr>
              <a:xfrm flipV="1">
                <a:off x="8478345" y="2168930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13" name="Isosceles Triangle 112"/>
              <p:cNvSpPr/>
              <p:nvPr/>
            </p:nvSpPr>
            <p:spPr>
              <a:xfrm>
                <a:off x="8478345" y="2079218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2" name="Group 121"/>
          <p:cNvGrpSpPr/>
          <p:nvPr/>
        </p:nvGrpSpPr>
        <p:grpSpPr>
          <a:xfrm>
            <a:off x="7290885" y="3536751"/>
            <a:ext cx="790619" cy="191973"/>
            <a:chOff x="7290885" y="3321968"/>
            <a:chExt cx="790619" cy="191973"/>
          </a:xfrm>
        </p:grpSpPr>
        <p:sp>
          <p:nvSpPr>
            <p:cNvPr id="123" name="Rectangle 122"/>
            <p:cNvSpPr/>
            <p:nvPr/>
          </p:nvSpPr>
          <p:spPr>
            <a:xfrm>
              <a:off x="7290885" y="3321968"/>
              <a:ext cx="790619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Absent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grpSp>
          <p:nvGrpSpPr>
            <p:cNvPr id="124" name="Group 123"/>
            <p:cNvGrpSpPr/>
            <p:nvPr/>
          </p:nvGrpSpPr>
          <p:grpSpPr>
            <a:xfrm>
              <a:off x="7875095" y="3342800"/>
              <a:ext cx="182544" cy="152399"/>
              <a:chOff x="8478345" y="2079218"/>
              <a:chExt cx="182544" cy="152399"/>
            </a:xfrm>
          </p:grpSpPr>
          <p:sp>
            <p:nvSpPr>
              <p:cNvPr id="125" name="Isosceles Triangle 124"/>
              <p:cNvSpPr/>
              <p:nvPr/>
            </p:nvSpPr>
            <p:spPr>
              <a:xfrm flipV="1">
                <a:off x="8478345" y="2168930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26" name="Isosceles Triangle 125"/>
              <p:cNvSpPr/>
              <p:nvPr/>
            </p:nvSpPr>
            <p:spPr>
              <a:xfrm>
                <a:off x="8478345" y="2079218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27" name="Group 126"/>
          <p:cNvGrpSpPr/>
          <p:nvPr/>
        </p:nvGrpSpPr>
        <p:grpSpPr>
          <a:xfrm>
            <a:off x="7290885" y="3745280"/>
            <a:ext cx="790619" cy="191973"/>
            <a:chOff x="7290885" y="3321968"/>
            <a:chExt cx="790619" cy="191973"/>
          </a:xfrm>
        </p:grpSpPr>
        <p:sp>
          <p:nvSpPr>
            <p:cNvPr id="128" name="Rectangle 127"/>
            <p:cNvSpPr/>
            <p:nvPr/>
          </p:nvSpPr>
          <p:spPr>
            <a:xfrm>
              <a:off x="7290885" y="3321968"/>
              <a:ext cx="790619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Present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grpSp>
          <p:nvGrpSpPr>
            <p:cNvPr id="129" name="Group 128"/>
            <p:cNvGrpSpPr/>
            <p:nvPr/>
          </p:nvGrpSpPr>
          <p:grpSpPr>
            <a:xfrm>
              <a:off x="7875095" y="3342800"/>
              <a:ext cx="182544" cy="152399"/>
              <a:chOff x="8478345" y="2079218"/>
              <a:chExt cx="182544" cy="152399"/>
            </a:xfrm>
          </p:grpSpPr>
          <p:sp>
            <p:nvSpPr>
              <p:cNvPr id="130" name="Isosceles Triangle 129"/>
              <p:cNvSpPr/>
              <p:nvPr/>
            </p:nvSpPr>
            <p:spPr>
              <a:xfrm flipV="1">
                <a:off x="8478345" y="2168930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1" name="Isosceles Triangle 130"/>
              <p:cNvSpPr/>
              <p:nvPr/>
            </p:nvSpPr>
            <p:spPr>
              <a:xfrm>
                <a:off x="8478345" y="2079218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2" name="Group 131"/>
          <p:cNvGrpSpPr/>
          <p:nvPr/>
        </p:nvGrpSpPr>
        <p:grpSpPr>
          <a:xfrm>
            <a:off x="7290885" y="3960248"/>
            <a:ext cx="790619" cy="191973"/>
            <a:chOff x="7290885" y="3321968"/>
            <a:chExt cx="790619" cy="191973"/>
          </a:xfrm>
        </p:grpSpPr>
        <p:sp>
          <p:nvSpPr>
            <p:cNvPr id="133" name="Rectangle 132"/>
            <p:cNvSpPr/>
            <p:nvPr/>
          </p:nvSpPr>
          <p:spPr>
            <a:xfrm>
              <a:off x="7290885" y="3321968"/>
              <a:ext cx="790619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Present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grpSp>
          <p:nvGrpSpPr>
            <p:cNvPr id="134" name="Group 133"/>
            <p:cNvGrpSpPr/>
            <p:nvPr/>
          </p:nvGrpSpPr>
          <p:grpSpPr>
            <a:xfrm>
              <a:off x="7875095" y="3342800"/>
              <a:ext cx="182544" cy="152399"/>
              <a:chOff x="8478345" y="2079218"/>
              <a:chExt cx="182544" cy="152399"/>
            </a:xfrm>
          </p:grpSpPr>
          <p:sp>
            <p:nvSpPr>
              <p:cNvPr id="135" name="Isosceles Triangle 134"/>
              <p:cNvSpPr/>
              <p:nvPr/>
            </p:nvSpPr>
            <p:spPr>
              <a:xfrm flipV="1">
                <a:off x="8478345" y="2168930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36" name="Isosceles Triangle 135"/>
              <p:cNvSpPr/>
              <p:nvPr/>
            </p:nvSpPr>
            <p:spPr>
              <a:xfrm>
                <a:off x="8478345" y="2079218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37" name="Group 136"/>
          <p:cNvGrpSpPr/>
          <p:nvPr/>
        </p:nvGrpSpPr>
        <p:grpSpPr>
          <a:xfrm>
            <a:off x="7290885" y="4609024"/>
            <a:ext cx="790619" cy="191973"/>
            <a:chOff x="7290885" y="3321968"/>
            <a:chExt cx="790619" cy="191973"/>
          </a:xfrm>
        </p:grpSpPr>
        <p:sp>
          <p:nvSpPr>
            <p:cNvPr id="138" name="Rectangle 137"/>
            <p:cNvSpPr/>
            <p:nvPr/>
          </p:nvSpPr>
          <p:spPr>
            <a:xfrm>
              <a:off x="7290885" y="3321968"/>
              <a:ext cx="790619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Late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grpSp>
          <p:nvGrpSpPr>
            <p:cNvPr id="139" name="Group 138"/>
            <p:cNvGrpSpPr/>
            <p:nvPr/>
          </p:nvGrpSpPr>
          <p:grpSpPr>
            <a:xfrm>
              <a:off x="7875095" y="3342800"/>
              <a:ext cx="182544" cy="152399"/>
              <a:chOff x="8478345" y="2079218"/>
              <a:chExt cx="182544" cy="152399"/>
            </a:xfrm>
          </p:grpSpPr>
          <p:sp>
            <p:nvSpPr>
              <p:cNvPr id="140" name="Isosceles Triangle 139"/>
              <p:cNvSpPr/>
              <p:nvPr/>
            </p:nvSpPr>
            <p:spPr>
              <a:xfrm flipV="1">
                <a:off x="8478345" y="2168930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1" name="Isosceles Triangle 140"/>
              <p:cNvSpPr/>
              <p:nvPr/>
            </p:nvSpPr>
            <p:spPr>
              <a:xfrm>
                <a:off x="8478345" y="2079218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2" name="Group 141"/>
          <p:cNvGrpSpPr/>
          <p:nvPr/>
        </p:nvGrpSpPr>
        <p:grpSpPr>
          <a:xfrm>
            <a:off x="7290885" y="4826662"/>
            <a:ext cx="790619" cy="191973"/>
            <a:chOff x="7290885" y="3321968"/>
            <a:chExt cx="790619" cy="191973"/>
          </a:xfrm>
        </p:grpSpPr>
        <p:sp>
          <p:nvSpPr>
            <p:cNvPr id="143" name="Rectangle 142"/>
            <p:cNvSpPr/>
            <p:nvPr/>
          </p:nvSpPr>
          <p:spPr>
            <a:xfrm>
              <a:off x="7290885" y="3321968"/>
              <a:ext cx="790619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Present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grpSp>
          <p:nvGrpSpPr>
            <p:cNvPr id="144" name="Group 143"/>
            <p:cNvGrpSpPr/>
            <p:nvPr/>
          </p:nvGrpSpPr>
          <p:grpSpPr>
            <a:xfrm>
              <a:off x="7875095" y="3342800"/>
              <a:ext cx="182544" cy="152399"/>
              <a:chOff x="8478345" y="2079218"/>
              <a:chExt cx="182544" cy="152399"/>
            </a:xfrm>
          </p:grpSpPr>
          <p:sp>
            <p:nvSpPr>
              <p:cNvPr id="145" name="Isosceles Triangle 144"/>
              <p:cNvSpPr/>
              <p:nvPr/>
            </p:nvSpPr>
            <p:spPr>
              <a:xfrm flipV="1">
                <a:off x="8478345" y="2168930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46" name="Isosceles Triangle 145"/>
              <p:cNvSpPr/>
              <p:nvPr/>
            </p:nvSpPr>
            <p:spPr>
              <a:xfrm>
                <a:off x="8478345" y="2079218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grpSp>
        <p:nvGrpSpPr>
          <p:cNvPr id="147" name="Group 146"/>
          <p:cNvGrpSpPr/>
          <p:nvPr/>
        </p:nvGrpSpPr>
        <p:grpSpPr>
          <a:xfrm>
            <a:off x="7290885" y="5043578"/>
            <a:ext cx="790619" cy="191973"/>
            <a:chOff x="7290885" y="3321968"/>
            <a:chExt cx="790619" cy="191973"/>
          </a:xfrm>
        </p:grpSpPr>
        <p:sp>
          <p:nvSpPr>
            <p:cNvPr id="148" name="Rectangle 147"/>
            <p:cNvSpPr/>
            <p:nvPr/>
          </p:nvSpPr>
          <p:spPr>
            <a:xfrm>
              <a:off x="7290885" y="3321968"/>
              <a:ext cx="790619" cy="191973"/>
            </a:xfrm>
            <a:prstGeom prst="rect">
              <a:avLst/>
            </a:prstGeom>
            <a:solidFill>
              <a:schemeClr val="bg1"/>
            </a:solidFill>
            <a:ln>
              <a:solidFill>
                <a:schemeClr val="tx1"/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en-US" sz="900" dirty="0" smtClean="0">
                  <a:solidFill>
                    <a:schemeClr val="tx1"/>
                  </a:solidFill>
                </a:rPr>
                <a:t>Present</a:t>
              </a:r>
              <a:endParaRPr lang="en-US" sz="900" dirty="0">
                <a:solidFill>
                  <a:schemeClr val="tx1"/>
                </a:solidFill>
              </a:endParaRPr>
            </a:p>
          </p:txBody>
        </p:sp>
        <p:grpSp>
          <p:nvGrpSpPr>
            <p:cNvPr id="149" name="Group 148"/>
            <p:cNvGrpSpPr/>
            <p:nvPr/>
          </p:nvGrpSpPr>
          <p:grpSpPr>
            <a:xfrm>
              <a:off x="7875095" y="3342800"/>
              <a:ext cx="182544" cy="152399"/>
              <a:chOff x="8478345" y="2079218"/>
              <a:chExt cx="182544" cy="152399"/>
            </a:xfrm>
          </p:grpSpPr>
          <p:sp>
            <p:nvSpPr>
              <p:cNvPr id="150" name="Isosceles Triangle 149"/>
              <p:cNvSpPr/>
              <p:nvPr/>
            </p:nvSpPr>
            <p:spPr>
              <a:xfrm flipV="1">
                <a:off x="8478345" y="2168930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151" name="Isosceles Triangle 150"/>
              <p:cNvSpPr/>
              <p:nvPr/>
            </p:nvSpPr>
            <p:spPr>
              <a:xfrm>
                <a:off x="8478345" y="2079218"/>
                <a:ext cx="182544" cy="62687"/>
              </a:xfrm>
              <a:prstGeom prst="triangle">
                <a:avLst/>
              </a:prstGeom>
              <a:solidFill>
                <a:schemeClr val="bg1">
                  <a:lumMod val="95000"/>
                </a:schemeClr>
              </a:solidFill>
              <a:effectLst/>
            </p:spPr>
            <p:style>
              <a:lnRef idx="1">
                <a:schemeClr val="accent1"/>
              </a:lnRef>
              <a:fillRef idx="3">
                <a:schemeClr val="accent1"/>
              </a:fillRef>
              <a:effectRef idx="2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</p:grpSp>
      <p:cxnSp>
        <p:nvCxnSpPr>
          <p:cNvPr id="153" name="Straight Connector 152"/>
          <p:cNvCxnSpPr/>
          <p:nvPr/>
        </p:nvCxnSpPr>
        <p:spPr>
          <a:xfrm>
            <a:off x="4839371" y="2497948"/>
            <a:ext cx="0" cy="3247764"/>
          </a:xfrm>
          <a:prstGeom prst="line">
            <a:avLst/>
          </a:prstGeom>
          <a:ln w="12700">
            <a:solidFill>
              <a:schemeClr val="tx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4" name="TextBox 153"/>
          <p:cNvSpPr txBox="1"/>
          <p:nvPr/>
        </p:nvSpPr>
        <p:spPr>
          <a:xfrm>
            <a:off x="1024870" y="6069081"/>
            <a:ext cx="5482428" cy="7848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Details:</a:t>
            </a:r>
          </a:p>
          <a:p>
            <a:r>
              <a:rPr lang="en-US" sz="900" dirty="0" smtClean="0"/>
              <a:t>Use striping to distinguish one row from another, use color to distinguish money in vs. money out</a:t>
            </a:r>
          </a:p>
          <a:p>
            <a:r>
              <a:rPr lang="en-US" sz="900" dirty="0" smtClean="0"/>
              <a:t>Use tooltips to spell out loan product names, spell out Attention labels (Present, Absent, Approved Absence, Late</a:t>
            </a:r>
          </a:p>
          <a:p>
            <a:r>
              <a:rPr lang="en-US" sz="900" dirty="0" smtClean="0"/>
              <a:t>Enter date and payment type right on form?  No need for entry page (center, branch, LO determined by login)</a:t>
            </a:r>
          </a:p>
          <a:p>
            <a:r>
              <a:rPr lang="en-US" sz="900" dirty="0" smtClean="0"/>
              <a:t>Change text color of changed amounts right on this page</a:t>
            </a:r>
            <a:endParaRPr lang="en-US" sz="900" dirty="0"/>
          </a:p>
        </p:txBody>
      </p:sp>
      <p:sp>
        <p:nvSpPr>
          <p:cNvPr id="156" name="TextBox 155"/>
          <p:cNvSpPr txBox="1"/>
          <p:nvPr/>
        </p:nvSpPr>
        <p:spPr>
          <a:xfrm>
            <a:off x="1103474" y="5781236"/>
            <a:ext cx="303325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b="1" dirty="0" smtClean="0"/>
              <a:t>Total Collections                     Total Issues/Withdrawals</a:t>
            </a:r>
            <a:endParaRPr lang="en-US" sz="1000" b="1" dirty="0"/>
          </a:p>
        </p:txBody>
      </p:sp>
    </p:spTree>
    <p:extLst>
      <p:ext uri="{BB962C8B-B14F-4D97-AF65-F5344CB8AC3E}">
        <p14:creationId xmlns:p14="http://schemas.microsoft.com/office/powerpoint/2010/main" val="37832850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Approvals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1181161" y="2025119"/>
            <a:ext cx="3051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Branch Manager: </a:t>
            </a:r>
            <a:r>
              <a:rPr lang="en-US" sz="1600" b="1" dirty="0" smtClean="0"/>
              <a:t>Maria Manager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1181161" y="2394452"/>
            <a:ext cx="6985916" cy="284185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1616394" y="2477670"/>
            <a:ext cx="619465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Account ID             Loan Amount     Disbursal Date        Borrower           Loan Officer         Center   </a:t>
            </a:r>
            <a:endParaRPr lang="en-US" sz="1200" dirty="0"/>
          </a:p>
        </p:txBody>
      </p:sp>
      <p:sp>
        <p:nvSpPr>
          <p:cNvPr id="14" name="Rounded Rectangle 13"/>
          <p:cNvSpPr/>
          <p:nvPr/>
        </p:nvSpPr>
        <p:spPr>
          <a:xfrm>
            <a:off x="1410718" y="2895557"/>
            <a:ext cx="122987" cy="12533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1616394" y="2832892"/>
            <a:ext cx="1159617" cy="2298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000" dirty="0" smtClean="0">
                <a:hlinkClick r:id="rId3" action="ppaction://hlinksldjump"/>
              </a:rPr>
              <a:t>001000000001120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smtClean="0"/>
              <a:t>001000000001129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001000000001237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001000000001242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001000000001243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001000000001244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001000000001245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001000000001246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001000000001400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2949699" y="2832892"/>
            <a:ext cx="618591" cy="2298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>
              <a:spcAft>
                <a:spcPts val="800"/>
              </a:spcAft>
            </a:pPr>
            <a:r>
              <a:rPr lang="en-US" sz="1000" dirty="0" smtClean="0"/>
              <a:t>500,000</a:t>
            </a:r>
          </a:p>
          <a:p>
            <a:pPr algn="r">
              <a:spcAft>
                <a:spcPts val="800"/>
              </a:spcAft>
            </a:pPr>
            <a:r>
              <a:rPr lang="en-US" sz="1000" dirty="0" smtClean="0"/>
              <a:t>5,000</a:t>
            </a:r>
          </a:p>
          <a:p>
            <a:pPr algn="r">
              <a:spcAft>
                <a:spcPts val="800"/>
              </a:spcAft>
            </a:pPr>
            <a:r>
              <a:rPr lang="en-US" sz="1000" dirty="0" smtClean="0"/>
              <a:t>2,000</a:t>
            </a:r>
          </a:p>
          <a:p>
            <a:pPr algn="r">
              <a:spcAft>
                <a:spcPts val="800"/>
              </a:spcAft>
            </a:pPr>
            <a:r>
              <a:rPr lang="en-US" sz="1000" dirty="0" smtClean="0"/>
              <a:t>500,000</a:t>
            </a:r>
          </a:p>
          <a:p>
            <a:pPr algn="r">
              <a:spcAft>
                <a:spcPts val="800"/>
              </a:spcAft>
            </a:pPr>
            <a:r>
              <a:rPr lang="en-US" sz="1000" dirty="0" smtClean="0"/>
              <a:t>500,000</a:t>
            </a:r>
          </a:p>
          <a:p>
            <a:pPr algn="r">
              <a:spcAft>
                <a:spcPts val="800"/>
              </a:spcAft>
            </a:pPr>
            <a:r>
              <a:rPr lang="en-US" sz="1000" dirty="0" smtClean="0"/>
              <a:t>500,000</a:t>
            </a:r>
          </a:p>
          <a:p>
            <a:pPr algn="r">
              <a:spcAft>
                <a:spcPts val="800"/>
              </a:spcAft>
            </a:pPr>
            <a:r>
              <a:rPr lang="en-US" sz="1000" dirty="0" smtClean="0"/>
              <a:t>500,000</a:t>
            </a:r>
          </a:p>
          <a:p>
            <a:pPr algn="r">
              <a:spcAft>
                <a:spcPts val="800"/>
              </a:spcAft>
            </a:pPr>
            <a:r>
              <a:rPr lang="en-US" sz="1000" dirty="0" smtClean="0"/>
              <a:t>2,345</a:t>
            </a:r>
          </a:p>
          <a:p>
            <a:pPr algn="r">
              <a:spcAft>
                <a:spcPts val="800"/>
              </a:spcAft>
            </a:pPr>
            <a:r>
              <a:rPr lang="en-US" sz="1000" dirty="0" smtClean="0"/>
              <a:t>12,457</a:t>
            </a:r>
            <a:endParaRPr lang="en-US" sz="1000" dirty="0"/>
          </a:p>
        </p:txBody>
      </p:sp>
      <p:sp>
        <p:nvSpPr>
          <p:cNvPr id="19" name="TextBox 18"/>
          <p:cNvSpPr txBox="1"/>
          <p:nvPr/>
        </p:nvSpPr>
        <p:spPr>
          <a:xfrm>
            <a:off x="3751097" y="2835750"/>
            <a:ext cx="1005403" cy="2298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000" dirty="0" smtClean="0"/>
              <a:t>13 – Apr– 2013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15 – Apr– 2013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15 – Apr – 2013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18 – Apr – 2013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13 – Apr – 2013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9 – Apr – 2013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15 – Apr – 2013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12 – Apr – 2013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15 – Apr – 2013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4914495" y="2834321"/>
            <a:ext cx="1004890" cy="2298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000" dirty="0" smtClean="0"/>
              <a:t>SHG Client 34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Raj D</a:t>
            </a:r>
          </a:p>
          <a:p>
            <a:pPr>
              <a:spcAft>
                <a:spcPts val="800"/>
              </a:spcAft>
            </a:pPr>
            <a:r>
              <a:rPr lang="en-US" sz="1000" dirty="0" err="1" smtClean="0"/>
              <a:t>Komik</a:t>
            </a:r>
            <a:r>
              <a:rPr lang="en-US" sz="1000" dirty="0" smtClean="0"/>
              <a:t> </a:t>
            </a:r>
            <a:r>
              <a:rPr lang="en-US" sz="1000" dirty="0" err="1" smtClean="0"/>
              <a:t>Batmana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err="1" smtClean="0"/>
              <a:t>Tet</a:t>
            </a:r>
            <a:r>
              <a:rPr lang="en-US" sz="1000" dirty="0" smtClean="0"/>
              <a:t> </a:t>
            </a:r>
            <a:r>
              <a:rPr lang="en-US" sz="1000" dirty="0" err="1" smtClean="0"/>
              <a:t>sw</a:t>
            </a:r>
            <a:r>
              <a:rPr lang="en-US" sz="1000" dirty="0" smtClean="0"/>
              <a:t> </a:t>
            </a:r>
            <a:r>
              <a:rPr lang="en-US" sz="1000" dirty="0" err="1" smtClean="0"/>
              <a:t>Tes</a:t>
            </a:r>
            <a:r>
              <a:rPr lang="en-US" sz="1000" dirty="0" smtClean="0"/>
              <a:t> </a:t>
            </a:r>
            <a:r>
              <a:rPr lang="en-US" sz="1000" dirty="0" err="1" smtClean="0"/>
              <a:t>asas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smtClean="0"/>
              <a:t>Client test233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Claire Client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Another client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Someone else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Yet another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5919385" y="2835750"/>
            <a:ext cx="989924" cy="2298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000" dirty="0" smtClean="0"/>
              <a:t>Kim </a:t>
            </a:r>
            <a:r>
              <a:rPr lang="en-US" sz="1000" dirty="0" err="1" smtClean="0"/>
              <a:t>Huch</a:t>
            </a:r>
            <a:r>
              <a:rPr lang="en-US" sz="1000" dirty="0" smtClean="0"/>
              <a:t> </a:t>
            </a:r>
            <a:r>
              <a:rPr lang="en-US" sz="1000" dirty="0" err="1" smtClean="0"/>
              <a:t>Sieng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smtClean="0"/>
              <a:t>Kim </a:t>
            </a:r>
            <a:r>
              <a:rPr lang="en-US" sz="1000" dirty="0" err="1" smtClean="0"/>
              <a:t>Huch</a:t>
            </a:r>
            <a:r>
              <a:rPr lang="en-US" sz="1000" dirty="0" smtClean="0"/>
              <a:t> </a:t>
            </a:r>
            <a:r>
              <a:rPr lang="en-US" sz="1000" dirty="0" err="1" smtClean="0"/>
              <a:t>Sieng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smtClean="0"/>
              <a:t>Kim </a:t>
            </a:r>
            <a:r>
              <a:rPr lang="en-US" sz="1000" dirty="0" err="1" smtClean="0"/>
              <a:t>Huch</a:t>
            </a:r>
            <a:r>
              <a:rPr lang="en-US" sz="1000" dirty="0" smtClean="0"/>
              <a:t> </a:t>
            </a:r>
            <a:r>
              <a:rPr lang="en-US" sz="1000" dirty="0" err="1" smtClean="0"/>
              <a:t>Sieng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smtClean="0"/>
              <a:t>Jenna Barth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Kim </a:t>
            </a:r>
            <a:r>
              <a:rPr lang="en-US" sz="1000" dirty="0" err="1" smtClean="0"/>
              <a:t>Huch</a:t>
            </a:r>
            <a:r>
              <a:rPr lang="en-US" sz="1000" dirty="0" smtClean="0"/>
              <a:t> </a:t>
            </a:r>
            <a:r>
              <a:rPr lang="en-US" sz="1000" dirty="0" err="1" smtClean="0"/>
              <a:t>Sieng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err="1" smtClean="0"/>
              <a:t>Ank</a:t>
            </a:r>
            <a:r>
              <a:rPr lang="en-US" sz="1000" dirty="0" smtClean="0"/>
              <a:t> G</a:t>
            </a:r>
          </a:p>
          <a:p>
            <a:pPr>
              <a:spcAft>
                <a:spcPts val="800"/>
              </a:spcAft>
            </a:pPr>
            <a:r>
              <a:rPr lang="en-US" sz="1000" dirty="0" err="1" smtClean="0"/>
              <a:t>Ank</a:t>
            </a:r>
            <a:r>
              <a:rPr lang="en-US" sz="1000" dirty="0" smtClean="0"/>
              <a:t> G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Jenna Barth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Jenna Barth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6915694" y="2835750"/>
            <a:ext cx="948910" cy="22980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>
              <a:spcAft>
                <a:spcPts val="800"/>
              </a:spcAft>
            </a:pPr>
            <a:r>
              <a:rPr lang="en-US" sz="1000" dirty="0" err="1" smtClean="0"/>
              <a:t>Boeung</a:t>
            </a:r>
            <a:r>
              <a:rPr lang="en-US" sz="1000" dirty="0" smtClean="0"/>
              <a:t> </a:t>
            </a:r>
            <a:r>
              <a:rPr lang="en-US" sz="1000" dirty="0" err="1" smtClean="0"/>
              <a:t>Salang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err="1" smtClean="0"/>
              <a:t>Boeung</a:t>
            </a:r>
            <a:r>
              <a:rPr lang="en-US" sz="1000" dirty="0" smtClean="0"/>
              <a:t> </a:t>
            </a:r>
            <a:r>
              <a:rPr lang="en-US" sz="1000" dirty="0" err="1" smtClean="0"/>
              <a:t>Salang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err="1" smtClean="0"/>
              <a:t>Boeung</a:t>
            </a:r>
            <a:r>
              <a:rPr lang="en-US" sz="1000" dirty="0"/>
              <a:t> </a:t>
            </a:r>
            <a:r>
              <a:rPr lang="en-US" sz="1000" dirty="0" err="1" smtClean="0"/>
              <a:t>Salang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smtClean="0"/>
              <a:t>Test Center</a:t>
            </a:r>
            <a:endParaRPr lang="en-US" sz="1000" dirty="0"/>
          </a:p>
          <a:p>
            <a:pPr>
              <a:spcAft>
                <a:spcPts val="800"/>
              </a:spcAft>
            </a:pPr>
            <a:r>
              <a:rPr lang="en-US" sz="1000" dirty="0" err="1" smtClean="0"/>
              <a:t>Boeung</a:t>
            </a:r>
            <a:r>
              <a:rPr lang="en-US" sz="1000" dirty="0" smtClean="0"/>
              <a:t> </a:t>
            </a:r>
            <a:r>
              <a:rPr lang="en-US" sz="1000" dirty="0" err="1" smtClean="0"/>
              <a:t>Salang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err="1" smtClean="0"/>
              <a:t>Boeung</a:t>
            </a:r>
            <a:r>
              <a:rPr lang="en-US" sz="1000" dirty="0" smtClean="0"/>
              <a:t> </a:t>
            </a:r>
            <a:r>
              <a:rPr lang="en-US" sz="1000" dirty="0" err="1" smtClean="0"/>
              <a:t>Salang</a:t>
            </a:r>
            <a:endParaRPr lang="en-US" sz="1000" dirty="0"/>
          </a:p>
          <a:p>
            <a:pPr>
              <a:spcAft>
                <a:spcPts val="800"/>
              </a:spcAft>
            </a:pPr>
            <a:r>
              <a:rPr lang="en-US" sz="1000" dirty="0" err="1" smtClean="0"/>
              <a:t>Boeung</a:t>
            </a:r>
            <a:r>
              <a:rPr lang="en-US" sz="1000" dirty="0" smtClean="0"/>
              <a:t> </a:t>
            </a:r>
            <a:r>
              <a:rPr lang="en-US" sz="1000" dirty="0" err="1" smtClean="0"/>
              <a:t>Salang</a:t>
            </a:r>
            <a:endParaRPr lang="en-US" sz="1000" dirty="0" smtClean="0"/>
          </a:p>
          <a:p>
            <a:pPr>
              <a:spcAft>
                <a:spcPts val="800"/>
              </a:spcAft>
            </a:pPr>
            <a:r>
              <a:rPr lang="en-US" sz="1000" dirty="0" smtClean="0"/>
              <a:t>Test Center</a:t>
            </a:r>
          </a:p>
          <a:p>
            <a:pPr>
              <a:spcAft>
                <a:spcPts val="800"/>
              </a:spcAft>
            </a:pPr>
            <a:r>
              <a:rPr lang="en-US" sz="1000" dirty="0" smtClean="0"/>
              <a:t>Test Center</a:t>
            </a:r>
          </a:p>
        </p:txBody>
      </p:sp>
      <p:sp>
        <p:nvSpPr>
          <p:cNvPr id="23" name="Rounded Rectangle 22"/>
          <p:cNvSpPr/>
          <p:nvPr/>
        </p:nvSpPr>
        <p:spPr>
          <a:xfrm>
            <a:off x="1410718" y="3143016"/>
            <a:ext cx="122987" cy="12533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ounded Rectangle 23"/>
          <p:cNvSpPr/>
          <p:nvPr/>
        </p:nvSpPr>
        <p:spPr>
          <a:xfrm>
            <a:off x="1410718" y="3409180"/>
            <a:ext cx="122987" cy="12533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ounded Rectangle 24"/>
          <p:cNvSpPr/>
          <p:nvPr/>
        </p:nvSpPr>
        <p:spPr>
          <a:xfrm>
            <a:off x="1410718" y="3663936"/>
            <a:ext cx="122987" cy="12533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ounded Rectangle 25"/>
          <p:cNvSpPr/>
          <p:nvPr/>
        </p:nvSpPr>
        <p:spPr>
          <a:xfrm>
            <a:off x="1410718" y="3933903"/>
            <a:ext cx="122987" cy="12533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ounded Rectangle 26"/>
          <p:cNvSpPr/>
          <p:nvPr/>
        </p:nvSpPr>
        <p:spPr>
          <a:xfrm>
            <a:off x="1410718" y="4177252"/>
            <a:ext cx="122987" cy="12533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ounded Rectangle 27"/>
          <p:cNvSpPr/>
          <p:nvPr/>
        </p:nvSpPr>
        <p:spPr>
          <a:xfrm>
            <a:off x="1410718" y="4428208"/>
            <a:ext cx="122987" cy="12533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ounded Rectangle 28"/>
          <p:cNvSpPr/>
          <p:nvPr/>
        </p:nvSpPr>
        <p:spPr>
          <a:xfrm>
            <a:off x="1410718" y="4682964"/>
            <a:ext cx="122987" cy="12533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ounded Rectangle 29"/>
          <p:cNvSpPr/>
          <p:nvPr/>
        </p:nvSpPr>
        <p:spPr>
          <a:xfrm>
            <a:off x="1410718" y="4914908"/>
            <a:ext cx="122987" cy="125330"/>
          </a:xfrm>
          <a:prstGeom prst="roundRect">
            <a:avLst/>
          </a:prstGeom>
          <a:gradFill>
            <a:gsLst>
              <a:gs pos="0">
                <a:schemeClr val="bg1">
                  <a:lumMod val="85000"/>
                </a:schemeClr>
              </a:gs>
              <a:gs pos="100000">
                <a:schemeClr val="bg1"/>
              </a:gs>
            </a:gsLst>
          </a:gradFill>
          <a:ln>
            <a:solidFill>
              <a:schemeClr val="bg1">
                <a:lumMod val="65000"/>
              </a:schemeClr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>
            <a:off x="1181160" y="5347968"/>
            <a:ext cx="4055147" cy="5819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4" name="TextBox 33"/>
          <p:cNvSpPr txBox="1"/>
          <p:nvPr/>
        </p:nvSpPr>
        <p:spPr>
          <a:xfrm>
            <a:off x="1181161" y="5347968"/>
            <a:ext cx="52630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Notes:</a:t>
            </a:r>
            <a:endParaRPr lang="en-US" sz="1000" dirty="0"/>
          </a:p>
        </p:txBody>
      </p:sp>
      <p:cxnSp>
        <p:nvCxnSpPr>
          <p:cNvPr id="36" name="Straight Arrow Connector 35"/>
          <p:cNvCxnSpPr/>
          <p:nvPr/>
        </p:nvCxnSpPr>
        <p:spPr>
          <a:xfrm>
            <a:off x="8065882" y="2462622"/>
            <a:ext cx="0" cy="2653287"/>
          </a:xfrm>
          <a:prstGeom prst="straightConnector1">
            <a:avLst/>
          </a:prstGeom>
          <a:ln>
            <a:headEnd type="arrow"/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0" name="TextBox 39"/>
          <p:cNvSpPr txBox="1"/>
          <p:nvPr/>
        </p:nvSpPr>
        <p:spPr>
          <a:xfrm>
            <a:off x="1024870" y="6069081"/>
            <a:ext cx="5880467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Details:</a:t>
            </a:r>
          </a:p>
          <a:p>
            <a:r>
              <a:rPr lang="en-US" sz="900" dirty="0" smtClean="0"/>
              <a:t>Use striping to distinguish one row from another</a:t>
            </a:r>
          </a:p>
          <a:p>
            <a:r>
              <a:rPr lang="en-US" sz="900" dirty="0" smtClean="0"/>
              <a:t>No need for redundant info: current status (they are all pending), words “Account #”, branch (if approved at branch level)</a:t>
            </a:r>
          </a:p>
          <a:p>
            <a:r>
              <a:rPr lang="en-US" sz="900" dirty="0" smtClean="0"/>
              <a:t>Put borrower, loan officer, and center (and branch?) in separate columns so they can be sorted on </a:t>
            </a:r>
            <a:endParaRPr lang="en-US" sz="900" dirty="0"/>
          </a:p>
        </p:txBody>
      </p:sp>
      <p:sp>
        <p:nvSpPr>
          <p:cNvPr id="32" name="Rectangle 31"/>
          <p:cNvSpPr/>
          <p:nvPr/>
        </p:nvSpPr>
        <p:spPr>
          <a:xfrm>
            <a:off x="6555154" y="5505700"/>
            <a:ext cx="1611923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Approve Selected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619045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Page (pending approval)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7" y="2025119"/>
            <a:ext cx="4079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Loan: </a:t>
            </a:r>
            <a:r>
              <a:rPr lang="en-US" sz="1600" b="1" dirty="0" smtClean="0"/>
              <a:t>Loan 1 #000213859  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Approve Loan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2776" y="1744138"/>
            <a:ext cx="3223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Branch &gt; Center &gt; Group  &gt; Claire Client &gt; Loan 1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7046" y="2633821"/>
            <a:ext cx="1724613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Application Pending Approval</a:t>
            </a:r>
          </a:p>
          <a:p>
            <a:r>
              <a:rPr lang="en-US" sz="1000" dirty="0" smtClean="0"/>
              <a:t>ID: 00002-12</a:t>
            </a:r>
          </a:p>
          <a:p>
            <a:r>
              <a:rPr lang="en-US" sz="1000" dirty="0" smtClean="0"/>
              <a:t>Loan Officer: Lisa Lender 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3154188" y="3362611"/>
            <a:ext cx="314628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Account Summary</a:t>
            </a:r>
          </a:p>
          <a:p>
            <a:r>
              <a:rPr lang="en-US" sz="1200" dirty="0" smtClean="0"/>
              <a:t>Total Amount Due:</a:t>
            </a:r>
          </a:p>
          <a:p>
            <a:r>
              <a:rPr lang="en-US" sz="1200" dirty="0" smtClean="0"/>
              <a:t>Amount in Arrears:</a:t>
            </a:r>
          </a:p>
          <a:p>
            <a:r>
              <a:rPr lang="en-US" sz="1200" dirty="0" smtClean="0"/>
              <a:t>Principal:</a:t>
            </a:r>
          </a:p>
          <a:p>
            <a:r>
              <a:rPr lang="en-US" sz="1200" dirty="0" smtClean="0"/>
              <a:t>Interest:</a:t>
            </a:r>
          </a:p>
          <a:p>
            <a:r>
              <a:rPr lang="en-US" sz="1200" dirty="0" smtClean="0"/>
              <a:t>Fees:</a:t>
            </a:r>
          </a:p>
          <a:p>
            <a:r>
              <a:rPr lang="en-US" sz="1200" dirty="0" smtClean="0"/>
              <a:t>Penalty:</a:t>
            </a:r>
          </a:p>
          <a:p>
            <a:r>
              <a:rPr lang="en-US" sz="1200" dirty="0" smtClean="0"/>
              <a:t>Total:</a:t>
            </a:r>
          </a:p>
        </p:txBody>
      </p:sp>
      <p:sp>
        <p:nvSpPr>
          <p:cNvPr id="21" name="TextBox 20"/>
          <p:cNvSpPr txBox="1"/>
          <p:nvPr/>
        </p:nvSpPr>
        <p:spPr>
          <a:xfrm>
            <a:off x="3154188" y="5016361"/>
            <a:ext cx="314628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Account Details: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Other Information:</a:t>
            </a:r>
          </a:p>
        </p:txBody>
      </p:sp>
      <p:pic>
        <p:nvPicPr>
          <p:cNvPr id="24" name="Picture 23" descr="Thumbs Down 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188" y="2633821"/>
            <a:ext cx="536052" cy="53605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24870" y="6069081"/>
            <a:ext cx="40919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Details:</a:t>
            </a:r>
          </a:p>
          <a:p>
            <a:r>
              <a:rPr lang="en-US" sz="900" dirty="0" smtClean="0"/>
              <a:t>If the user looking at this page is authorized to approve, show Approve Loan button.</a:t>
            </a:r>
            <a:endParaRPr lang="en-US" sz="900" dirty="0"/>
          </a:p>
        </p:txBody>
      </p:sp>
      <p:pic>
        <p:nvPicPr>
          <p:cNvPr id="19" name="Picture 18" descr="Screen Shot 2013-04-08 at 4.37.47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188" y="2633821"/>
            <a:ext cx="573632" cy="570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90183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Login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54699" y="3332981"/>
            <a:ext cx="129115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User Name: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554699" y="3854204"/>
            <a:ext cx="11453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Password: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956135" y="3332981"/>
            <a:ext cx="216054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3956135" y="3854713"/>
            <a:ext cx="2160546" cy="36933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892812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Home Page Components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Header region</a:t>
            </a:r>
          </a:p>
          <a:p>
            <a:pPr lvl="1"/>
            <a:r>
              <a:rPr lang="en-US" dirty="0" smtClean="0"/>
              <a:t>Contains links to 2</a:t>
            </a:r>
            <a:r>
              <a:rPr lang="en-US" baseline="30000" dirty="0" smtClean="0"/>
              <a:t>nd</a:t>
            </a:r>
            <a:r>
              <a:rPr lang="en-US" dirty="0" smtClean="0"/>
              <a:t> level regions, settings, login, other?</a:t>
            </a:r>
          </a:p>
          <a:p>
            <a:r>
              <a:rPr lang="en-US" dirty="0" smtClean="0"/>
              <a:t>Dashboard - data specific to user</a:t>
            </a:r>
          </a:p>
          <a:p>
            <a:pPr lvl="1"/>
            <a:r>
              <a:rPr lang="en-US" dirty="0" smtClean="0"/>
              <a:t>Loan officer</a:t>
            </a:r>
          </a:p>
          <a:p>
            <a:pPr lvl="1"/>
            <a:r>
              <a:rPr lang="en-US" dirty="0" smtClean="0"/>
              <a:t>Field office assistant</a:t>
            </a:r>
          </a:p>
          <a:p>
            <a:pPr lvl="1"/>
            <a:r>
              <a:rPr lang="en-US" dirty="0" smtClean="0"/>
              <a:t>Manager</a:t>
            </a:r>
          </a:p>
          <a:p>
            <a:pPr lvl="1"/>
            <a:r>
              <a:rPr lang="en-US" dirty="0" smtClean="0"/>
              <a:t>System Administrator</a:t>
            </a:r>
          </a:p>
          <a:p>
            <a:pPr lvl="1"/>
            <a:r>
              <a:rPr lang="en-US" dirty="0" smtClean="0"/>
              <a:t>Perhaps add a graphic showing how close user is to their current goal (20 new clients, &gt;20% delinquent?)</a:t>
            </a:r>
          </a:p>
          <a:p>
            <a:r>
              <a:rPr lang="en-US" dirty="0" smtClean="0"/>
              <a:t>Tasks – buttons/links to user specific tasks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09879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Officer Dashboard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8" y="2025119"/>
            <a:ext cx="26381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Loan Officer: </a:t>
            </a:r>
            <a:r>
              <a:rPr lang="en-US" sz="1600" b="1" dirty="0" smtClean="0"/>
              <a:t>Lisa Lender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94881" y="3195592"/>
            <a:ext cx="3289820" cy="2677656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400" dirty="0" smtClean="0"/>
              <a:t>Collections This Week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>
                <a:hlinkClick r:id="rId2" action="ppaction://hlinksldjump"/>
              </a:rPr>
              <a:t>Loan 1</a:t>
            </a:r>
            <a:endParaRPr lang="en-US" sz="1400" dirty="0" smtClean="0"/>
          </a:p>
          <a:p>
            <a:r>
              <a:rPr lang="en-US" sz="1400" dirty="0" smtClean="0"/>
              <a:t>	Loan 2</a:t>
            </a:r>
          </a:p>
          <a:p>
            <a:r>
              <a:rPr lang="en-US" sz="1400" dirty="0" smtClean="0"/>
              <a:t>Top 10 Delinquent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2</a:t>
            </a:r>
          </a:p>
          <a:p>
            <a:r>
              <a:rPr lang="en-US" sz="1400" dirty="0" smtClean="0"/>
              <a:t>Top 10 Performance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2</a:t>
            </a:r>
          </a:p>
          <a:p>
            <a:r>
              <a:rPr lang="en-US" sz="1400" dirty="0" smtClean="0"/>
              <a:t>Tasks from Manager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Task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Task 2</a:t>
            </a:r>
          </a:p>
        </p:txBody>
      </p:sp>
      <p:sp>
        <p:nvSpPr>
          <p:cNvPr id="8" name="10-Point Star 7"/>
          <p:cNvSpPr/>
          <p:nvPr/>
        </p:nvSpPr>
        <p:spPr>
          <a:xfrm>
            <a:off x="7054275" y="2517170"/>
            <a:ext cx="700717" cy="656967"/>
          </a:xfrm>
          <a:prstGeom prst="star10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2758" y="2663163"/>
            <a:ext cx="166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Goal Status: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3" action="ppaction://hlinksldjump"/>
              </a:rPr>
              <a:t>New Client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4" action="ppaction://hlinksldjump"/>
              </a:rPr>
              <a:t>New Account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5" action="ppaction://hlinksldjump"/>
              </a:rPr>
              <a:t>Enter Collections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29263" y="409616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7" action="ppaction://hlinksldjump"/>
              </a:rPr>
              <a:t>All Clients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1024870" y="6069081"/>
            <a:ext cx="8148384" cy="5078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Details:</a:t>
            </a:r>
          </a:p>
          <a:p>
            <a:r>
              <a:rPr lang="en-US" sz="900" dirty="0" smtClean="0"/>
              <a:t>Left navigation bar for most common tasks for this user on this page</a:t>
            </a:r>
          </a:p>
          <a:p>
            <a:r>
              <a:rPr lang="en-US" sz="900" dirty="0" smtClean="0"/>
              <a:t>Dashboard to show most useful information for this user when logging in: what do I need to do today/this week?  What are my goals?  How am I doing towards my goals?</a:t>
            </a:r>
          </a:p>
        </p:txBody>
      </p:sp>
    </p:spTree>
    <p:extLst>
      <p:ext uri="{BB962C8B-B14F-4D97-AF65-F5344CB8AC3E}">
        <p14:creationId xmlns:p14="http://schemas.microsoft.com/office/powerpoint/2010/main" val="405152699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Field Office Assistant Dashboard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7" y="2025119"/>
            <a:ext cx="338412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Field Office Assistant: </a:t>
            </a:r>
            <a:r>
              <a:rPr lang="en-US" sz="1600" b="1" dirty="0" smtClean="0"/>
              <a:t>Frank </a:t>
            </a:r>
            <a:r>
              <a:rPr lang="en-US" sz="1600" b="1" dirty="0" err="1" smtClean="0"/>
              <a:t>Foa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94881" y="3372312"/>
            <a:ext cx="3874979" cy="224676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Loan Officer Collection Sheets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endParaRPr lang="en-US" sz="1400" dirty="0"/>
          </a:p>
          <a:p>
            <a:r>
              <a:rPr lang="en-US" sz="1400" dirty="0" smtClean="0"/>
              <a:t>Collection Sheet Entry for Today </a:t>
            </a:r>
          </a:p>
          <a:p>
            <a:endParaRPr lang="en-US" sz="1400" dirty="0" smtClean="0"/>
          </a:p>
          <a:p>
            <a:r>
              <a:rPr lang="en-US" sz="1400" dirty="0" smtClean="0"/>
              <a:t>Top Delinquent Accounts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>
                <a:hlinkClick r:id="rId2" action="ppaction://hlinksldjump"/>
              </a:rPr>
              <a:t>Loan 1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Loan 2</a:t>
            </a:r>
          </a:p>
          <a:p>
            <a:r>
              <a:rPr lang="en-US" sz="1400" dirty="0" smtClean="0"/>
              <a:t>Tasks from Manager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Task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Task 2</a:t>
            </a:r>
          </a:p>
        </p:txBody>
      </p:sp>
      <p:sp>
        <p:nvSpPr>
          <p:cNvPr id="8" name="10-Point Star 7"/>
          <p:cNvSpPr/>
          <p:nvPr/>
        </p:nvSpPr>
        <p:spPr>
          <a:xfrm>
            <a:off x="7054275" y="2517170"/>
            <a:ext cx="700717" cy="656967"/>
          </a:xfrm>
          <a:prstGeom prst="star10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2758" y="2663163"/>
            <a:ext cx="166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Goal Status: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3" action="ppaction://hlinksldjump"/>
              </a:rPr>
              <a:t>New Client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4" action="ppaction://hlinksldjump"/>
              </a:rPr>
              <a:t>New Account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5" action="ppaction://hlinksldjump"/>
              </a:rPr>
              <a:t>Enter Collections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1229263" y="4113867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Create Collection Sheet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1229263" y="4715447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7" action="ppaction://hlinksldjump"/>
              </a:rPr>
              <a:t>All Clients</a:t>
            </a:r>
            <a:endParaRPr lang="en-US" sz="1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042426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Manager Dashboard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8" y="2025119"/>
            <a:ext cx="305122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Branch Manager: </a:t>
            </a:r>
            <a:r>
              <a:rPr lang="en-US" sz="1600" b="1" dirty="0" smtClean="0"/>
              <a:t>Maria Manager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94881" y="3372312"/>
            <a:ext cx="3828955" cy="246221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Loans Awaiting Approval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2</a:t>
            </a:r>
          </a:p>
          <a:p>
            <a:r>
              <a:rPr lang="en-US" sz="1400" dirty="0" smtClean="0"/>
              <a:t>Top 10 Delinquent Loans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>
                <a:hlinkClick r:id="rId2" action="ppaction://hlinksldjump"/>
              </a:rPr>
              <a:t>Loan 1</a:t>
            </a:r>
            <a:endParaRPr lang="en-US" sz="1400" dirty="0" smtClean="0"/>
          </a:p>
          <a:p>
            <a:r>
              <a:rPr lang="en-US" sz="1400" dirty="0"/>
              <a:t>	</a:t>
            </a:r>
            <a:r>
              <a:rPr lang="en-US" sz="1400" dirty="0" smtClean="0"/>
              <a:t>Loan 2</a:t>
            </a:r>
          </a:p>
          <a:p>
            <a:r>
              <a:rPr lang="en-US" sz="1400" dirty="0" smtClean="0"/>
              <a:t>Top Performing Loan Officers – </a:t>
            </a:r>
            <a:r>
              <a:rPr lang="en-US" sz="1400" dirty="0" err="1" smtClean="0"/>
              <a:t>datagrid</a:t>
            </a:r>
            <a:r>
              <a:rPr lang="en-US" sz="1400" dirty="0" smtClean="0"/>
              <a:t> with links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Officer 1</a:t>
            </a:r>
          </a:p>
          <a:p>
            <a:r>
              <a:rPr lang="en-US" sz="1400" dirty="0"/>
              <a:t>	</a:t>
            </a:r>
            <a:r>
              <a:rPr lang="en-US" sz="1400" dirty="0" smtClean="0"/>
              <a:t>Loan Officer 2</a:t>
            </a:r>
            <a:endParaRPr lang="en-US" sz="1400" dirty="0"/>
          </a:p>
          <a:p>
            <a:r>
              <a:rPr lang="en-US" sz="1400" dirty="0" smtClean="0"/>
              <a:t>Branch Performance - chart</a:t>
            </a:r>
          </a:p>
          <a:p>
            <a:endParaRPr lang="en-US" sz="1400" dirty="0" smtClean="0"/>
          </a:p>
        </p:txBody>
      </p:sp>
      <p:sp>
        <p:nvSpPr>
          <p:cNvPr id="8" name="10-Point Star 7"/>
          <p:cNvSpPr/>
          <p:nvPr/>
        </p:nvSpPr>
        <p:spPr>
          <a:xfrm>
            <a:off x="7054275" y="2517170"/>
            <a:ext cx="700717" cy="656967"/>
          </a:xfrm>
          <a:prstGeom prst="star10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2758" y="2663163"/>
            <a:ext cx="166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Goal Status: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3" action="ppaction://hlinksldjump"/>
              </a:rPr>
              <a:t>Loan Approvals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Chart of Accounts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Week End Status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449320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Sys Admin Dashboard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7" y="2025119"/>
            <a:ext cx="4079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Systems Administrator: </a:t>
            </a:r>
            <a:r>
              <a:rPr lang="en-US" sz="1600" b="1" dirty="0" smtClean="0"/>
              <a:t>Andy Admin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194881" y="3372312"/>
            <a:ext cx="3470847" cy="138499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/>
              <a:t>System Performance: Last 10 days</a:t>
            </a:r>
          </a:p>
          <a:p>
            <a:endParaRPr lang="en-US" sz="1400" dirty="0"/>
          </a:p>
          <a:p>
            <a:r>
              <a:rPr lang="en-US" sz="1400" dirty="0" smtClean="0"/>
              <a:t>System Running Since: 3/15/2013</a:t>
            </a:r>
          </a:p>
          <a:p>
            <a:endParaRPr lang="en-US" sz="1400" dirty="0"/>
          </a:p>
          <a:p>
            <a:r>
              <a:rPr lang="en-US" sz="1400" dirty="0" smtClean="0"/>
              <a:t>New version available: Upgrade to </a:t>
            </a:r>
            <a:r>
              <a:rPr lang="en-US" sz="1400" dirty="0" err="1" smtClean="0"/>
              <a:t>Mifos</a:t>
            </a:r>
            <a:r>
              <a:rPr lang="en-US" sz="1400" dirty="0" smtClean="0"/>
              <a:t> 3.0!</a:t>
            </a:r>
          </a:p>
          <a:p>
            <a:endParaRPr lang="en-US" sz="1400" dirty="0" smtClean="0"/>
          </a:p>
        </p:txBody>
      </p:sp>
      <p:sp>
        <p:nvSpPr>
          <p:cNvPr id="8" name="10-Point Star 7"/>
          <p:cNvSpPr/>
          <p:nvPr/>
        </p:nvSpPr>
        <p:spPr>
          <a:xfrm>
            <a:off x="7054275" y="2517170"/>
            <a:ext cx="700717" cy="656967"/>
          </a:xfrm>
          <a:prstGeom prst="star10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5102758" y="2663163"/>
            <a:ext cx="166636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My Goal Status: 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Performance History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3563873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Updates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2971922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Week End Status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3207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Client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7" y="2025119"/>
            <a:ext cx="4079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Client: </a:t>
            </a:r>
            <a:r>
              <a:rPr lang="en-US" sz="1600" b="1" dirty="0" smtClean="0"/>
              <a:t>Claire Client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10-Point Star 7"/>
          <p:cNvSpPr/>
          <p:nvPr/>
        </p:nvSpPr>
        <p:spPr>
          <a:xfrm>
            <a:off x="7054276" y="2531095"/>
            <a:ext cx="553138" cy="549371"/>
          </a:xfrm>
          <a:prstGeom prst="star10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65728" y="3066541"/>
            <a:ext cx="1330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Loan Performance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  <a:hlinkClick r:id="rId2" action="ppaction://hlinksldjump"/>
              </a:rPr>
              <a:t>New Loan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New Savings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Edit Client Data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2776" y="1744138"/>
            <a:ext cx="2663860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Branch &gt; Center &gt; Group  &gt; Claire Client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pic>
        <p:nvPicPr>
          <p:cNvPr id="3" name="Picture 2" descr="Screen Shot 2013-04-04 at 3.16.59 PM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94881" y="2579162"/>
            <a:ext cx="562900" cy="758038"/>
          </a:xfrm>
          <a:prstGeom prst="rect">
            <a:avLst/>
          </a:prstGeom>
        </p:spPr>
      </p:pic>
      <p:sp>
        <p:nvSpPr>
          <p:cNvPr id="14" name="TextBox 13"/>
          <p:cNvSpPr txBox="1"/>
          <p:nvPr/>
        </p:nvSpPr>
        <p:spPr>
          <a:xfrm>
            <a:off x="4106257" y="2783202"/>
            <a:ext cx="14670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Active</a:t>
            </a:r>
          </a:p>
          <a:p>
            <a:r>
              <a:rPr lang="en-US" sz="1000" dirty="0" smtClean="0"/>
              <a:t>ID: 00002-12</a:t>
            </a:r>
          </a:p>
          <a:p>
            <a:r>
              <a:rPr lang="en-US" sz="1000" dirty="0" smtClean="0"/>
              <a:t>Loan Officer: Lisa Lender 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3154188" y="3563996"/>
            <a:ext cx="3146280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Loan 1</a:t>
            </a:r>
          </a:p>
          <a:p>
            <a:r>
              <a:rPr lang="en-US" sz="1200" dirty="0" smtClean="0"/>
              <a:t>Loan Name and Number</a:t>
            </a:r>
          </a:p>
          <a:p>
            <a:r>
              <a:rPr lang="en-US" sz="1200" dirty="0" smtClean="0"/>
              <a:t>Outstanding Balance:</a:t>
            </a:r>
          </a:p>
          <a:p>
            <a:r>
              <a:rPr lang="en-US" sz="1200" dirty="0" smtClean="0"/>
              <a:t>Amount Due: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3154187" y="4547393"/>
            <a:ext cx="3146281" cy="830997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Loan 2</a:t>
            </a:r>
          </a:p>
          <a:p>
            <a:r>
              <a:rPr lang="en-US" sz="1200" dirty="0" smtClean="0"/>
              <a:t>Loan Name and Number</a:t>
            </a:r>
          </a:p>
          <a:p>
            <a:r>
              <a:rPr lang="en-US" sz="1200" dirty="0" smtClean="0"/>
              <a:t>Outstanding Balance:</a:t>
            </a:r>
          </a:p>
          <a:p>
            <a:r>
              <a:rPr lang="en-US" sz="1200" dirty="0" smtClean="0"/>
              <a:t>Amount Due: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45444" y="3563996"/>
            <a:ext cx="151864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Performance History: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154189" y="5524193"/>
            <a:ext cx="3146280" cy="27699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Other Data</a:t>
            </a:r>
          </a:p>
        </p:txBody>
      </p:sp>
      <p:sp>
        <p:nvSpPr>
          <p:cNvPr id="22" name="5-Point Star 21"/>
          <p:cNvSpPr/>
          <p:nvPr/>
        </p:nvSpPr>
        <p:spPr>
          <a:xfrm>
            <a:off x="5904821" y="4625231"/>
            <a:ext cx="304363" cy="323617"/>
          </a:xfrm>
          <a:prstGeom prst="star5">
            <a:avLst/>
          </a:prstGeom>
          <a:gradFill>
            <a:gsLst>
              <a:gs pos="0">
                <a:srgbClr val="64BB13"/>
              </a:gs>
              <a:gs pos="100000">
                <a:schemeClr val="accent3">
                  <a:lumMod val="20000"/>
                  <a:lumOff val="80000"/>
                </a:schemeClr>
              </a:gs>
            </a:gsLst>
          </a:gradFill>
          <a:ln>
            <a:solidFill>
              <a:srgbClr val="64BB13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3" name="Picture 22" descr="Thumbs Down Icon.png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84824" y="3620151"/>
            <a:ext cx="324360" cy="324360"/>
          </a:xfrm>
          <a:prstGeom prst="rect">
            <a:avLst/>
          </a:prstGeom>
        </p:spPr>
      </p:pic>
      <p:sp>
        <p:nvSpPr>
          <p:cNvPr id="24" name="TextBox 23"/>
          <p:cNvSpPr txBox="1"/>
          <p:nvPr/>
        </p:nvSpPr>
        <p:spPr>
          <a:xfrm>
            <a:off x="1024870" y="6069081"/>
            <a:ext cx="420574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Details:</a:t>
            </a:r>
          </a:p>
          <a:p>
            <a:r>
              <a:rPr lang="en-US" sz="900" dirty="0" smtClean="0"/>
              <a:t>Show a graph of this person’s loan performance?  Perhaps the first (or selected) loan?</a:t>
            </a:r>
          </a:p>
          <a:p>
            <a:r>
              <a:rPr lang="en-US" sz="900" dirty="0" smtClean="0"/>
              <a:t>Use large icons to distinguish the status of loans</a:t>
            </a:r>
          </a:p>
          <a:p>
            <a:r>
              <a:rPr lang="en-US" sz="900" dirty="0" smtClean="0"/>
              <a:t>Use color blocks to differentiate between loans, performance history, and other data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612979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 Page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1036478" y="1432237"/>
            <a:ext cx="7299142" cy="462796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2842367" y="2025119"/>
            <a:ext cx="407944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Loan: </a:t>
            </a:r>
            <a:r>
              <a:rPr lang="en-US" sz="1600" b="1" dirty="0" smtClean="0"/>
              <a:t>Loan 1 #000213859  </a:t>
            </a:r>
            <a:endParaRPr lang="en-US" sz="1600" b="1" dirty="0"/>
          </a:p>
        </p:txBody>
      </p:sp>
      <p:sp>
        <p:nvSpPr>
          <p:cNvPr id="5" name="Rectangle 4"/>
          <p:cNvSpPr/>
          <p:nvPr/>
        </p:nvSpPr>
        <p:spPr>
          <a:xfrm>
            <a:off x="2842367" y="2394452"/>
            <a:ext cx="5221245" cy="354524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10-Point Star 7"/>
          <p:cNvSpPr/>
          <p:nvPr/>
        </p:nvSpPr>
        <p:spPr>
          <a:xfrm>
            <a:off x="7054276" y="2531095"/>
            <a:ext cx="553138" cy="549371"/>
          </a:xfrm>
          <a:prstGeom prst="star10">
            <a:avLst/>
          </a:prstGeom>
          <a:gradFill>
            <a:gsLst>
              <a:gs pos="0">
                <a:schemeClr val="bg1">
                  <a:lumMod val="65000"/>
                </a:schemeClr>
              </a:gs>
              <a:gs pos="100000">
                <a:schemeClr val="bg1"/>
              </a:gs>
            </a:gsLst>
          </a:gra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6665728" y="3066541"/>
            <a:ext cx="1330487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Loan Performance</a:t>
            </a:r>
            <a:endParaRPr lang="en-US" sz="1200" dirty="0"/>
          </a:p>
        </p:txBody>
      </p:sp>
      <p:sp>
        <p:nvSpPr>
          <p:cNvPr id="10" name="TextBox 9"/>
          <p:cNvSpPr txBox="1"/>
          <p:nvPr/>
        </p:nvSpPr>
        <p:spPr>
          <a:xfrm>
            <a:off x="6921809" y="1449492"/>
            <a:ext cx="1318991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rgbClr val="7F7F7F"/>
                </a:solidFill>
              </a:rPr>
              <a:t>Settings  |  Logout</a:t>
            </a:r>
            <a:endParaRPr lang="en-US" sz="1200" dirty="0">
              <a:solidFill>
                <a:srgbClr val="7F7F7F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1229263" y="240135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Apply Payment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1229263" y="2958181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Apply Charges</a:t>
            </a:r>
            <a:endParaRPr lang="en-US" sz="1400" dirty="0">
              <a:solidFill>
                <a:schemeClr val="tx1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1229263" y="3539338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Apply Adjustment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5" name="Picture 14" descr="Mifos Logo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36478" y="1461555"/>
            <a:ext cx="579916" cy="208894"/>
          </a:xfrm>
          <a:prstGeom prst="rect">
            <a:avLst/>
          </a:prstGeom>
        </p:spPr>
      </p:pic>
      <p:sp>
        <p:nvSpPr>
          <p:cNvPr id="16" name="TextBox 15"/>
          <p:cNvSpPr txBox="1"/>
          <p:nvPr/>
        </p:nvSpPr>
        <p:spPr>
          <a:xfrm>
            <a:off x="1692776" y="1449492"/>
            <a:ext cx="314701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Clients    Administration    Accounting    Reports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1692776" y="1744138"/>
            <a:ext cx="322395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Branch &gt; Center &gt; Group  &gt; Claire Client &gt; Loan 1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3787046" y="2633821"/>
            <a:ext cx="1467068" cy="55399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000" dirty="0" smtClean="0"/>
              <a:t>Active in Bad Standing</a:t>
            </a:r>
          </a:p>
          <a:p>
            <a:r>
              <a:rPr lang="en-US" sz="1000" dirty="0" smtClean="0"/>
              <a:t>ID: 00002-12</a:t>
            </a:r>
          </a:p>
          <a:p>
            <a:r>
              <a:rPr lang="en-US" sz="1000" dirty="0" smtClean="0"/>
              <a:t>Loan Officer: Lisa Lender </a:t>
            </a:r>
            <a:endParaRPr lang="en-US" sz="1000" dirty="0"/>
          </a:p>
        </p:txBody>
      </p:sp>
      <p:sp>
        <p:nvSpPr>
          <p:cNvPr id="18" name="TextBox 17"/>
          <p:cNvSpPr txBox="1"/>
          <p:nvPr/>
        </p:nvSpPr>
        <p:spPr>
          <a:xfrm>
            <a:off x="3154188" y="3362611"/>
            <a:ext cx="3146280" cy="1569660"/>
          </a:xfrm>
          <a:prstGeom prst="rect">
            <a:avLst/>
          </a:prstGeom>
          <a:solidFill>
            <a:schemeClr val="tx2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Account Summary</a:t>
            </a:r>
          </a:p>
          <a:p>
            <a:r>
              <a:rPr lang="en-US" sz="1200" dirty="0" smtClean="0"/>
              <a:t>Total Amount Due:</a:t>
            </a:r>
          </a:p>
          <a:p>
            <a:r>
              <a:rPr lang="en-US" sz="1200" dirty="0" smtClean="0"/>
              <a:t>Amount in Arrears:</a:t>
            </a:r>
          </a:p>
          <a:p>
            <a:r>
              <a:rPr lang="en-US" sz="1200" dirty="0" smtClean="0"/>
              <a:t>Principal:</a:t>
            </a:r>
          </a:p>
          <a:p>
            <a:r>
              <a:rPr lang="en-US" sz="1200" dirty="0" smtClean="0"/>
              <a:t>Interest:</a:t>
            </a:r>
          </a:p>
          <a:p>
            <a:r>
              <a:rPr lang="en-US" sz="1200" dirty="0" smtClean="0"/>
              <a:t>Fees:</a:t>
            </a:r>
          </a:p>
          <a:p>
            <a:r>
              <a:rPr lang="en-US" sz="1200" dirty="0" smtClean="0"/>
              <a:t>Penalty:</a:t>
            </a:r>
          </a:p>
          <a:p>
            <a:r>
              <a:rPr lang="en-US" sz="1200" dirty="0" smtClean="0"/>
              <a:t>Total: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6445444" y="3362611"/>
            <a:ext cx="1518640" cy="2308324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none" rtlCol="0">
            <a:spAutoFit/>
          </a:bodyPr>
          <a:lstStyle/>
          <a:p>
            <a:r>
              <a:rPr lang="en-US" sz="1200" dirty="0" smtClean="0"/>
              <a:t>Performance History:</a:t>
            </a:r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 smtClean="0"/>
          </a:p>
          <a:p>
            <a:endParaRPr lang="en-US" sz="1200" dirty="0"/>
          </a:p>
          <a:p>
            <a:endParaRPr lang="en-US" sz="1200" dirty="0"/>
          </a:p>
        </p:txBody>
      </p:sp>
      <p:sp>
        <p:nvSpPr>
          <p:cNvPr id="21" name="TextBox 20"/>
          <p:cNvSpPr txBox="1"/>
          <p:nvPr/>
        </p:nvSpPr>
        <p:spPr>
          <a:xfrm>
            <a:off x="3154188" y="5016361"/>
            <a:ext cx="3146280" cy="646331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 wrap="square" rtlCol="0">
            <a:spAutoFit/>
          </a:bodyPr>
          <a:lstStyle/>
          <a:p>
            <a:r>
              <a:rPr lang="en-US" sz="1200" b="1" dirty="0" smtClean="0"/>
              <a:t>Account Details:</a:t>
            </a:r>
          </a:p>
          <a:p>
            <a:endParaRPr lang="en-US" sz="1200" b="1" dirty="0" smtClean="0"/>
          </a:p>
          <a:p>
            <a:r>
              <a:rPr lang="en-US" sz="1200" b="1" dirty="0" smtClean="0"/>
              <a:t>Other Information:</a:t>
            </a:r>
          </a:p>
        </p:txBody>
      </p:sp>
      <p:sp>
        <p:nvSpPr>
          <p:cNvPr id="22" name="Rectangle 21"/>
          <p:cNvSpPr/>
          <p:nvPr/>
        </p:nvSpPr>
        <p:spPr>
          <a:xfrm>
            <a:off x="1229263" y="4059913"/>
            <a:ext cx="1441057" cy="40443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tx1"/>
                </a:solidFill>
              </a:rPr>
              <a:t>Repay Loan</a:t>
            </a:r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24" name="Picture 23" descr="Thumbs Down Ico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154188" y="2633821"/>
            <a:ext cx="536052" cy="536052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1024870" y="6069081"/>
            <a:ext cx="25606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900" dirty="0" smtClean="0"/>
              <a:t>Details:</a:t>
            </a:r>
          </a:p>
          <a:p>
            <a:r>
              <a:rPr lang="en-US" sz="900" dirty="0" smtClean="0"/>
              <a:t>Use a graph to show the performance of this loan?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248180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6119</TotalTime>
  <Words>1375</Words>
  <Application>Microsoft Macintosh PowerPoint</Application>
  <PresentationFormat>On-screen Show (4:3)</PresentationFormat>
  <Paragraphs>429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Mifos Workflow</vt:lpstr>
      <vt:lpstr>Login</vt:lpstr>
      <vt:lpstr>Home Page Components</vt:lpstr>
      <vt:lpstr>Loan Officer Dashboard</vt:lpstr>
      <vt:lpstr>Field Office Assistant Dashboard</vt:lpstr>
      <vt:lpstr>Manager Dashboard</vt:lpstr>
      <vt:lpstr>Sys Admin Dashboard</vt:lpstr>
      <vt:lpstr>Client Page</vt:lpstr>
      <vt:lpstr>Loan Page</vt:lpstr>
      <vt:lpstr>New Client Page</vt:lpstr>
      <vt:lpstr>New Loan Page (Generic)</vt:lpstr>
      <vt:lpstr>New Loan Page (from Client)</vt:lpstr>
      <vt:lpstr>All Clients (specific to LO)</vt:lpstr>
      <vt:lpstr>All Clients (specific to FOA)</vt:lpstr>
      <vt:lpstr>All Clients (specific to Manager)</vt:lpstr>
      <vt:lpstr>Enter Collection Sheet Data</vt:lpstr>
      <vt:lpstr>Loan Approvals</vt:lpstr>
      <vt:lpstr>Loan Page (pending approval)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Mifos Workflow</dc:title>
  <dc:creator>Deanna McCusker</dc:creator>
  <cp:lastModifiedBy>Deanna McCusker</cp:lastModifiedBy>
  <cp:revision>38</cp:revision>
  <cp:lastPrinted>2013-04-08T23:50:35Z</cp:lastPrinted>
  <dcterms:created xsi:type="dcterms:W3CDTF">2013-04-04T17:48:17Z</dcterms:created>
  <dcterms:modified xsi:type="dcterms:W3CDTF">2013-04-08T23:51:12Z</dcterms:modified>
</cp:coreProperties>
</file>