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85" r:id="rId2"/>
    <p:sldId id="732" r:id="rId3"/>
    <p:sldId id="826" r:id="rId4"/>
    <p:sldId id="828" r:id="rId5"/>
    <p:sldId id="829" r:id="rId6"/>
    <p:sldId id="830" r:id="rId7"/>
    <p:sldId id="831" r:id="rId8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732"/>
            <p14:sldId id="826"/>
            <p14:sldId id="828"/>
            <p14:sldId id="829"/>
            <p14:sldId id="830"/>
            <p14:sldId id="831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96" d="100"/>
          <a:sy n="96" d="100"/>
        </p:scale>
        <p:origin x="131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0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6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fosforge.jira.com/wiki/display/docs/Loan+Account+Field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5704" y="2564296"/>
            <a:ext cx="7329291" cy="2332382"/>
          </a:xfrm>
        </p:spPr>
        <p:txBody>
          <a:bodyPr/>
          <a:lstStyle/>
          <a:p>
            <a:r>
              <a:rPr lang="en-US" sz="6000" dirty="0" smtClean="0"/>
              <a:t>Adding a charge to a loan </a:t>
            </a:r>
            <a:r>
              <a:rPr lang="en-US" sz="6000" dirty="0" err="1" smtClean="0"/>
              <a:t>acCount</a:t>
            </a:r>
            <a:endParaRPr lang="en-US" sz="60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Charges </a:t>
            </a:r>
            <a:r>
              <a:rPr lang="en-US" dirty="0"/>
              <a:t>may be added at the time of loan account </a:t>
            </a:r>
            <a:r>
              <a:rPr lang="en-US" dirty="0" smtClean="0"/>
              <a:t>application </a:t>
            </a:r>
            <a:r>
              <a:rPr lang="en-US" dirty="0"/>
              <a:t>and when a loan account is Pending Approval, Approved, and Active. Adding a charge to a loan account does not affect the loan account's status.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This guide will show you how to add a charge to a loan account using </a:t>
            </a:r>
            <a:r>
              <a:rPr lang="en-US" sz="3000" dirty="0" err="1" smtClean="0">
                <a:latin typeface="Century Gothic"/>
                <a:cs typeface="Century Gothic"/>
              </a:rPr>
              <a:t>Mifos</a:t>
            </a:r>
            <a:r>
              <a:rPr lang="en-US" sz="3000" dirty="0" smtClean="0">
                <a:latin typeface="Century Gothic"/>
                <a:cs typeface="Century Gothic"/>
              </a:rPr>
              <a:t> X.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Introduction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714" y="1311964"/>
            <a:ext cx="8346916" cy="36752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entury Gothic"/>
                <a:cs typeface="Century Gothic"/>
              </a:rPr>
              <a:t>Charges can be added in three ways: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296" y="2199862"/>
            <a:ext cx="8487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Charges are inherited from the product definition. A loan officer may have the ability to remove one or more of these charges for a loan account. When a charge is removed from a loan account, other loan accounts are not affected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Charges (not yet associated with the loan account) can be selected and attached to the loan account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entury Gothic" panose="020B0502020202020204" pitchFamily="34" charset="0"/>
              </a:rPr>
              <a:t>Miscellaneous </a:t>
            </a:r>
            <a:r>
              <a:rPr lang="en-US" sz="2000" dirty="0">
                <a:latin typeface="Century Gothic" panose="020B0502020202020204" pitchFamily="34" charset="0"/>
              </a:rPr>
              <a:t>charges (one time charge) can be charged to a loan account. The loan officer specifies the amount, which is added in the next payment.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17" y="0"/>
            <a:ext cx="8620274" cy="685800"/>
          </a:xfrm>
        </p:spPr>
        <p:txBody>
          <a:bodyPr/>
          <a:lstStyle/>
          <a:p>
            <a:r>
              <a:rPr lang="en-US" sz="2200" dirty="0">
                <a:latin typeface="Century Gothic"/>
                <a:cs typeface="Century Gothic"/>
              </a:rPr>
              <a:t>Step 1 – Inheriting Charges from the Product Definition</a:t>
            </a:r>
            <a:endParaRPr lang="en-US" sz="2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316" y="1417984"/>
            <a:ext cx="8153400" cy="3927061"/>
          </a:xfrm>
        </p:spPr>
        <p:txBody>
          <a:bodyPr/>
          <a:lstStyle/>
          <a:p>
            <a:r>
              <a:rPr lang="en-US" sz="2800" dirty="0" smtClean="0">
                <a:latin typeface="Century Gothic"/>
                <a:cs typeface="Century Gothic"/>
              </a:rPr>
              <a:t>Launch </a:t>
            </a:r>
            <a:r>
              <a:rPr lang="en-US" sz="2800" dirty="0" err="1" smtClean="0">
                <a:latin typeface="Century Gothic"/>
                <a:cs typeface="Century Gothic"/>
              </a:rPr>
              <a:t>Mifos</a:t>
            </a:r>
            <a:r>
              <a:rPr lang="en-US" sz="2800" dirty="0" smtClean="0">
                <a:latin typeface="Century Gothic"/>
                <a:cs typeface="Century Gothic"/>
              </a:rPr>
              <a:t> X and click </a:t>
            </a:r>
            <a:r>
              <a:rPr lang="en-US" sz="2800" b="1" dirty="0" smtClean="0">
                <a:latin typeface="Century Gothic"/>
                <a:cs typeface="Century Gothic"/>
              </a:rPr>
              <a:t>Clients. 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Clients</a:t>
            </a:r>
            <a:r>
              <a:rPr lang="en-US" sz="2800" dirty="0" smtClean="0">
                <a:latin typeface="Century Gothic"/>
                <a:cs typeface="Century Gothic"/>
              </a:rPr>
              <a:t> from the drop-down menu.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client.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+New Loan</a:t>
            </a:r>
            <a:r>
              <a:rPr lang="en-US" sz="2800" dirty="0" smtClean="0">
                <a:latin typeface="Century Gothic"/>
                <a:cs typeface="Century Gothic"/>
              </a:rPr>
              <a:t> on the blue action bar.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Select the loan product on which to base the account.</a:t>
            </a:r>
          </a:p>
          <a:p>
            <a:r>
              <a:rPr lang="en-US" sz="2800" dirty="0" smtClean="0">
                <a:latin typeface="Century Gothic"/>
                <a:cs typeface="Century Gothic"/>
              </a:rPr>
              <a:t>Complete the </a:t>
            </a:r>
            <a:r>
              <a:rPr lang="en-US" sz="2800" dirty="0" smtClean="0">
                <a:latin typeface="Century Gothic"/>
                <a:cs typeface="Century Gothic"/>
                <a:hlinkClick r:id="rId3"/>
              </a:rPr>
              <a:t>loan account </a:t>
            </a:r>
            <a:r>
              <a:rPr lang="en-US" sz="2800" dirty="0" smtClean="0">
                <a:latin typeface="Century Gothic"/>
                <a:cs typeface="Century Gothic"/>
                <a:hlinkClick r:id="rId3"/>
              </a:rPr>
              <a:t>fields</a:t>
            </a:r>
            <a:r>
              <a:rPr lang="en-US" sz="2800" dirty="0">
                <a:latin typeface="Century Gothic"/>
                <a:cs typeface="Century Gothic"/>
              </a:rPr>
              <a:t> </a:t>
            </a:r>
            <a:r>
              <a:rPr lang="en-US" sz="2800" dirty="0" smtClean="0">
                <a:latin typeface="Century Gothic"/>
                <a:cs typeface="Century Gothic"/>
              </a:rPr>
              <a:t>(keep the charges that appear in the loan account).</a:t>
            </a:r>
            <a:endParaRPr lang="en-US" sz="2800" dirty="0" smtClean="0">
              <a:latin typeface="Century Gothic"/>
              <a:cs typeface="Century Gothic"/>
            </a:endParaRPr>
          </a:p>
          <a:p>
            <a:r>
              <a:rPr lang="en-US" sz="2800" dirty="0" smtClean="0">
                <a:latin typeface="Century Gothic"/>
                <a:cs typeface="Century Gothic"/>
              </a:rPr>
              <a:t>Click </a:t>
            </a:r>
            <a:r>
              <a:rPr lang="en-US" sz="2800" b="1" dirty="0" smtClean="0">
                <a:latin typeface="Century Gothic"/>
                <a:cs typeface="Century Gothic"/>
              </a:rPr>
              <a:t>Submit</a:t>
            </a:r>
            <a:r>
              <a:rPr lang="en-US" sz="2800" dirty="0" smtClean="0">
                <a:latin typeface="Century Gothic"/>
                <a:cs typeface="Century Gothic"/>
              </a:rPr>
              <a:t>.</a:t>
            </a: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168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6" y="0"/>
            <a:ext cx="8156448" cy="685800"/>
          </a:xfrm>
        </p:spPr>
        <p:txBody>
          <a:bodyPr/>
          <a:lstStyle/>
          <a:p>
            <a:r>
              <a:rPr lang="en-US" sz="2600" dirty="0">
                <a:latin typeface="Century Gothic"/>
                <a:cs typeface="Century Gothic"/>
              </a:rPr>
              <a:t>Step </a:t>
            </a:r>
            <a:r>
              <a:rPr lang="en-US" sz="2600" dirty="0" smtClean="0">
                <a:latin typeface="Century Gothic"/>
                <a:cs typeface="Century Gothic"/>
              </a:rPr>
              <a:t>2 </a:t>
            </a:r>
            <a:r>
              <a:rPr lang="en-US" sz="2600" dirty="0">
                <a:latin typeface="Century Gothic"/>
                <a:cs typeface="Century Gothic"/>
              </a:rPr>
              <a:t>– </a:t>
            </a:r>
            <a:r>
              <a:rPr lang="en-US" sz="2600" dirty="0" smtClean="0">
                <a:latin typeface="Century Gothic"/>
                <a:cs typeface="Century Gothic"/>
              </a:rPr>
              <a:t>Adding Charges to a Loan Account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21026"/>
            <a:ext cx="8153400" cy="5181600"/>
          </a:xfrm>
        </p:spPr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When editing a loan account, navigate to the charges section.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Charges defined on the loan product will automatically appear as charges on the loan account. Default charges may be removed by clicking the </a:t>
            </a:r>
            <a:r>
              <a:rPr lang="en-US" sz="2400" b="1" dirty="0">
                <a:latin typeface="Century Gothic" panose="020B0502020202020204" pitchFamily="34" charset="0"/>
              </a:rPr>
              <a:t>X</a:t>
            </a:r>
            <a:r>
              <a:rPr lang="en-US" sz="2400" dirty="0">
                <a:latin typeface="Century Gothic" panose="020B0502020202020204" pitchFamily="34" charset="0"/>
              </a:rPr>
              <a:t> under the </a:t>
            </a:r>
            <a:r>
              <a:rPr lang="en-US" sz="2400" b="1" dirty="0" smtClean="0">
                <a:latin typeface="Century Gothic" panose="020B0502020202020204" pitchFamily="34" charset="0"/>
              </a:rPr>
              <a:t>Actions </a:t>
            </a:r>
            <a:r>
              <a:rPr lang="en-US" sz="2400" dirty="0" smtClean="0">
                <a:latin typeface="Century Gothic" panose="020B0502020202020204" pitchFamily="34" charset="0"/>
              </a:rPr>
              <a:t>column.</a:t>
            </a: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Charges: </a:t>
            </a:r>
            <a:r>
              <a:rPr lang="en-US" sz="2400" dirty="0" smtClean="0">
                <a:latin typeface="Century Gothic" panose="020B0502020202020204" pitchFamily="34" charset="0"/>
              </a:rPr>
              <a:t>Select </a:t>
            </a:r>
            <a:r>
              <a:rPr lang="en-US" sz="2400" dirty="0">
                <a:latin typeface="Century Gothic" panose="020B0502020202020204" pitchFamily="34" charset="0"/>
              </a:rPr>
              <a:t>a charge from the </a:t>
            </a:r>
            <a:r>
              <a:rPr lang="en-US" sz="2400" b="1" dirty="0">
                <a:latin typeface="Century Gothic" panose="020B0502020202020204" pitchFamily="34" charset="0"/>
              </a:rPr>
              <a:t>Charges</a:t>
            </a:r>
            <a:r>
              <a:rPr lang="en-US" sz="2400" dirty="0">
                <a:latin typeface="Century Gothic" panose="020B0502020202020204" pitchFamily="34" charset="0"/>
              </a:rPr>
              <a:t> list and click </a:t>
            </a:r>
            <a:r>
              <a:rPr lang="en-US" sz="2400" b="1" dirty="0">
                <a:latin typeface="Century Gothic" panose="020B0502020202020204" pitchFamily="34" charset="0"/>
              </a:rPr>
              <a:t>Add</a:t>
            </a:r>
            <a:r>
              <a:rPr lang="en-US" sz="2400" dirty="0">
                <a:latin typeface="Century Gothic" panose="020B0502020202020204" pitchFamily="34" charset="0"/>
              </a:rPr>
              <a:t>. If more charges apply to the loan product, select additional charges and click </a:t>
            </a:r>
            <a:r>
              <a:rPr lang="en-US" sz="2400" b="1" dirty="0">
                <a:latin typeface="Century Gothic" panose="020B0502020202020204" pitchFamily="34" charset="0"/>
              </a:rPr>
              <a:t>Add</a:t>
            </a:r>
            <a:r>
              <a:rPr lang="en-US" sz="2400" dirty="0">
                <a:latin typeface="Century Gothic" panose="020B0502020202020204" pitchFamily="34" charset="0"/>
              </a:rPr>
              <a:t> for each</a:t>
            </a:r>
            <a:r>
              <a:rPr lang="en-US" sz="24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400" b="1" dirty="0" smtClean="0">
                <a:latin typeface="Century Gothic" panose="020B0502020202020204" pitchFamily="34" charset="0"/>
              </a:rPr>
              <a:t>Overdue Charges: </a:t>
            </a:r>
            <a:r>
              <a:rPr lang="en-US" sz="2400" dirty="0" smtClean="0">
                <a:latin typeface="Century Gothic" panose="020B0502020202020204" pitchFamily="34" charset="0"/>
              </a:rPr>
              <a:t>Select </a:t>
            </a:r>
            <a:r>
              <a:rPr lang="en-US" sz="2400" dirty="0">
                <a:latin typeface="Century Gothic" panose="020B0502020202020204" pitchFamily="34" charset="0"/>
              </a:rPr>
              <a:t>an overdue charge from the </a:t>
            </a:r>
            <a:r>
              <a:rPr lang="en-US" sz="2400" b="1" dirty="0">
                <a:latin typeface="Century Gothic" panose="020B0502020202020204" pitchFamily="34" charset="0"/>
              </a:rPr>
              <a:t>Overdue Charges</a:t>
            </a:r>
            <a:r>
              <a:rPr lang="en-US" sz="2400" dirty="0">
                <a:latin typeface="Century Gothic" panose="020B0502020202020204" pitchFamily="34" charset="0"/>
              </a:rPr>
              <a:t> list and click </a:t>
            </a:r>
            <a:r>
              <a:rPr lang="en-US" sz="2400" b="1" dirty="0">
                <a:latin typeface="Century Gothic" panose="020B0502020202020204" pitchFamily="34" charset="0"/>
              </a:rPr>
              <a:t>Add</a:t>
            </a:r>
            <a:r>
              <a:rPr lang="en-US" sz="2400" dirty="0">
                <a:latin typeface="Century Gothic" panose="020B0502020202020204" pitchFamily="34" charset="0"/>
              </a:rPr>
              <a:t>. If more overdue charges apply to the loan product, select additional overdue charges and click </a:t>
            </a:r>
            <a:r>
              <a:rPr lang="en-US" sz="2400" b="1" dirty="0">
                <a:latin typeface="Century Gothic" panose="020B0502020202020204" pitchFamily="34" charset="0"/>
              </a:rPr>
              <a:t>Add</a:t>
            </a:r>
            <a:r>
              <a:rPr lang="en-US" sz="2400" dirty="0">
                <a:latin typeface="Century Gothic" panose="020B0502020202020204" pitchFamily="34" charset="0"/>
              </a:rPr>
              <a:t> for each.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0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26" y="26504"/>
            <a:ext cx="8461247" cy="685800"/>
          </a:xfrm>
        </p:spPr>
        <p:txBody>
          <a:bodyPr/>
          <a:lstStyle/>
          <a:p>
            <a:r>
              <a:rPr lang="en-US" sz="1700" dirty="0" smtClean="0">
                <a:latin typeface="Century Gothic" panose="020B0502020202020204" pitchFamily="34" charset="0"/>
              </a:rPr>
              <a:t>Step 3 - Adding Miscellaneous (One-Time) Charges to a Loan </a:t>
            </a:r>
            <a:r>
              <a:rPr lang="en-US" sz="1700" dirty="0">
                <a:latin typeface="Century Gothic" panose="020B0502020202020204" pitchFamily="34" charset="0"/>
              </a:rPr>
              <a:t>A</a:t>
            </a:r>
            <a:r>
              <a:rPr lang="en-US" sz="1700" dirty="0" smtClean="0">
                <a:latin typeface="Century Gothic" panose="020B0502020202020204" pitchFamily="34" charset="0"/>
              </a:rPr>
              <a:t>ccount</a:t>
            </a:r>
            <a:endParaRPr lang="en-US" sz="17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9518" y="1908314"/>
            <a:ext cx="8153400" cy="518160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When viewing a loan account, click </a:t>
            </a:r>
            <a:r>
              <a:rPr lang="en-US" b="1" dirty="0" smtClean="0">
                <a:latin typeface="Century Gothic" panose="020B0502020202020204" pitchFamily="34" charset="0"/>
              </a:rPr>
              <a:t>+Add Loan Charge</a:t>
            </a:r>
            <a:r>
              <a:rPr lang="en-US" dirty="0" smtClean="0">
                <a:latin typeface="Century Gothic" panose="020B0502020202020204" pitchFamily="34" charset="0"/>
              </a:rPr>
              <a:t> on the blue action bar.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Select the </a:t>
            </a:r>
            <a:r>
              <a:rPr lang="en-US" b="1" dirty="0" smtClean="0">
                <a:latin typeface="Century Gothic" panose="020B0502020202020204" pitchFamily="34" charset="0"/>
              </a:rPr>
              <a:t>Charge</a:t>
            </a:r>
            <a:r>
              <a:rPr lang="en-US" dirty="0" smtClean="0">
                <a:latin typeface="Century Gothic" panose="020B0502020202020204" pitchFamily="34" charset="0"/>
              </a:rPr>
              <a:t> type.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Complete the necessary fields.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Click </a:t>
            </a:r>
            <a:r>
              <a:rPr lang="en-US" b="1" dirty="0" smtClean="0">
                <a:latin typeface="Century Gothic" panose="020B0502020202020204" pitchFamily="34" charset="0"/>
              </a:rPr>
              <a:t>Submit</a:t>
            </a:r>
            <a:r>
              <a:rPr lang="en-US" dirty="0" smtClean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61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22781"/>
            <a:ext cx="9144000" cy="4079461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latin typeface="Century Gothic"/>
                <a:cs typeface="Century Gothic"/>
              </a:rPr>
              <a:t>Thanks for your attention, and good luck!</a:t>
            </a:r>
            <a:endParaRPr lang="en-US" sz="3400" dirty="0">
              <a:latin typeface="Century Gothic"/>
              <a:cs typeface="Century Gothic"/>
            </a:endParaRPr>
          </a:p>
        </p:txBody>
      </p:sp>
      <p:pic>
        <p:nvPicPr>
          <p:cNvPr id="6" name="Picture 4" descr="https://lh5.googleusercontent.com/q86j475NyDvBCVs_QzQjbyD3gjU_iBBg6eSmpF19vYfCYsYTjvIbwt-lxeX_V6EeIuOrqUajnUmih_66sWFnejhyx3BnjiWEhTbkSNWQRWS4OQO2qbf3GoQxSxJghiIJjX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40" y="2951922"/>
            <a:ext cx="72771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8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42988</TotalTime>
  <Words>338</Words>
  <Application>Microsoft Office PowerPoint</Application>
  <PresentationFormat>On-screen Show (4:3)</PresentationFormat>
  <Paragraphs>34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Tw Cen MT</vt:lpstr>
      <vt:lpstr>Wingdings</vt:lpstr>
      <vt:lpstr>Wingdings 2</vt:lpstr>
      <vt:lpstr>MIFOS Template</vt:lpstr>
      <vt:lpstr>Adding a charge to a loan acCount</vt:lpstr>
      <vt:lpstr>This guide will show you how to add a charge to a loan account using Mifos X.</vt:lpstr>
      <vt:lpstr>Introduction</vt:lpstr>
      <vt:lpstr>Step 1 – Inheriting Charges from the Product Definition</vt:lpstr>
      <vt:lpstr>Step 2 – Adding Charges to a Loan Account</vt:lpstr>
      <vt:lpstr>Step 3 - Adding Miscellaneous (One-Time) Charges to a Loan Account</vt:lpstr>
      <vt:lpstr>PowerPoint Presentation</vt:lpstr>
    </vt:vector>
  </TitlesOfParts>
  <Company>The Mifos Initiative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Ravi Ravindra</cp:lastModifiedBy>
  <cp:revision>966</cp:revision>
  <dcterms:created xsi:type="dcterms:W3CDTF">2010-10-16T00:38:40Z</dcterms:created>
  <dcterms:modified xsi:type="dcterms:W3CDTF">2014-12-10T23:36:13Z</dcterms:modified>
</cp:coreProperties>
</file>