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9" r:id="rId1"/>
  </p:sldMasterIdLst>
  <p:notesMasterIdLst>
    <p:notesMasterId r:id="rId58"/>
  </p:notesMasterIdLst>
  <p:handoutMasterIdLst>
    <p:handoutMasterId r:id="rId5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than Arora" initials="MA" lastIdx="1" clrIdx="0">
    <p:extLst>
      <p:ext uri="{19B8F6BF-5375-455C-9EA6-DF929625EA0E}">
        <p15:presenceInfo xmlns:p15="http://schemas.microsoft.com/office/powerpoint/2012/main" userId="80156805ba8b538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4" d="100"/>
          <a:sy n="74"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IN" smtClean="0"/>
              <a:t>MOFIS</a:t>
            </a:r>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49FA07-C73C-4457-A23E-901430F8785B}" type="datetimeFigureOut">
              <a:rPr lang="en-IN" smtClean="0"/>
              <a:t>13-12-2014</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5D5B72-104F-4E1A-AF87-8170EE89A06E}" type="slidenum">
              <a:rPr lang="en-IN" smtClean="0"/>
              <a:t>‹#›</a:t>
            </a:fld>
            <a:endParaRPr lang="en-IN"/>
          </a:p>
        </p:txBody>
      </p:sp>
    </p:spTree>
    <p:extLst>
      <p:ext uri="{BB962C8B-B14F-4D97-AF65-F5344CB8AC3E}">
        <p14:creationId xmlns:p14="http://schemas.microsoft.com/office/powerpoint/2010/main" val="1251841189"/>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IN" smtClean="0"/>
              <a:t>MOFIS</a:t>
            </a:r>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485CED-D608-44F0-B8C7-01CD6AA4E47D}" type="datetimeFigureOut">
              <a:rPr lang="en-IN" smtClean="0"/>
              <a:t>13-12-2014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A98113-E1EF-4B9F-989D-EDD0AE19C5F6}" type="slidenum">
              <a:rPr lang="en-IN" smtClean="0"/>
              <a:t>‹#›</a:t>
            </a:fld>
            <a:endParaRPr lang="en-IN"/>
          </a:p>
        </p:txBody>
      </p:sp>
    </p:spTree>
    <p:extLst>
      <p:ext uri="{BB962C8B-B14F-4D97-AF65-F5344CB8AC3E}">
        <p14:creationId xmlns:p14="http://schemas.microsoft.com/office/powerpoint/2010/main" val="3391091864"/>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5" name="Header Placeholder 4"/>
          <p:cNvSpPr>
            <a:spLocks noGrp="1"/>
          </p:cNvSpPr>
          <p:nvPr>
            <p:ph type="hdr" sz="quarter" idx="10"/>
          </p:nvPr>
        </p:nvSpPr>
        <p:spPr/>
        <p:txBody>
          <a:bodyPr/>
          <a:lstStyle/>
          <a:p>
            <a:r>
              <a:rPr lang="en-IN" smtClean="0"/>
              <a:t>MOFIS</a:t>
            </a:r>
            <a:endParaRPr lang="en-IN"/>
          </a:p>
        </p:txBody>
      </p:sp>
    </p:spTree>
    <p:extLst>
      <p:ext uri="{BB962C8B-B14F-4D97-AF65-F5344CB8AC3E}">
        <p14:creationId xmlns:p14="http://schemas.microsoft.com/office/powerpoint/2010/main" val="323258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5" name="Header Placeholder 4"/>
          <p:cNvSpPr>
            <a:spLocks noGrp="1"/>
          </p:cNvSpPr>
          <p:nvPr>
            <p:ph type="hdr" sz="quarter" idx="10"/>
          </p:nvPr>
        </p:nvSpPr>
        <p:spPr/>
        <p:txBody>
          <a:bodyPr/>
          <a:lstStyle/>
          <a:p>
            <a:r>
              <a:rPr lang="en-IN" smtClean="0"/>
              <a:t>MOFIS</a:t>
            </a:r>
            <a:endParaRPr lang="en-IN"/>
          </a:p>
        </p:txBody>
      </p:sp>
    </p:spTree>
    <p:extLst>
      <p:ext uri="{BB962C8B-B14F-4D97-AF65-F5344CB8AC3E}">
        <p14:creationId xmlns:p14="http://schemas.microsoft.com/office/powerpoint/2010/main" val="745092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sp>
        <p:nvSpPr>
          <p:cNvPr id="5" name="Rectangle 4"/>
          <p:cNvSpPr/>
          <p:nvPr/>
        </p:nvSpPr>
        <p:spPr>
          <a:xfrm>
            <a:off x="-12700" y="6053139"/>
            <a:ext cx="2999317"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sp>
        <p:nvSpPr>
          <p:cNvPr id="6" name="Rectangle 5"/>
          <p:cNvSpPr/>
          <p:nvPr/>
        </p:nvSpPr>
        <p:spPr>
          <a:xfrm>
            <a:off x="3145368" y="6043614"/>
            <a:ext cx="9046633"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101600" y="6069013"/>
            <a:ext cx="2743200" cy="685800"/>
          </a:xfrm>
        </p:spPr>
        <p:txBody>
          <a:bodyPr>
            <a:noAutofit/>
          </a:bodyPr>
          <a:lstStyle>
            <a:lvl1pPr algn="ctr">
              <a:defRPr sz="2000" smtClean="0">
                <a:solidFill>
                  <a:srgbClr val="FFFFFF"/>
                </a:solidFill>
              </a:defRPr>
            </a:lvl1pPr>
          </a:lstStyle>
          <a:p>
            <a:endParaRPr lang="en-US" dirty="0"/>
          </a:p>
        </p:txBody>
      </p:sp>
      <p:sp>
        <p:nvSpPr>
          <p:cNvPr id="10" name="Footer Placeholder 16"/>
          <p:cNvSpPr>
            <a:spLocks noGrp="1"/>
          </p:cNvSpPr>
          <p:nvPr>
            <p:ph type="ftr" sz="quarter" idx="11"/>
          </p:nvPr>
        </p:nvSpPr>
        <p:spPr>
          <a:xfrm>
            <a:off x="2781300" y="236539"/>
            <a:ext cx="7823200" cy="365125"/>
          </a:xfrm>
        </p:spPr>
        <p:txBody>
          <a:bodyPr/>
          <a:lstStyle>
            <a:lvl1pPr algn="r">
              <a:defRPr smtClean="0">
                <a:solidFill>
                  <a:schemeClr val="tx2"/>
                </a:solidFill>
              </a:defRPr>
            </a:lvl1pPr>
          </a:lstStyle>
          <a:p>
            <a:endParaRPr lang="en-US" dirty="0"/>
          </a:p>
        </p:txBody>
      </p:sp>
      <p:sp>
        <p:nvSpPr>
          <p:cNvPr id="11"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626394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12700" y="4572001"/>
            <a:ext cx="12192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sp>
        <p:nvSpPr>
          <p:cNvPr id="6" name="Rectangle 5"/>
          <p:cNvSpPr/>
          <p:nvPr/>
        </p:nvSpPr>
        <p:spPr>
          <a:xfrm>
            <a:off x="-12699" y="4664075"/>
            <a:ext cx="1951567"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sp>
        <p:nvSpPr>
          <p:cNvPr id="7" name="Rectangle 6"/>
          <p:cNvSpPr/>
          <p:nvPr/>
        </p:nvSpPr>
        <p:spPr>
          <a:xfrm>
            <a:off x="2059517" y="4654550"/>
            <a:ext cx="10132483"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sp>
        <p:nvSpPr>
          <p:cNvPr id="8" name="Rectangle 7"/>
          <p:cNvSpPr/>
          <p:nvPr/>
        </p:nvSpPr>
        <p:spPr bwMode="white">
          <a:xfrm>
            <a:off x="1930401" y="1"/>
            <a:ext cx="133351"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2133600" y="4648200"/>
            <a:ext cx="97536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8331200" y="6248401"/>
            <a:ext cx="3556000" cy="365125"/>
          </a:xfrm>
        </p:spPr>
        <p:txBody>
          <a:bodyPr rtlCol="0"/>
          <a:lstStyle>
            <a:lvl1pPr>
              <a:defRPr smtClean="0"/>
            </a:lvl1pPr>
          </a:lstStyle>
          <a:p>
            <a:endParaRPr lang="en-US" dirty="0"/>
          </a:p>
        </p:txBody>
      </p:sp>
      <p:sp>
        <p:nvSpPr>
          <p:cNvPr id="10" name="Slide Number Placeholder 12"/>
          <p:cNvSpPr>
            <a:spLocks noGrp="1"/>
          </p:cNvSpPr>
          <p:nvPr>
            <p:ph type="sldNum" sz="quarter" idx="11"/>
          </p:nvPr>
        </p:nvSpPr>
        <p:spPr>
          <a:xfrm>
            <a:off x="0" y="4667251"/>
            <a:ext cx="1930400" cy="663575"/>
          </a:xfrm>
        </p:spPr>
        <p:txBody>
          <a:bodyPr rtlCol="0"/>
          <a:lstStyle>
            <a:lvl1pPr>
              <a:defRPr sz="2800"/>
            </a:lvl1pPr>
          </a:lstStyle>
          <a:p>
            <a:fld id="{6D22F896-40B5-4ADD-8801-0D06FADFA095}" type="slidenum">
              <a:rPr lang="en-US" smtClean="0"/>
              <a:t>‹#›</a:t>
            </a:fld>
            <a:endParaRPr lang="en-US" dirty="0"/>
          </a:p>
        </p:txBody>
      </p:sp>
      <p:sp>
        <p:nvSpPr>
          <p:cNvPr id="12" name="Slide Number Placeholder 3"/>
          <p:cNvSpPr txBox="1">
            <a:spLocks/>
          </p:cNvSpPr>
          <p:nvPr/>
        </p:nvSpPr>
        <p:spPr>
          <a:xfrm>
            <a:off x="0" y="6248400"/>
            <a:ext cx="711200" cy="381000"/>
          </a:xfrm>
          <a:prstGeom prst="rect">
            <a:avLst/>
          </a:prstGeom>
        </p:spPr>
        <p:txBody>
          <a:bodyPr vert="horz" anchor="ctr" anchorCtr="0">
            <a:normAutofit/>
          </a:bodyPr>
          <a:lstStyle>
            <a:lvl1pPr>
              <a:defRPr>
                <a:solidFill>
                  <a:schemeClr val="tx2"/>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16F7EE9-A818-4C1E-9784-A9ED081079A8}" type="slidenum">
              <a:rPr kumimoji="0" lang="en-US" sz="1400" b="1" i="0" u="none" strike="noStrike" kern="1200" cap="none" spc="0" normalizeH="0" baseline="0" noProof="0" smtClean="0">
                <a:ln>
                  <a:noFill/>
                </a:ln>
                <a:solidFill>
                  <a:schemeClr val="tx2"/>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400" b="1" i="0" u="none" strike="noStrike" kern="1200" cap="none" spc="0" normalizeH="0" baseline="0" noProof="0" dirty="0">
              <a:ln>
                <a:noFill/>
              </a:ln>
              <a:solidFill>
                <a:schemeClr val="tx2"/>
              </a:solidFill>
              <a:effectLst/>
              <a:uLnTx/>
              <a:uFillTx/>
              <a:latin typeface="Arial" charset="0"/>
              <a:ea typeface="+mn-ea"/>
              <a:cs typeface="+mn-cs"/>
            </a:endParaRPr>
          </a:p>
        </p:txBody>
      </p:sp>
    </p:spTree>
    <p:extLst>
      <p:ext uri="{BB962C8B-B14F-4D97-AF65-F5344CB8AC3E}">
        <p14:creationId xmlns:p14="http://schemas.microsoft.com/office/powerpoint/2010/main" val="703677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p:txBody>
          <a:bodyPr/>
          <a:lstStyle>
            <a:lvl1pPr>
              <a:defRPr/>
            </a:lvl1pPr>
          </a:lstStyle>
          <a:p>
            <a:endParaRPr lang="en-US" dirty="0"/>
          </a:p>
        </p:txBody>
      </p:sp>
      <p:sp>
        <p:nvSpPr>
          <p:cNvPr id="6" name="Rectangle 4"/>
          <p:cNvSpPr>
            <a:spLocks noGrp="1" noChangeArrowheads="1"/>
          </p:cNvSpPr>
          <p:nvPr>
            <p:ph type="ftr" sz="quarter" idx="11"/>
          </p:nvPr>
        </p:nvSpPr>
        <p:spPr/>
        <p:txBody>
          <a:bodyPr/>
          <a:lstStyle>
            <a:lvl1pPr>
              <a:defRPr/>
            </a:lvl1pPr>
          </a:lstStyle>
          <a:p>
            <a:endParaRPr lang="en-US" dirty="0"/>
          </a:p>
        </p:txBody>
      </p:sp>
      <p:sp>
        <p:nvSpPr>
          <p:cNvPr id="7" name="Rectangle 5"/>
          <p:cNvSpPr>
            <a:spLocks noGrp="1" noChangeArrowheads="1"/>
          </p:cNvSpPr>
          <p:nvPr>
            <p:ph type="sldNum" sz="quarter" idx="12"/>
          </p:nvPr>
        </p:nvSpPr>
        <p:spPr/>
        <p:txBody>
          <a:bodyPr/>
          <a:lstStyle>
            <a:lvl1pPr>
              <a:defRPr/>
            </a:lvl1pPr>
          </a:lstStyle>
          <a:p>
            <a:fld id="{6D22F896-40B5-4ADD-8801-0D06FADFA095}" type="slidenum">
              <a:rPr lang="en-US" smtClean="0"/>
              <a:pPr/>
              <a:t>‹#›</a:t>
            </a:fld>
            <a:endParaRPr lang="en-US" dirty="0"/>
          </a:p>
        </p:txBody>
      </p:sp>
      <p:sp>
        <p:nvSpPr>
          <p:cNvPr id="8" name="Slide Number Placeholder 3"/>
          <p:cNvSpPr txBox="1">
            <a:spLocks/>
          </p:cNvSpPr>
          <p:nvPr/>
        </p:nvSpPr>
        <p:spPr>
          <a:xfrm>
            <a:off x="0" y="6248400"/>
            <a:ext cx="711200" cy="381000"/>
          </a:xfrm>
          <a:prstGeom prst="rect">
            <a:avLst/>
          </a:prstGeom>
        </p:spPr>
        <p:txBody>
          <a:bodyPr vert="horz" anchor="ctr" anchorCtr="0">
            <a:normAutofit/>
          </a:bodyPr>
          <a:lstStyle>
            <a:lvl1pPr>
              <a:defRPr>
                <a:solidFill>
                  <a:schemeClr val="tx2"/>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16F7EE9-A818-4C1E-9784-A9ED081079A8}" type="slidenum">
              <a:rPr kumimoji="0" lang="en-US" sz="1400" b="1" i="0" u="none" strike="noStrike" kern="1200" cap="none" spc="0" normalizeH="0" baseline="0" noProof="0" smtClean="0">
                <a:ln>
                  <a:noFill/>
                </a:ln>
                <a:solidFill>
                  <a:schemeClr val="tx2"/>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400" b="1" i="0" u="none" strike="noStrike" kern="1200" cap="none" spc="0" normalizeH="0" baseline="0" noProof="0" dirty="0">
              <a:ln>
                <a:noFill/>
              </a:ln>
              <a:solidFill>
                <a:schemeClr val="tx2"/>
              </a:solidFill>
              <a:effectLst/>
              <a:uLnTx/>
              <a:uFillTx/>
              <a:latin typeface="Arial" charset="0"/>
              <a:ea typeface="+mn-ea"/>
              <a:cs typeface="+mn-cs"/>
            </a:endParaRPr>
          </a:p>
        </p:txBody>
      </p:sp>
    </p:spTree>
    <p:extLst>
      <p:ext uri="{BB962C8B-B14F-4D97-AF65-F5344CB8AC3E}">
        <p14:creationId xmlns:p14="http://schemas.microsoft.com/office/powerpoint/2010/main" val="811184441"/>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0"/>
            <a:ext cx="10875264" cy="685800"/>
          </a:xfrm>
        </p:spPr>
        <p:txBody>
          <a:bodyPr/>
          <a:lstStyle/>
          <a:p>
            <a:r>
              <a:rPr lang="en-US" smtClean="0"/>
              <a:t>Click to edit Master title style</a:t>
            </a:r>
            <a:endParaRPr lang="en-US" dirty="0"/>
          </a:p>
        </p:txBody>
      </p:sp>
      <p:sp>
        <p:nvSpPr>
          <p:cNvPr id="8" name="Content Placeholder 7"/>
          <p:cNvSpPr>
            <a:spLocks noGrp="1"/>
          </p:cNvSpPr>
          <p:nvPr>
            <p:ph sz="quarter" idx="1"/>
          </p:nvPr>
        </p:nvSpPr>
        <p:spPr>
          <a:xfrm>
            <a:off x="816864" y="914400"/>
            <a:ext cx="10871200" cy="5181600"/>
          </a:xfrm>
        </p:spPr>
        <p:txBody>
          <a:bodyPr/>
          <a:lstStyle>
            <a:lvl1pPr>
              <a:buSzPct val="800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0" y="6461060"/>
            <a:ext cx="711200" cy="381000"/>
          </a:xfrm>
          <a:prstGeom prst="rect">
            <a:avLst/>
          </a:prstGeom>
        </p:spPr>
        <p:txBody>
          <a:bodyPr vert="horz" anchor="ctr" anchorCtr="0">
            <a:normAutofit/>
          </a:bodyPr>
          <a:lstStyle>
            <a:lvl1pPr>
              <a:defRPr>
                <a:solidFill>
                  <a:schemeClr val="tx2"/>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16F7EE9-A818-4C1E-9784-A9ED081079A8}" type="slidenum">
              <a:rPr kumimoji="0" lang="en-US" sz="1000" b="1" i="0" u="none" strike="noStrike" kern="1200" cap="none" spc="0" normalizeH="0" baseline="0" noProof="0" smtClean="0">
                <a:ln>
                  <a:noFill/>
                </a:ln>
                <a:solidFill>
                  <a:schemeClr val="tx2"/>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400" b="1" i="0" u="none" strike="noStrike" kern="1200" cap="none" spc="0" normalizeH="0" baseline="0" noProof="0" dirty="0">
              <a:ln>
                <a:noFill/>
              </a:ln>
              <a:solidFill>
                <a:schemeClr val="tx2"/>
              </a:solidFill>
              <a:effectLst/>
              <a:uLnTx/>
              <a:uFillTx/>
              <a:latin typeface="Arial" charset="0"/>
              <a:ea typeface="+mn-ea"/>
              <a:cs typeface="+mn-cs"/>
            </a:endParaRPr>
          </a:p>
        </p:txBody>
      </p:sp>
    </p:spTree>
    <p:extLst>
      <p:ext uri="{BB962C8B-B14F-4D97-AF65-F5344CB8AC3E}">
        <p14:creationId xmlns:p14="http://schemas.microsoft.com/office/powerpoint/2010/main" val="3659847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smtClean="0"/>
            </a:lvl1pPr>
          </a:lstStyle>
          <a:p>
            <a:endParaRPr lang="en-US" dirty="0"/>
          </a:p>
        </p:txBody>
      </p:sp>
      <p:sp>
        <p:nvSpPr>
          <p:cNvPr id="8" name="Slide Number Placeholder 12"/>
          <p:cNvSpPr>
            <a:spLocks noGrp="1"/>
          </p:cNvSpPr>
          <p:nvPr>
            <p:ph type="sldNum" sz="quarter" idx="11"/>
          </p:nvPr>
        </p:nvSpPr>
        <p:spPr>
          <a:xfrm>
            <a:off x="0" y="1752601"/>
            <a:ext cx="1727200" cy="701675"/>
          </a:xfrm>
        </p:spPr>
        <p:txBody>
          <a:bodyPr>
            <a:noAutofit/>
          </a:bodyPr>
          <a:lstStyle>
            <a:lvl1pPr>
              <a:defRPr sz="2400">
                <a:solidFill>
                  <a:srgbClr val="FFFFFF"/>
                </a:solidFill>
              </a:defRPr>
            </a:lvl1pPr>
          </a:lstStyle>
          <a:p>
            <a:fld id="{6D22F896-40B5-4ADD-8801-0D06FADFA095}" type="slidenum">
              <a:rPr lang="en-US" smtClean="0"/>
              <a:t>‹#›</a:t>
            </a:fld>
            <a:endParaRPr lang="en-US" dirty="0"/>
          </a:p>
        </p:txBody>
      </p:sp>
      <p:sp>
        <p:nvSpPr>
          <p:cNvPr id="9" name="Footer Placeholder 13"/>
          <p:cNvSpPr>
            <a:spLocks noGrp="1"/>
          </p:cNvSpPr>
          <p:nvPr>
            <p:ph type="ftr" sz="quarter" idx="12"/>
          </p:nvPr>
        </p:nvSpPr>
        <p:spPr/>
        <p:txBody>
          <a:bodyPr/>
          <a:lstStyle>
            <a:lvl1pPr>
              <a:defRPr smtClean="0"/>
            </a:lvl1pPr>
          </a:lstStyle>
          <a:p>
            <a:endParaRPr lang="en-US" dirty="0"/>
          </a:p>
        </p:txBody>
      </p:sp>
      <p:sp>
        <p:nvSpPr>
          <p:cNvPr id="11" name="Slide Number Placeholder 3"/>
          <p:cNvSpPr txBox="1">
            <a:spLocks/>
          </p:cNvSpPr>
          <p:nvPr/>
        </p:nvSpPr>
        <p:spPr>
          <a:xfrm>
            <a:off x="0" y="6461060"/>
            <a:ext cx="711200" cy="381000"/>
          </a:xfrm>
          <a:prstGeom prst="rect">
            <a:avLst/>
          </a:prstGeom>
        </p:spPr>
        <p:txBody>
          <a:bodyPr vert="horz" anchor="ctr" anchorCtr="0">
            <a:normAutofit/>
          </a:bodyPr>
          <a:lstStyle>
            <a:lvl1pPr>
              <a:defRPr>
                <a:solidFill>
                  <a:schemeClr val="tx2"/>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16F7EE9-A818-4C1E-9784-A9ED081079A8}" type="slidenum">
              <a:rPr kumimoji="0" lang="en-US" sz="1000" b="1" i="0" u="none" strike="noStrike" kern="1200" cap="none" spc="0" normalizeH="0" baseline="0" noProof="0" smtClean="0">
                <a:ln>
                  <a:noFill/>
                </a:ln>
                <a:solidFill>
                  <a:schemeClr val="tx2"/>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400" b="1" i="0" u="none" strike="noStrike" kern="1200" cap="none" spc="0" normalizeH="0" baseline="0" noProof="0" dirty="0">
              <a:ln>
                <a:noFill/>
              </a:ln>
              <a:solidFill>
                <a:schemeClr val="tx2"/>
              </a:solidFill>
              <a:effectLst/>
              <a:uLnTx/>
              <a:uFillTx/>
              <a:latin typeface="Arial" charset="0"/>
              <a:ea typeface="+mn-ea"/>
              <a:cs typeface="+mn-cs"/>
            </a:endParaRPr>
          </a:p>
        </p:txBody>
      </p:sp>
    </p:spTree>
    <p:extLst>
      <p:ext uri="{BB962C8B-B14F-4D97-AF65-F5344CB8AC3E}">
        <p14:creationId xmlns:p14="http://schemas.microsoft.com/office/powerpoint/2010/main" val="2626062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Content Placeholder 8"/>
          <p:cNvSpPr>
            <a:spLocks noGrp="1"/>
          </p:cNvSpPr>
          <p:nvPr>
            <p:ph sz="quarter" idx="1"/>
          </p:nvPr>
        </p:nvSpPr>
        <p:spPr>
          <a:xfrm>
            <a:off x="812800" y="914401"/>
            <a:ext cx="5181600" cy="5247167"/>
          </a:xfrm>
        </p:spPr>
        <p:txBody>
          <a:bodyPr/>
          <a:lstStyle>
            <a:lvl1pPr>
              <a:buFont typeface="Wingdings 2" pitchFamily="18" charset="2"/>
              <a:buChar char="¦"/>
              <a:defRPr/>
            </a:lvl1pPr>
            <a:lvl2pPr>
              <a:buFont typeface="Wingdings 2" pitchFamily="18"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6459868" y="914401"/>
            <a:ext cx="5181600" cy="52471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7"/>
          <p:cNvSpPr>
            <a:spLocks noGrp="1"/>
          </p:cNvSpPr>
          <p:nvPr>
            <p:ph type="dt" sz="half" idx="10"/>
          </p:nvPr>
        </p:nvSpPr>
        <p:spPr/>
        <p:txBody>
          <a:bodyPr rtlCol="0"/>
          <a:lstStyle>
            <a:lvl1pPr>
              <a:defRPr smtClean="0"/>
            </a:lvl1pPr>
          </a:lstStyle>
          <a:p>
            <a:endParaRPr lang="en-US" dirty="0"/>
          </a:p>
        </p:txBody>
      </p:sp>
      <p:sp>
        <p:nvSpPr>
          <p:cNvPr id="6" name="Slide Number Placeholder 9"/>
          <p:cNvSpPr>
            <a:spLocks noGrp="1"/>
          </p:cNvSpPr>
          <p:nvPr>
            <p:ph type="sldNum" sz="quarter" idx="11"/>
          </p:nvPr>
        </p:nvSpPr>
        <p:spPr>
          <a:xfrm>
            <a:off x="0" y="1079501"/>
            <a:ext cx="711200" cy="219075"/>
          </a:xfrm>
          <a:solidFill>
            <a:schemeClr val="accent2"/>
          </a:solidFill>
        </p:spPr>
        <p:txBody>
          <a:bodyPr rtlCol="0"/>
          <a:lstStyle>
            <a:lvl1pPr>
              <a:defRPr/>
            </a:lvl1pPr>
          </a:lstStyle>
          <a:p>
            <a:fld id="{6D22F896-40B5-4ADD-8801-0D06FADFA095}" type="slidenum">
              <a:rPr lang="en-US" smtClean="0"/>
              <a:t>‹#›</a:t>
            </a:fld>
            <a:endParaRPr lang="en-US" dirty="0"/>
          </a:p>
        </p:txBody>
      </p:sp>
      <p:sp>
        <p:nvSpPr>
          <p:cNvPr id="7" name="Footer Placeholder 11"/>
          <p:cNvSpPr>
            <a:spLocks noGrp="1"/>
          </p:cNvSpPr>
          <p:nvPr>
            <p:ph type="ftr" sz="quarter" idx="12"/>
          </p:nvPr>
        </p:nvSpPr>
        <p:spPr/>
        <p:txBody>
          <a:bodyPr rtlCol="0"/>
          <a:lstStyle>
            <a:lvl1pPr>
              <a:defRPr smtClean="0"/>
            </a:lvl1pPr>
          </a:lstStyle>
          <a:p>
            <a:endParaRPr lang="en-US" dirty="0"/>
          </a:p>
        </p:txBody>
      </p:sp>
      <p:sp>
        <p:nvSpPr>
          <p:cNvPr id="10" name="Slide Number Placeholder 3"/>
          <p:cNvSpPr txBox="1">
            <a:spLocks/>
          </p:cNvSpPr>
          <p:nvPr/>
        </p:nvSpPr>
        <p:spPr>
          <a:xfrm>
            <a:off x="0" y="6461060"/>
            <a:ext cx="711200" cy="381000"/>
          </a:xfrm>
          <a:prstGeom prst="rect">
            <a:avLst/>
          </a:prstGeom>
        </p:spPr>
        <p:txBody>
          <a:bodyPr vert="horz" anchor="ctr" anchorCtr="0">
            <a:normAutofit/>
          </a:bodyPr>
          <a:lstStyle>
            <a:lvl1pPr>
              <a:defRPr>
                <a:solidFill>
                  <a:schemeClr val="tx2"/>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16F7EE9-A818-4C1E-9784-A9ED081079A8}" type="slidenum">
              <a:rPr kumimoji="0" lang="en-US" sz="1000" b="1" i="0" u="none" strike="noStrike" kern="1200" cap="none" spc="0" normalizeH="0" baseline="0" noProof="0" smtClean="0">
                <a:ln>
                  <a:noFill/>
                </a:ln>
                <a:solidFill>
                  <a:schemeClr val="tx2"/>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400" b="1" i="0" u="none" strike="noStrike" kern="1200" cap="none" spc="0" normalizeH="0" baseline="0" noProof="0" dirty="0">
              <a:ln>
                <a:noFill/>
              </a:ln>
              <a:solidFill>
                <a:schemeClr val="tx2"/>
              </a:solidFill>
              <a:effectLst/>
              <a:uLnTx/>
              <a:uFillTx/>
              <a:latin typeface="Arial" charset="0"/>
              <a:ea typeface="+mn-ea"/>
              <a:cs typeface="+mn-cs"/>
            </a:endParaRPr>
          </a:p>
        </p:txBody>
      </p:sp>
    </p:spTree>
    <p:extLst>
      <p:ext uri="{BB962C8B-B14F-4D97-AF65-F5344CB8AC3E}">
        <p14:creationId xmlns:p14="http://schemas.microsoft.com/office/powerpoint/2010/main" val="1802558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0"/>
            <a:ext cx="10871200" cy="685800"/>
          </a:xfrm>
        </p:spPr>
        <p:txBody>
          <a:bodyP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812800" y="1676400"/>
            <a:ext cx="5181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6400800" y="1676400"/>
            <a:ext cx="5181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5"/>
          <p:cNvSpPr>
            <a:spLocks noGrp="1"/>
          </p:cNvSpPr>
          <p:nvPr>
            <p:ph type="body" sz="quarter" idx="1"/>
          </p:nvPr>
        </p:nvSpPr>
        <p:spPr>
          <a:xfrm>
            <a:off x="812800" y="9144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6400800" y="9144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smtClean="0"/>
            </a:lvl1pPr>
          </a:lstStyle>
          <a:p>
            <a:endParaRPr lang="en-US" dirty="0"/>
          </a:p>
        </p:txBody>
      </p:sp>
      <p:sp>
        <p:nvSpPr>
          <p:cNvPr id="8" name="Slide Number Placeholder 11"/>
          <p:cNvSpPr>
            <a:spLocks noGrp="1"/>
          </p:cNvSpPr>
          <p:nvPr>
            <p:ph type="sldNum" sz="quarter" idx="11"/>
          </p:nvPr>
        </p:nvSpPr>
        <p:spPr/>
        <p:txBody>
          <a:bodyPr rtlCol="0"/>
          <a:lstStyle>
            <a:lvl1pPr>
              <a:defRPr/>
            </a:lvl1pPr>
          </a:lstStyle>
          <a:p>
            <a:fld id="{6D22F896-40B5-4ADD-8801-0D06FADFA095}" type="slidenum">
              <a:rPr lang="en-US" smtClean="0"/>
              <a:t>‹#›</a:t>
            </a:fld>
            <a:endParaRPr lang="en-US" dirty="0"/>
          </a:p>
        </p:txBody>
      </p:sp>
      <p:sp>
        <p:nvSpPr>
          <p:cNvPr id="9" name="Footer Placeholder 13"/>
          <p:cNvSpPr>
            <a:spLocks noGrp="1"/>
          </p:cNvSpPr>
          <p:nvPr>
            <p:ph type="ftr" sz="quarter" idx="12"/>
          </p:nvPr>
        </p:nvSpPr>
        <p:spPr/>
        <p:txBody>
          <a:bodyPr rtlCol="0"/>
          <a:lstStyle>
            <a:lvl1pPr>
              <a:defRPr smtClean="0"/>
            </a:lvl1pPr>
          </a:lstStyle>
          <a:p>
            <a:endParaRPr lang="en-US" dirty="0"/>
          </a:p>
        </p:txBody>
      </p:sp>
      <p:sp>
        <p:nvSpPr>
          <p:cNvPr id="14" name="Slide Number Placeholder 3"/>
          <p:cNvSpPr txBox="1">
            <a:spLocks/>
          </p:cNvSpPr>
          <p:nvPr/>
        </p:nvSpPr>
        <p:spPr>
          <a:xfrm>
            <a:off x="0" y="6461060"/>
            <a:ext cx="711200" cy="381000"/>
          </a:xfrm>
          <a:prstGeom prst="rect">
            <a:avLst/>
          </a:prstGeom>
        </p:spPr>
        <p:txBody>
          <a:bodyPr vert="horz" anchor="ctr" anchorCtr="0">
            <a:normAutofit/>
          </a:bodyPr>
          <a:lstStyle>
            <a:lvl1pPr>
              <a:defRPr>
                <a:solidFill>
                  <a:schemeClr val="tx2"/>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16F7EE9-A818-4C1E-9784-A9ED081079A8}" type="slidenum">
              <a:rPr kumimoji="0" lang="en-US" sz="1000" b="1" i="0" u="none" strike="noStrike" kern="1200" cap="none" spc="0" normalizeH="0" baseline="0" noProof="0" smtClean="0">
                <a:ln>
                  <a:noFill/>
                </a:ln>
                <a:solidFill>
                  <a:schemeClr val="tx2"/>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400" b="1" i="0" u="none" strike="noStrike" kern="1200" cap="none" spc="0" normalizeH="0" baseline="0" noProof="0" dirty="0">
              <a:ln>
                <a:noFill/>
              </a:ln>
              <a:solidFill>
                <a:schemeClr val="tx2"/>
              </a:solidFill>
              <a:effectLst/>
              <a:uLnTx/>
              <a:uFillTx/>
              <a:latin typeface="Arial" charset="0"/>
              <a:ea typeface="+mn-ea"/>
              <a:cs typeface="+mn-cs"/>
            </a:endParaRPr>
          </a:p>
        </p:txBody>
      </p:sp>
    </p:spTree>
    <p:extLst>
      <p:ext uri="{BB962C8B-B14F-4D97-AF65-F5344CB8AC3E}">
        <p14:creationId xmlns:p14="http://schemas.microsoft.com/office/powerpoint/2010/main" val="5331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22"/>
          <p:cNvSpPr>
            <a:spLocks noGrp="1"/>
          </p:cNvSpPr>
          <p:nvPr>
            <p:ph type="sldNum" sz="quarter" idx="12"/>
          </p:nvPr>
        </p:nvSpPr>
        <p:spPr/>
        <p:txBody>
          <a:bodyPr/>
          <a:lstStyle>
            <a:lvl1pPr>
              <a:defRPr/>
            </a:lvl1pPr>
          </a:lstStyle>
          <a:p>
            <a:fld id="{6D22F896-40B5-4ADD-8801-0D06FADFA095}" type="slidenum">
              <a:rPr lang="en-US" smtClean="0"/>
              <a:t>‹#›</a:t>
            </a:fld>
            <a:endParaRPr lang="en-US" dirty="0"/>
          </a:p>
        </p:txBody>
      </p:sp>
      <p:sp>
        <p:nvSpPr>
          <p:cNvPr id="7" name="Slide Number Placeholder 3"/>
          <p:cNvSpPr txBox="1">
            <a:spLocks/>
          </p:cNvSpPr>
          <p:nvPr/>
        </p:nvSpPr>
        <p:spPr>
          <a:xfrm>
            <a:off x="0" y="6461060"/>
            <a:ext cx="711200" cy="381000"/>
          </a:xfrm>
          <a:prstGeom prst="rect">
            <a:avLst/>
          </a:prstGeom>
        </p:spPr>
        <p:txBody>
          <a:bodyPr vert="horz" anchor="ctr" anchorCtr="0">
            <a:normAutofit/>
          </a:bodyPr>
          <a:lstStyle>
            <a:lvl1pPr>
              <a:defRPr>
                <a:solidFill>
                  <a:schemeClr val="tx2"/>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16F7EE9-A818-4C1E-9784-A9ED081079A8}" type="slidenum">
              <a:rPr kumimoji="0" lang="en-US" sz="1000" b="1" i="0" u="none" strike="noStrike" kern="1200" cap="none" spc="0" normalizeH="0" baseline="0" noProof="0" smtClean="0">
                <a:ln>
                  <a:noFill/>
                </a:ln>
                <a:solidFill>
                  <a:schemeClr val="tx2"/>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400" b="1" i="0" u="none" strike="noStrike" kern="1200" cap="none" spc="0" normalizeH="0" baseline="0" noProof="0" dirty="0">
              <a:ln>
                <a:noFill/>
              </a:ln>
              <a:solidFill>
                <a:schemeClr val="tx2"/>
              </a:solidFill>
              <a:effectLst/>
              <a:uLnTx/>
              <a:uFillTx/>
              <a:latin typeface="Arial" charset="0"/>
              <a:ea typeface="+mn-ea"/>
              <a:cs typeface="+mn-cs"/>
            </a:endParaRPr>
          </a:p>
        </p:txBody>
      </p:sp>
    </p:spTree>
    <p:extLst>
      <p:ext uri="{BB962C8B-B14F-4D97-AF65-F5344CB8AC3E}">
        <p14:creationId xmlns:p14="http://schemas.microsoft.com/office/powerpoint/2010/main" val="210203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smtClean="0"/>
            </a:lvl1pPr>
          </a:lstStyle>
          <a:p>
            <a:endParaRPr lang="en-US" dirty="0"/>
          </a:p>
        </p:txBody>
      </p:sp>
      <p:sp>
        <p:nvSpPr>
          <p:cNvPr id="5" name="Slide Number Placeholder 22"/>
          <p:cNvSpPr>
            <a:spLocks noGrp="1"/>
          </p:cNvSpPr>
          <p:nvPr>
            <p:ph type="sldNum" sz="quarter" idx="12"/>
          </p:nvPr>
        </p:nvSpPr>
        <p:spPr/>
        <p:txBody>
          <a:bodyPr/>
          <a:lstStyle>
            <a:lvl1pPr>
              <a:defRPr/>
            </a:lvl1pPr>
          </a:lstStyle>
          <a:p>
            <a:fld id="{6D22F896-40B5-4ADD-8801-0D06FADFA095}" type="slidenum">
              <a:rPr lang="en-US" smtClean="0"/>
              <a:pPr/>
              <a:t>‹#›</a:t>
            </a:fld>
            <a:endParaRPr lang="en-US" dirty="0"/>
          </a:p>
        </p:txBody>
      </p:sp>
      <p:sp>
        <p:nvSpPr>
          <p:cNvPr id="7" name="Slide Number Placeholder 3"/>
          <p:cNvSpPr txBox="1">
            <a:spLocks/>
          </p:cNvSpPr>
          <p:nvPr/>
        </p:nvSpPr>
        <p:spPr>
          <a:xfrm>
            <a:off x="0" y="6461060"/>
            <a:ext cx="711200" cy="381000"/>
          </a:xfrm>
          <a:prstGeom prst="rect">
            <a:avLst/>
          </a:prstGeom>
        </p:spPr>
        <p:txBody>
          <a:bodyPr vert="horz" anchor="ctr" anchorCtr="0">
            <a:normAutofit/>
          </a:bodyPr>
          <a:lstStyle>
            <a:lvl1pPr>
              <a:defRPr>
                <a:solidFill>
                  <a:schemeClr val="tx2"/>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16F7EE9-A818-4C1E-9784-A9ED081079A8}" type="slidenum">
              <a:rPr kumimoji="0" lang="en-US" sz="1000" b="1" i="0" u="none" strike="noStrike" kern="1200" cap="none" spc="0" normalizeH="0" baseline="0" noProof="0" smtClean="0">
                <a:ln>
                  <a:noFill/>
                </a:ln>
                <a:solidFill>
                  <a:schemeClr val="tx2"/>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400" b="1" i="0" u="none" strike="noStrike" kern="1200" cap="none" spc="0" normalizeH="0" baseline="0" noProof="0" dirty="0">
              <a:ln>
                <a:noFill/>
              </a:ln>
              <a:solidFill>
                <a:schemeClr val="tx2"/>
              </a:solidFill>
              <a:effectLst/>
              <a:uLnTx/>
              <a:uFillTx/>
              <a:latin typeface="Arial" charset="0"/>
              <a:ea typeface="+mn-ea"/>
              <a:cs typeface="+mn-cs"/>
            </a:endParaRPr>
          </a:p>
        </p:txBody>
      </p:sp>
    </p:spTree>
    <p:extLst>
      <p:ext uri="{BB962C8B-B14F-4D97-AF65-F5344CB8AC3E}">
        <p14:creationId xmlns:p14="http://schemas.microsoft.com/office/powerpoint/2010/main" val="2275144423"/>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endParaRPr lang="en-US" dirty="0"/>
          </a:p>
        </p:txBody>
      </p:sp>
      <p:sp>
        <p:nvSpPr>
          <p:cNvPr id="5" name="Slide Number Placeholder 3"/>
          <p:cNvSpPr txBox="1">
            <a:spLocks/>
          </p:cNvSpPr>
          <p:nvPr/>
        </p:nvSpPr>
        <p:spPr>
          <a:xfrm>
            <a:off x="0" y="6461060"/>
            <a:ext cx="711200" cy="381000"/>
          </a:xfrm>
          <a:prstGeom prst="rect">
            <a:avLst/>
          </a:prstGeom>
        </p:spPr>
        <p:txBody>
          <a:bodyPr vert="horz" anchor="ctr" anchorCtr="0">
            <a:normAutofit/>
          </a:bodyPr>
          <a:lstStyle>
            <a:lvl1pPr>
              <a:defRPr>
                <a:solidFill>
                  <a:schemeClr val="tx2"/>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16F7EE9-A818-4C1E-9784-A9ED081079A8}" type="slidenum">
              <a:rPr kumimoji="0" lang="en-US" sz="1000" b="1" i="0" u="none" strike="noStrike" kern="1200" cap="none" spc="0" normalizeH="0" baseline="0" noProof="0" smtClean="0">
                <a:ln>
                  <a:noFill/>
                </a:ln>
                <a:solidFill>
                  <a:schemeClr val="tx2"/>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400" b="1" i="0" u="none" strike="noStrike" kern="1200" cap="none" spc="0" normalizeH="0" baseline="0" noProof="0" dirty="0">
              <a:ln>
                <a:noFill/>
              </a:ln>
              <a:solidFill>
                <a:schemeClr val="tx2"/>
              </a:solidFill>
              <a:effectLst/>
              <a:uLnTx/>
              <a:uFillTx/>
              <a:latin typeface="Arial" charset="0"/>
              <a:ea typeface="+mn-ea"/>
              <a:cs typeface="+mn-cs"/>
            </a:endParaRPr>
          </a:p>
        </p:txBody>
      </p:sp>
    </p:spTree>
    <p:extLst>
      <p:ext uri="{BB962C8B-B14F-4D97-AF65-F5344CB8AC3E}">
        <p14:creationId xmlns:p14="http://schemas.microsoft.com/office/powerpoint/2010/main" val="586902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0"/>
            <a:ext cx="10875264" cy="68580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812800" y="914400"/>
            <a:ext cx="2133600" cy="51816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3149600" y="914400"/>
            <a:ext cx="85344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13"/>
          <p:cNvSpPr>
            <a:spLocks noGrp="1"/>
          </p:cNvSpPr>
          <p:nvPr>
            <p:ph type="dt" sz="half" idx="10"/>
          </p:nvPr>
        </p:nvSpPr>
        <p:spPr/>
        <p:txBody>
          <a:bodyPr/>
          <a:lstStyle>
            <a:lvl1pPr>
              <a:defRPr smtClean="0"/>
            </a:lvl1pPr>
          </a:lstStyle>
          <a:p>
            <a:endParaRPr lang="en-US" dirty="0"/>
          </a:p>
        </p:txBody>
      </p:sp>
      <p:sp>
        <p:nvSpPr>
          <p:cNvPr id="7" name="Slide Number Placeholder 22"/>
          <p:cNvSpPr>
            <a:spLocks noGrp="1"/>
          </p:cNvSpPr>
          <p:nvPr>
            <p:ph type="sldNum" sz="quarter" idx="12"/>
          </p:nvPr>
        </p:nvSpPr>
        <p:spPr/>
        <p:txBody>
          <a:bodyPr/>
          <a:lstStyle>
            <a:lvl1pPr>
              <a:defRPr/>
            </a:lvl1pPr>
          </a:lstStyle>
          <a:p>
            <a:fld id="{6D22F896-40B5-4ADD-8801-0D06FADFA095}" type="slidenum">
              <a:rPr lang="en-US" smtClean="0"/>
              <a:t>‹#›</a:t>
            </a:fld>
            <a:endParaRPr lang="en-US" dirty="0"/>
          </a:p>
        </p:txBody>
      </p:sp>
      <p:sp>
        <p:nvSpPr>
          <p:cNvPr id="10" name="Slide Number Placeholder 3"/>
          <p:cNvSpPr txBox="1">
            <a:spLocks/>
          </p:cNvSpPr>
          <p:nvPr/>
        </p:nvSpPr>
        <p:spPr>
          <a:xfrm>
            <a:off x="0" y="6461060"/>
            <a:ext cx="711200" cy="381000"/>
          </a:xfrm>
          <a:prstGeom prst="rect">
            <a:avLst/>
          </a:prstGeom>
        </p:spPr>
        <p:txBody>
          <a:bodyPr vert="horz" anchor="ctr" anchorCtr="0">
            <a:normAutofit/>
          </a:bodyPr>
          <a:lstStyle>
            <a:lvl1pPr>
              <a:defRPr>
                <a:solidFill>
                  <a:schemeClr val="tx2"/>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16F7EE9-A818-4C1E-9784-A9ED081079A8}" type="slidenum">
              <a:rPr kumimoji="0" lang="en-US" sz="1000" b="1" i="0" u="none" strike="noStrike" kern="1200" cap="none" spc="0" normalizeH="0" baseline="0" noProof="0" smtClean="0">
                <a:ln>
                  <a:noFill/>
                </a:ln>
                <a:solidFill>
                  <a:schemeClr val="tx2"/>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400" b="1" i="0" u="none" strike="noStrike" kern="1200" cap="none" spc="0" normalizeH="0" baseline="0" noProof="0" dirty="0">
              <a:ln>
                <a:noFill/>
              </a:ln>
              <a:solidFill>
                <a:schemeClr val="tx2"/>
              </a:solidFill>
              <a:effectLst/>
              <a:uLnTx/>
              <a:uFillTx/>
              <a:latin typeface="Arial" charset="0"/>
              <a:ea typeface="+mn-ea"/>
              <a:cs typeface="+mn-cs"/>
            </a:endParaRPr>
          </a:p>
        </p:txBody>
      </p:sp>
    </p:spTree>
    <p:extLst>
      <p:ext uri="{BB962C8B-B14F-4D97-AF65-F5344CB8AC3E}">
        <p14:creationId xmlns:p14="http://schemas.microsoft.com/office/powerpoint/2010/main" val="1537865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812800" y="0"/>
            <a:ext cx="10871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12"/>
          <p:cNvSpPr>
            <a:spLocks noGrp="1"/>
          </p:cNvSpPr>
          <p:nvPr>
            <p:ph type="body" idx="1"/>
          </p:nvPr>
        </p:nvSpPr>
        <p:spPr bwMode="auto">
          <a:xfrm>
            <a:off x="817033" y="990600"/>
            <a:ext cx="108712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smtClean="0">
                <a:solidFill>
                  <a:schemeClr val="tx2"/>
                </a:solidFill>
                <a:latin typeface="Arial" charset="0"/>
              </a:defRPr>
            </a:lvl1pPr>
          </a:lstStyle>
          <a:p>
            <a:endParaRPr lang="en-US" dirty="0"/>
          </a:p>
        </p:txBody>
      </p:sp>
      <p:sp>
        <p:nvSpPr>
          <p:cNvPr id="3" name="Footer Placeholder 2"/>
          <p:cNvSpPr>
            <a:spLocks noGrp="1"/>
          </p:cNvSpPr>
          <p:nvPr>
            <p:ph type="ftr" sz="quarter" idx="3"/>
          </p:nvPr>
        </p:nvSpPr>
        <p:spPr>
          <a:xfrm>
            <a:off x="812801" y="6248401"/>
            <a:ext cx="7228417" cy="365125"/>
          </a:xfrm>
          <a:prstGeom prst="rect">
            <a:avLst/>
          </a:prstGeom>
        </p:spPr>
        <p:txBody>
          <a:bodyPr vert="horz" anchor="ctr"/>
          <a:lstStyle>
            <a:lvl1pPr algn="r" eaLnBrk="1" latinLnBrk="0" hangingPunct="1">
              <a:defRPr kumimoji="0" sz="1400" dirty="0">
                <a:solidFill>
                  <a:schemeClr val="tx2"/>
                </a:solidFill>
                <a:latin typeface="Arial" charset="0"/>
              </a:defRPr>
            </a:lvl1pPr>
          </a:lstStyle>
          <a:p>
            <a:endParaRPr lang="en-US" dirty="0"/>
          </a:p>
        </p:txBody>
      </p:sp>
      <p:sp>
        <p:nvSpPr>
          <p:cNvPr id="7" name="Rectangle 6"/>
          <p:cNvSpPr/>
          <p:nvPr/>
        </p:nvSpPr>
        <p:spPr bwMode="white">
          <a:xfrm>
            <a:off x="0" y="685800"/>
            <a:ext cx="12192000" cy="2286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sp>
        <p:nvSpPr>
          <p:cNvPr id="8" name="Rectangle 7"/>
          <p:cNvSpPr/>
          <p:nvPr/>
        </p:nvSpPr>
        <p:spPr>
          <a:xfrm>
            <a:off x="0" y="685801"/>
            <a:ext cx="711200" cy="1428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sp>
        <p:nvSpPr>
          <p:cNvPr id="9" name="Rectangle 8"/>
          <p:cNvSpPr/>
          <p:nvPr/>
        </p:nvSpPr>
        <p:spPr>
          <a:xfrm>
            <a:off x="787400" y="685801"/>
            <a:ext cx="11404600" cy="144463"/>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sp>
        <p:nvSpPr>
          <p:cNvPr id="23" name="Slide Number Placeholder 22"/>
          <p:cNvSpPr>
            <a:spLocks noGrp="1"/>
          </p:cNvSpPr>
          <p:nvPr>
            <p:ph type="sldNum" sz="quarter" idx="4"/>
          </p:nvPr>
        </p:nvSpPr>
        <p:spPr>
          <a:xfrm>
            <a:off x="0" y="685800"/>
            <a:ext cx="711200" cy="139700"/>
          </a:xfrm>
          <a:prstGeom prst="rect">
            <a:avLst/>
          </a:prstGeom>
        </p:spPr>
        <p:txBody>
          <a:bodyPr vert="horz" anchor="ctr" anchorCtr="0">
            <a:normAutofit/>
          </a:bodyPr>
          <a:lstStyle>
            <a:lvl1pPr algn="ctr" eaLnBrk="1" latinLnBrk="0" hangingPunct="1">
              <a:defRPr kumimoji="0" sz="1400" b="1">
                <a:solidFill>
                  <a:srgbClr val="FFFFFF"/>
                </a:solidFill>
                <a:latin typeface="Arial" charset="0"/>
              </a:defRPr>
            </a:lvl1pPr>
          </a:lstStyle>
          <a:p>
            <a:fld id="{6D22F896-40B5-4ADD-8801-0D06FADFA095}" type="slidenum">
              <a:rPr lang="en-US" smtClean="0"/>
              <a:pPr/>
              <a:t>‹#›</a:t>
            </a:fld>
            <a:endParaRPr lang="en-US" dirty="0"/>
          </a:p>
        </p:txBody>
      </p:sp>
      <p:pic>
        <p:nvPicPr>
          <p:cNvPr id="11" name="Picture 10" descr="mifos_color_updated.jpg"/>
          <p:cNvPicPr>
            <a:picLocks noChangeAspect="1"/>
          </p:cNvPicPr>
          <p:nvPr/>
        </p:nvPicPr>
        <p:blipFill>
          <a:blip r:embed="rId13" cstate="print"/>
          <a:stretch>
            <a:fillRect/>
          </a:stretch>
        </p:blipFill>
        <p:spPr>
          <a:xfrm>
            <a:off x="10299510" y="78219"/>
            <a:ext cx="1874292" cy="554213"/>
          </a:xfrm>
          <a:prstGeom prst="rect">
            <a:avLst/>
          </a:prstGeom>
        </p:spPr>
      </p:pic>
    </p:spTree>
    <p:extLst>
      <p:ext uri="{BB962C8B-B14F-4D97-AF65-F5344CB8AC3E}">
        <p14:creationId xmlns:p14="http://schemas.microsoft.com/office/powerpoint/2010/main" val="14518680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p:txStyles>
    <p:title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Tw Cen MT" pitchFamily="34" charset="0"/>
        </a:defRPr>
      </a:lvl2pPr>
      <a:lvl3pPr algn="l" rtl="0" eaLnBrk="1" fontAlgn="base" hangingPunct="1">
        <a:spcBef>
          <a:spcPct val="0"/>
        </a:spcBef>
        <a:spcAft>
          <a:spcPct val="0"/>
        </a:spcAft>
        <a:defRPr sz="4000">
          <a:solidFill>
            <a:schemeClr val="tx2"/>
          </a:solidFill>
          <a:latin typeface="Tw Cen MT" pitchFamily="34" charset="0"/>
        </a:defRPr>
      </a:lvl3pPr>
      <a:lvl4pPr algn="l" rtl="0" eaLnBrk="1" fontAlgn="base" hangingPunct="1">
        <a:spcBef>
          <a:spcPct val="0"/>
        </a:spcBef>
        <a:spcAft>
          <a:spcPct val="0"/>
        </a:spcAft>
        <a:defRPr sz="4000">
          <a:solidFill>
            <a:schemeClr val="tx2"/>
          </a:solidFill>
          <a:latin typeface="Tw Cen MT" pitchFamily="34" charset="0"/>
        </a:defRPr>
      </a:lvl4pPr>
      <a:lvl5pPr algn="l" rtl="0" eaLnBrk="1" fontAlgn="base" hangingPunct="1">
        <a:spcBef>
          <a:spcPct val="0"/>
        </a:spcBef>
        <a:spcAft>
          <a:spcPct val="0"/>
        </a:spcAft>
        <a:defRPr sz="40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chemeClr val="accent2"/>
        </a:buClr>
        <a:buSzPct val="75000"/>
        <a:buFont typeface="Wingdings 2" pitchFamily="18" charset="2"/>
        <a:buChar char=""/>
        <a:defRPr sz="32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65000"/>
        <a:buFont typeface="Wingdings 2" pitchFamily="18" charset="2"/>
        <a:buChar char=""/>
        <a:defRPr sz="28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5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6BB1C9"/>
        </a:buClr>
        <a:buSzPct val="4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6585CF"/>
        </a:buClr>
        <a:buSzPct val="40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jp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jp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8.jp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9.jp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9600" y="2544651"/>
            <a:ext cx="8636000" cy="1828800"/>
          </a:xfrm>
        </p:spPr>
        <p:txBody>
          <a:bodyPr>
            <a:normAutofit/>
            <a:scene3d>
              <a:camera prst="orthographicFront"/>
              <a:lightRig rig="soft" dir="t">
                <a:rot lat="0" lon="0" rev="15600000"/>
              </a:lightRig>
            </a:scene3d>
            <a:sp3d extrusionH="57150" prstMaterial="softEdge">
              <a:bevelT w="25400" h="38100"/>
            </a:sp3d>
          </a:bodyPr>
          <a:lstStyle/>
          <a:p>
            <a:r>
              <a:rPr lang="en-IN" sz="6000" b="1" u="sng" cap="none" dirty="0" smtClean="0">
                <a:ln/>
                <a:solidFill>
                  <a:schemeClr val="accent4"/>
                </a:solidFill>
                <a:latin typeface="Algerian" panose="04020705040A02060702" pitchFamily="82" charset="0"/>
              </a:rPr>
              <a:t>MIFOS TRAINING SLIDES</a:t>
            </a:r>
            <a:endParaRPr lang="en-IN" sz="6000" b="1" u="sng" cap="none" dirty="0">
              <a:ln/>
              <a:solidFill>
                <a:schemeClr val="accent4"/>
              </a:solidFill>
              <a:latin typeface="Algerian" panose="04020705040A02060702" pitchFamily="82" charset="0"/>
            </a:endParaRPr>
          </a:p>
        </p:txBody>
      </p:sp>
      <p:sp>
        <p:nvSpPr>
          <p:cNvPr id="3" name="Subtitle 2"/>
          <p:cNvSpPr>
            <a:spLocks noGrp="1"/>
          </p:cNvSpPr>
          <p:nvPr>
            <p:ph type="subTitle" idx="1"/>
          </p:nvPr>
        </p:nvSpPr>
        <p:spPr/>
        <p:txBody>
          <a:bodyPr/>
          <a:lstStyle/>
          <a:p>
            <a:endParaRPr lang="en-IN" dirty="0"/>
          </a:p>
        </p:txBody>
      </p:sp>
      <p:pic>
        <p:nvPicPr>
          <p:cNvPr id="5" name="Picture"/>
          <p:cNvPicPr>
            <a:picLocks noChangeAspect="1"/>
          </p:cNvPicPr>
          <p:nvPr/>
        </p:nvPicPr>
        <p:blipFill>
          <a:blip r:embed="rId2"/>
          <a:srcRect t="15152" r="7992" b="13105"/>
          <a:stretch>
            <a:fillRect/>
          </a:stretch>
        </p:blipFill>
        <p:spPr bwMode="auto">
          <a:xfrm>
            <a:off x="5107260" y="405719"/>
            <a:ext cx="4226312" cy="1701861"/>
          </a:xfrm>
          <a:prstGeom prst="rect">
            <a:avLst/>
          </a:prstGeom>
          <a:noFill/>
          <a:ln w="9525">
            <a:noFill/>
            <a:miter lim="800000"/>
            <a:headEnd/>
            <a:tailEnd/>
          </a:ln>
        </p:spPr>
      </p:pic>
    </p:spTree>
    <p:extLst>
      <p:ext uri="{BB962C8B-B14F-4D97-AF65-F5344CB8AC3E}">
        <p14:creationId xmlns:p14="http://schemas.microsoft.com/office/powerpoint/2010/main" val="182782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428413" y="6369050"/>
            <a:ext cx="763587" cy="365125"/>
          </a:xfrm>
        </p:spPr>
        <p:txBody>
          <a:bodyPr/>
          <a:lstStyle/>
          <a:p>
            <a:fld id="{6D22F896-40B5-4ADD-8801-0D06FADFA095}" type="slidenum">
              <a:rPr lang="en-US" sz="1600" smtClean="0">
                <a:latin typeface="Arial Black" panose="020B0A04020102020204" pitchFamily="34" charset="0"/>
              </a:rPr>
              <a:t>10</a:t>
            </a:fld>
            <a:endParaRPr lang="en-US" sz="1600" dirty="0">
              <a:latin typeface="Arial Black" panose="020B0A04020102020204" pitchFamily="34" charset="0"/>
            </a:endParaRPr>
          </a:p>
        </p:txBody>
      </p:sp>
      <p:sp>
        <p:nvSpPr>
          <p:cNvPr id="4" name="Rectangle 3"/>
          <p:cNvSpPr/>
          <p:nvPr/>
        </p:nvSpPr>
        <p:spPr>
          <a:xfrm>
            <a:off x="200722" y="1604200"/>
            <a:ext cx="11853746" cy="4524315"/>
          </a:xfrm>
          <a:prstGeom prst="rect">
            <a:avLst/>
          </a:prstGeom>
        </p:spPr>
        <p:txBody>
          <a:bodyPr wrap="square">
            <a:spAutoFit/>
          </a:bodyPr>
          <a:lstStyle/>
          <a:p>
            <a:r>
              <a:rPr lang="en-IN" sz="2400" i="1" dirty="0">
                <a:latin typeface="Arial" panose="020B0604020202020204" pitchFamily="34" charset="0"/>
              </a:rPr>
              <a:t>The List page layout is used throughout </a:t>
            </a:r>
            <a:r>
              <a:rPr lang="en-IN" sz="2400" i="1" dirty="0" err="1">
                <a:latin typeface="Arial" panose="020B0604020202020204" pitchFamily="34" charset="0"/>
              </a:rPr>
              <a:t>Mifos</a:t>
            </a:r>
            <a:r>
              <a:rPr lang="en-IN" sz="2400" i="1" dirty="0">
                <a:latin typeface="Arial" panose="020B0604020202020204" pitchFamily="34" charset="0"/>
              </a:rPr>
              <a:t> X and is a method to view and access information.</a:t>
            </a:r>
          </a:p>
          <a:p>
            <a:r>
              <a:rPr lang="en-IN" sz="2400" i="1" dirty="0">
                <a:latin typeface="Arial" panose="020B0604020202020204" pitchFamily="34" charset="0"/>
              </a:rPr>
              <a:t>The </a:t>
            </a:r>
            <a:r>
              <a:rPr lang="en-IN" sz="2400" b="1" i="1" dirty="0" err="1">
                <a:latin typeface="Arial" panose="020B0604020202020204" pitchFamily="34" charset="0"/>
              </a:rPr>
              <a:t>Mifos</a:t>
            </a:r>
            <a:r>
              <a:rPr lang="en-IN" sz="2400" b="1" i="1" dirty="0">
                <a:latin typeface="Arial" panose="020B0604020202020204" pitchFamily="34" charset="0"/>
              </a:rPr>
              <a:t> menu bar</a:t>
            </a:r>
            <a:r>
              <a:rPr lang="en-IN" sz="2400" i="1" dirty="0">
                <a:latin typeface="Arial" panose="020B0604020202020204" pitchFamily="34" charset="0"/>
              </a:rPr>
              <a:t> and the </a:t>
            </a:r>
            <a:r>
              <a:rPr lang="en-IN" sz="2400" b="1" i="1" dirty="0">
                <a:latin typeface="Arial" panose="020B0604020202020204" pitchFamily="34" charset="0"/>
              </a:rPr>
              <a:t>Shortcut</a:t>
            </a:r>
            <a:r>
              <a:rPr lang="en-IN" sz="2400" i="1" dirty="0">
                <a:latin typeface="Arial" panose="020B0604020202020204" pitchFamily="34" charset="0"/>
              </a:rPr>
              <a:t> sidebar menu are available on list pages.</a:t>
            </a:r>
          </a:p>
          <a:p>
            <a:r>
              <a:rPr lang="en-IN" sz="2400" i="1" dirty="0">
                <a:latin typeface="Arial" panose="020B0604020202020204" pitchFamily="34" charset="0"/>
              </a:rPr>
              <a:t>The grey bar under the </a:t>
            </a:r>
            <a:r>
              <a:rPr lang="en-IN" sz="2400" i="1" dirty="0" err="1">
                <a:latin typeface="Arial" panose="020B0604020202020204" pitchFamily="34" charset="0"/>
              </a:rPr>
              <a:t>Mifos</a:t>
            </a:r>
            <a:r>
              <a:rPr lang="en-IN" sz="2400" i="1" dirty="0">
                <a:latin typeface="Arial" panose="020B0604020202020204" pitchFamily="34" charset="0"/>
              </a:rPr>
              <a:t> menu bar identifies the </a:t>
            </a:r>
            <a:r>
              <a:rPr lang="en-IN" sz="2400" b="1" i="1" dirty="0">
                <a:latin typeface="Arial" panose="020B0604020202020204" pitchFamily="34" charset="0"/>
              </a:rPr>
              <a:t>type of information</a:t>
            </a:r>
            <a:r>
              <a:rPr lang="en-IN" sz="2400" i="1" dirty="0">
                <a:latin typeface="Arial" panose="020B0604020202020204" pitchFamily="34" charset="0"/>
              </a:rPr>
              <a:t> presented in the list.</a:t>
            </a:r>
          </a:p>
          <a:p>
            <a:r>
              <a:rPr lang="en-IN" sz="2400" i="1" dirty="0">
                <a:latin typeface="Arial" panose="020B0604020202020204" pitchFamily="34" charset="0"/>
              </a:rPr>
              <a:t>One or more bright blue </a:t>
            </a:r>
            <a:r>
              <a:rPr lang="en-IN" sz="2400" b="1" i="1" dirty="0">
                <a:latin typeface="Arial" panose="020B0604020202020204" pitchFamily="34" charset="0"/>
              </a:rPr>
              <a:t>Activity buttons</a:t>
            </a:r>
            <a:r>
              <a:rPr lang="en-IN" sz="2400" i="1" dirty="0">
                <a:latin typeface="Arial" panose="020B0604020202020204" pitchFamily="34" charset="0"/>
              </a:rPr>
              <a:t> may be present below the grey bar. The label on the button tells you the activity that will be launched when you click it.</a:t>
            </a:r>
          </a:p>
          <a:p>
            <a:r>
              <a:rPr lang="en-IN" sz="2400" i="1" dirty="0">
                <a:latin typeface="Arial" panose="020B0604020202020204" pitchFamily="34" charset="0"/>
              </a:rPr>
              <a:t>The </a:t>
            </a:r>
            <a:r>
              <a:rPr lang="en-IN" sz="2400" b="1" i="1" dirty="0">
                <a:latin typeface="Arial" panose="020B0604020202020204" pitchFamily="34" charset="0"/>
              </a:rPr>
              <a:t>Filters</a:t>
            </a:r>
            <a:r>
              <a:rPr lang="en-IN" sz="2400" i="1" dirty="0">
                <a:latin typeface="Arial" panose="020B0604020202020204" pitchFamily="34" charset="0"/>
              </a:rPr>
              <a:t> allow you to narrow the listed information on the page.  The text in the filter field informs you what fields will be filtered when you enter a filter.</a:t>
            </a:r>
          </a:p>
          <a:p>
            <a:r>
              <a:rPr lang="en-IN" sz="2400" b="1" i="1" dirty="0">
                <a:latin typeface="Arial" panose="020B0604020202020204" pitchFamily="34" charset="0"/>
              </a:rPr>
              <a:t>Page navigation</a:t>
            </a:r>
            <a:r>
              <a:rPr lang="en-IN" sz="2400" i="1" dirty="0">
                <a:latin typeface="Arial" panose="020B0604020202020204" pitchFamily="34" charset="0"/>
              </a:rPr>
              <a:t> buttons (&lt;–</a:t>
            </a:r>
            <a:r>
              <a:rPr lang="en-IN" sz="2400" i="1" dirty="0" err="1">
                <a:latin typeface="Arial" panose="020B0604020202020204" pitchFamily="34" charset="0"/>
              </a:rPr>
              <a:t>Prev</a:t>
            </a:r>
            <a:r>
              <a:rPr lang="en-IN" sz="2400" i="1" dirty="0">
                <a:latin typeface="Arial" panose="020B0604020202020204" pitchFamily="34" charset="0"/>
              </a:rPr>
              <a:t>, Next –&gt;) at the bottom of the page are used to scroll forwards and backwards through the list.</a:t>
            </a:r>
          </a:p>
          <a:p>
            <a:r>
              <a:rPr lang="en-IN" sz="2400" i="1" dirty="0">
                <a:latin typeface="Arial" panose="020B0604020202020204" pitchFamily="34" charset="0"/>
              </a:rPr>
              <a:t>To view the complete information for one of the rows displayed in the list, click on </a:t>
            </a:r>
            <a:r>
              <a:rPr lang="en-IN" sz="2400" i="1" dirty="0" smtClean="0">
                <a:latin typeface="Arial" panose="020B0604020202020204" pitchFamily="34" charset="0"/>
              </a:rPr>
              <a:t>it.</a:t>
            </a:r>
            <a:endParaRPr lang="en-IN" sz="2400" b="0" i="1" dirty="0">
              <a:effectLst/>
              <a:latin typeface="Arial" panose="020B0604020202020204" pitchFamily="34" charset="0"/>
            </a:endParaRPr>
          </a:p>
        </p:txBody>
      </p:sp>
      <p:sp>
        <p:nvSpPr>
          <p:cNvPr id="5" name="Rectangle 4"/>
          <p:cNvSpPr/>
          <p:nvPr/>
        </p:nvSpPr>
        <p:spPr>
          <a:xfrm>
            <a:off x="2511381" y="353024"/>
            <a:ext cx="4513514" cy="923330"/>
          </a:xfrm>
          <a:prstGeom prst="rect">
            <a:avLst/>
          </a:prstGeom>
        </p:spPr>
        <p:txBody>
          <a:bodyPr wrap="square">
            <a:spAutoFit/>
          </a:bodyPr>
          <a:lstStyle/>
          <a:p>
            <a:pPr algn="ctr"/>
            <a:r>
              <a:rPr lang="en-IN" sz="5400" b="1" u="sng" dirty="0" smtClean="0">
                <a:solidFill>
                  <a:schemeClr val="accent1">
                    <a:lumMod val="50000"/>
                  </a:schemeClr>
                </a:solidFill>
                <a:effectLst>
                  <a:outerShdw blurRad="38100" dist="38100" dir="2700000" algn="tl">
                    <a:srgbClr val="000000">
                      <a:alpha val="43137"/>
                    </a:srgbClr>
                  </a:outerShdw>
                </a:effectLst>
                <a:latin typeface="Algerian" panose="04020705040A02060702" pitchFamily="82" charset="0"/>
              </a:rPr>
              <a:t>LIST PAGE </a:t>
            </a:r>
            <a:endParaRPr lang="en-IN" sz="5400" b="1" u="sng" dirty="0">
              <a:solidFill>
                <a:schemeClr val="accent1">
                  <a:lumMod val="50000"/>
                </a:schemeClr>
              </a:solidFill>
              <a:effectLst>
                <a:outerShdw blurRad="38100" dist="38100" dir="2700000" algn="tl">
                  <a:srgbClr val="000000">
                    <a:alpha val="43137"/>
                  </a:srgbClr>
                </a:outerShdw>
              </a:effectLst>
              <a:latin typeface="Algerian" panose="04020705040A02060702" pitchFamily="8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4860" y="0"/>
            <a:ext cx="2857500" cy="1122465"/>
          </a:xfrm>
          <a:prstGeom prst="rect">
            <a:avLst/>
          </a:prstGeom>
        </p:spPr>
      </p:pic>
    </p:spTree>
    <p:extLst>
      <p:ext uri="{BB962C8B-B14F-4D97-AF65-F5344CB8AC3E}">
        <p14:creationId xmlns:p14="http://schemas.microsoft.com/office/powerpoint/2010/main" val="1572249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Slide Number Placeholder 2"/>
          <p:cNvSpPr>
            <a:spLocks noGrp="1"/>
          </p:cNvSpPr>
          <p:nvPr>
            <p:ph type="sldNum" sz="quarter" idx="4294967295"/>
          </p:nvPr>
        </p:nvSpPr>
        <p:spPr>
          <a:xfrm>
            <a:off x="11428413" y="5883275"/>
            <a:ext cx="763587" cy="365125"/>
          </a:xfrm>
        </p:spPr>
        <p:txBody>
          <a:bodyPr/>
          <a:lstStyle/>
          <a:p>
            <a:fld id="{6D22F896-40B5-4ADD-8801-0D06FADFA095}" type="slidenum">
              <a:rPr lang="en-US" smtClean="0"/>
              <a:t>11</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7" name="Rectangle 6"/>
          <p:cNvSpPr/>
          <p:nvPr/>
        </p:nvSpPr>
        <p:spPr>
          <a:xfrm>
            <a:off x="11674310" y="6488668"/>
            <a:ext cx="457176" cy="338554"/>
          </a:xfrm>
          <a:prstGeom prst="rect">
            <a:avLst/>
          </a:prstGeom>
        </p:spPr>
        <p:txBody>
          <a:bodyPr wrap="none">
            <a:spAutoFit/>
          </a:bodyPr>
          <a:lstStyle/>
          <a:p>
            <a:r>
              <a:rPr lang="en-IN" sz="1600" dirty="0">
                <a:latin typeface="Arial Black" panose="020B0A04020102020204" pitchFamily="34" charset="0"/>
              </a:rPr>
              <a:t>11</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7230" y="3973664"/>
            <a:ext cx="2857500" cy="1719691"/>
          </a:xfrm>
          <a:prstGeom prst="rect">
            <a:avLst/>
          </a:prstGeom>
        </p:spPr>
      </p:pic>
    </p:spTree>
    <p:extLst>
      <p:ext uri="{BB962C8B-B14F-4D97-AF65-F5344CB8AC3E}">
        <p14:creationId xmlns:p14="http://schemas.microsoft.com/office/powerpoint/2010/main" val="1804403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208" y="1097507"/>
            <a:ext cx="11820293" cy="923330"/>
          </a:xfrm>
          <a:prstGeom prst="rect">
            <a:avLst/>
          </a:prstGeom>
        </p:spPr>
        <p:txBody>
          <a:bodyPr wrap="square">
            <a:spAutoFit/>
          </a:bodyPr>
          <a:lstStyle/>
          <a:p>
            <a:r>
              <a:rPr lang="en-IN" dirty="0" smtClean="0">
                <a:solidFill>
                  <a:srgbClr val="333333"/>
                </a:solidFill>
                <a:latin typeface="Arial" panose="020B0604020202020204" pitchFamily="34" charset="0"/>
              </a:rPr>
              <a:t>The Menu page layout displays two columns of activities with a description of what each activity does. To launch an activity, click on its name.</a:t>
            </a:r>
          </a:p>
          <a:p>
            <a:r>
              <a:rPr lang="en-IN" dirty="0" smtClean="0">
                <a:solidFill>
                  <a:srgbClr val="333333"/>
                </a:solidFill>
                <a:latin typeface="Arial" panose="020B0604020202020204" pitchFamily="34" charset="0"/>
              </a:rPr>
              <a:t>The </a:t>
            </a:r>
            <a:r>
              <a:rPr lang="en-IN" b="1" dirty="0" err="1" smtClean="0">
                <a:solidFill>
                  <a:srgbClr val="333333"/>
                </a:solidFill>
                <a:latin typeface="Arial" panose="020B0604020202020204" pitchFamily="34" charset="0"/>
              </a:rPr>
              <a:t>Mifos</a:t>
            </a:r>
            <a:r>
              <a:rPr lang="en-IN" b="1" dirty="0" smtClean="0">
                <a:solidFill>
                  <a:srgbClr val="333333"/>
                </a:solidFill>
                <a:latin typeface="Arial" panose="020B0604020202020204" pitchFamily="34" charset="0"/>
              </a:rPr>
              <a:t> menu bar</a:t>
            </a:r>
            <a:r>
              <a:rPr lang="en-IN" dirty="0" smtClean="0">
                <a:solidFill>
                  <a:srgbClr val="333333"/>
                </a:solidFill>
                <a:latin typeface="Arial" panose="020B0604020202020204" pitchFamily="34" charset="0"/>
              </a:rPr>
              <a:t> and the </a:t>
            </a:r>
            <a:r>
              <a:rPr lang="en-IN" b="1" dirty="0" smtClean="0">
                <a:solidFill>
                  <a:srgbClr val="333333"/>
                </a:solidFill>
                <a:latin typeface="Arial" panose="020B0604020202020204" pitchFamily="34" charset="0"/>
              </a:rPr>
              <a:t>Shortcut</a:t>
            </a:r>
            <a:r>
              <a:rPr lang="en-IN" dirty="0" smtClean="0">
                <a:solidFill>
                  <a:srgbClr val="333333"/>
                </a:solidFill>
                <a:latin typeface="Arial" panose="020B0604020202020204" pitchFamily="34" charset="0"/>
              </a:rPr>
              <a:t> sidebar menu are available on menu pages.</a:t>
            </a:r>
            <a:endParaRPr lang="en-IN" b="0" i="0" dirty="0">
              <a:solidFill>
                <a:srgbClr val="333333"/>
              </a:solidFill>
              <a:effectLst/>
              <a:latin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20837"/>
            <a:ext cx="12191999" cy="4837163"/>
          </a:xfrm>
          <a:prstGeom prst="rect">
            <a:avLst/>
          </a:prstGeom>
        </p:spPr>
      </p:pic>
      <p:sp>
        <p:nvSpPr>
          <p:cNvPr id="6" name="Rectangle 5"/>
          <p:cNvSpPr/>
          <p:nvPr/>
        </p:nvSpPr>
        <p:spPr>
          <a:xfrm>
            <a:off x="2884869" y="389621"/>
            <a:ext cx="4118098" cy="830997"/>
          </a:xfrm>
          <a:prstGeom prst="rect">
            <a:avLst/>
          </a:prstGeom>
        </p:spPr>
        <p:txBody>
          <a:bodyPr wrap="square">
            <a:spAutoFit/>
          </a:bodyPr>
          <a:lstStyle/>
          <a:p>
            <a:r>
              <a:rPr lang="en-IN" sz="4800" b="1" u="sng" dirty="0" smtClean="0">
                <a:solidFill>
                  <a:schemeClr val="accent1">
                    <a:lumMod val="50000"/>
                  </a:schemeClr>
                </a:solidFill>
                <a:effectLst>
                  <a:outerShdw blurRad="38100" dist="38100" dir="2700000" algn="tl">
                    <a:srgbClr val="000000">
                      <a:alpha val="43137"/>
                    </a:srgbClr>
                  </a:outerShdw>
                </a:effectLst>
                <a:latin typeface="Algerian" panose="04020705040A02060702" pitchFamily="82" charset="0"/>
              </a:rPr>
              <a:t>MENU PAGE</a:t>
            </a:r>
            <a:endParaRPr lang="en-IN" sz="2400" b="1" u="sng" dirty="0">
              <a:solidFill>
                <a:schemeClr val="accent1">
                  <a:lumMod val="50000"/>
                </a:schemeClr>
              </a:solidFill>
              <a:effectLst>
                <a:outerShdw blurRad="38100" dist="38100" dir="2700000" algn="tl">
                  <a:srgbClr val="000000">
                    <a:alpha val="43137"/>
                  </a:srgbClr>
                </a:outerShdw>
              </a:effectLst>
              <a:latin typeface="Algerian" panose="04020705040A02060702" pitchFamily="8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9551" y="5138309"/>
            <a:ext cx="2857500" cy="1719691"/>
          </a:xfrm>
          <a:prstGeom prst="rect">
            <a:avLst/>
          </a:prstGeom>
        </p:spPr>
      </p:pic>
      <p:sp>
        <p:nvSpPr>
          <p:cNvPr id="8" name="Rectangle 7"/>
          <p:cNvSpPr/>
          <p:nvPr/>
        </p:nvSpPr>
        <p:spPr>
          <a:xfrm>
            <a:off x="11699557" y="6487201"/>
            <a:ext cx="492443" cy="369332"/>
          </a:xfrm>
          <a:prstGeom prst="rect">
            <a:avLst/>
          </a:prstGeom>
        </p:spPr>
        <p:txBody>
          <a:bodyPr wrap="none">
            <a:spAutoFit/>
          </a:bodyPr>
          <a:lstStyle/>
          <a:p>
            <a:r>
              <a:rPr lang="en-US" dirty="0">
                <a:latin typeface="Arial Black" panose="020B0A04020102020204" pitchFamily="34" charset="0"/>
              </a:rPr>
              <a:t>12</a:t>
            </a:r>
            <a:endParaRPr lang="en-IN" dirty="0"/>
          </a:p>
        </p:txBody>
      </p:sp>
    </p:spTree>
    <p:extLst>
      <p:ext uri="{BB962C8B-B14F-4D97-AF65-F5344CB8AC3E}">
        <p14:creationId xmlns:p14="http://schemas.microsoft.com/office/powerpoint/2010/main" val="3416031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428413" y="6492875"/>
            <a:ext cx="763587" cy="365125"/>
          </a:xfrm>
        </p:spPr>
        <p:txBody>
          <a:bodyPr/>
          <a:lstStyle/>
          <a:p>
            <a:fld id="{6D22F896-40B5-4ADD-8801-0D06FADFA095}" type="slidenum">
              <a:rPr lang="en-US" sz="1600" smtClean="0">
                <a:latin typeface="Arial Black" panose="020B0A04020102020204" pitchFamily="34" charset="0"/>
              </a:rPr>
              <a:t>13</a:t>
            </a:fld>
            <a:endParaRPr lang="en-US" sz="1600" dirty="0">
              <a:latin typeface="Arial Black" panose="020B0A04020102020204" pitchFamily="34" charset="0"/>
            </a:endParaRPr>
          </a:p>
        </p:txBody>
      </p:sp>
      <p:sp>
        <p:nvSpPr>
          <p:cNvPr id="4" name="Rectangle 3"/>
          <p:cNvSpPr/>
          <p:nvPr/>
        </p:nvSpPr>
        <p:spPr>
          <a:xfrm>
            <a:off x="100361" y="1319982"/>
            <a:ext cx="11831444" cy="646331"/>
          </a:xfrm>
          <a:prstGeom prst="rect">
            <a:avLst/>
          </a:prstGeom>
        </p:spPr>
        <p:txBody>
          <a:bodyPr wrap="square">
            <a:spAutoFit/>
          </a:bodyPr>
          <a:lstStyle/>
          <a:p>
            <a:r>
              <a:rPr lang="en-IN" b="1" dirty="0">
                <a:solidFill>
                  <a:srgbClr val="000000"/>
                </a:solidFill>
                <a:latin typeface="Arial" panose="020B0604020202020204" pitchFamily="34" charset="0"/>
              </a:rPr>
              <a:t>If want see information related to Clients, Groups and Centers, click on '</a:t>
            </a:r>
            <a:r>
              <a:rPr lang="en-IN" b="1" dirty="0">
                <a:solidFill>
                  <a:srgbClr val="FF0000"/>
                </a:solidFill>
                <a:latin typeface="Arial" panose="020B0604020202020204" pitchFamily="34" charset="0"/>
              </a:rPr>
              <a:t>Clients</a:t>
            </a:r>
            <a:r>
              <a:rPr lang="en-IN" b="1" dirty="0">
                <a:solidFill>
                  <a:srgbClr val="000000"/>
                </a:solidFill>
                <a:latin typeface="Arial" panose="020B0604020202020204" pitchFamily="34" charset="0"/>
              </a:rPr>
              <a:t>' tab to see following drop down menu which shows Clients, Groups and Centers sub-menu tabs</a:t>
            </a:r>
            <a:endParaRPr lang="en-IN" b="1" i="0" dirty="0">
              <a:solidFill>
                <a:srgbClr val="000000"/>
              </a:solidFill>
              <a:effectLst/>
              <a:latin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60" y="2193736"/>
            <a:ext cx="12091639" cy="4299140"/>
          </a:xfrm>
          <a:prstGeom prst="rect">
            <a:avLst/>
          </a:prstGeom>
        </p:spPr>
      </p:pic>
      <p:sp>
        <p:nvSpPr>
          <p:cNvPr id="6" name="Rectangle 5"/>
          <p:cNvSpPr/>
          <p:nvPr/>
        </p:nvSpPr>
        <p:spPr>
          <a:xfrm>
            <a:off x="238442" y="269861"/>
            <a:ext cx="8675773" cy="646331"/>
          </a:xfrm>
          <a:prstGeom prst="rect">
            <a:avLst/>
          </a:prstGeom>
        </p:spPr>
        <p:txBody>
          <a:bodyPr wrap="none">
            <a:spAutoFit/>
          </a:bodyPr>
          <a:lstStyle/>
          <a:p>
            <a:r>
              <a:rPr lang="en-IN" sz="3600" u="sng" dirty="0" smtClean="0">
                <a:solidFill>
                  <a:schemeClr val="accent1">
                    <a:lumMod val="50000"/>
                  </a:schemeClr>
                </a:solidFill>
                <a:effectLst>
                  <a:outerShdw blurRad="38100" dist="38100" dir="2700000" algn="tl">
                    <a:srgbClr val="000000">
                      <a:alpha val="43137"/>
                    </a:srgbClr>
                  </a:outerShdw>
                </a:effectLst>
                <a:latin typeface="Algerian" panose="04020705040A02060702" pitchFamily="82" charset="0"/>
              </a:rPr>
              <a:t>CLIENTS-GROUPS-CENTERS NAVIGATION</a:t>
            </a:r>
            <a:endParaRPr lang="en-IN" sz="3600" b="0" i="0" u="sng" dirty="0">
              <a:solidFill>
                <a:schemeClr val="accent1">
                  <a:lumMod val="50000"/>
                </a:schemeClr>
              </a:solidFill>
              <a:effectLst>
                <a:outerShdw blurRad="38100" dist="38100" dir="2700000" algn="tl">
                  <a:srgbClr val="000000">
                    <a:alpha val="43137"/>
                  </a:srgbClr>
                </a:outerShdw>
              </a:effectLst>
              <a:latin typeface="Algerian" panose="04020705040A02060702" pitchFamily="8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9068" y="-11682"/>
            <a:ext cx="2857500" cy="1209418"/>
          </a:xfrm>
          <a:prstGeom prst="rect">
            <a:avLst/>
          </a:prstGeom>
        </p:spPr>
      </p:pic>
    </p:spTree>
    <p:extLst>
      <p:ext uri="{BB962C8B-B14F-4D97-AF65-F5344CB8AC3E}">
        <p14:creationId xmlns:p14="http://schemas.microsoft.com/office/powerpoint/2010/main" val="3966869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5009" y="160349"/>
            <a:ext cx="5757970" cy="646331"/>
          </a:xfrm>
          <a:prstGeom prst="rect">
            <a:avLst/>
          </a:prstGeom>
        </p:spPr>
        <p:txBody>
          <a:bodyPr wrap="square">
            <a:spAutoFit/>
          </a:bodyPr>
          <a:lstStyle/>
          <a:p>
            <a:r>
              <a:rPr lang="en-IN" sz="3600" b="1" u="sng" dirty="0" smtClean="0">
                <a:solidFill>
                  <a:schemeClr val="accent1">
                    <a:lumMod val="50000"/>
                  </a:schemeClr>
                </a:solidFill>
                <a:effectLst>
                  <a:outerShdw blurRad="38100" dist="38100" dir="2700000" algn="tl">
                    <a:srgbClr val="000000">
                      <a:alpha val="43137"/>
                    </a:srgbClr>
                  </a:outerShdw>
                </a:effectLst>
                <a:latin typeface="Algerian" panose="04020705040A02060702" pitchFamily="82" charset="0"/>
              </a:rPr>
              <a:t>CLIENTS NAVIGATION</a:t>
            </a:r>
            <a:r>
              <a:rPr lang="en-IN" sz="2800" b="1" u="sng" dirty="0" smtClean="0">
                <a:solidFill>
                  <a:schemeClr val="accent1">
                    <a:lumMod val="50000"/>
                  </a:schemeClr>
                </a:solidFill>
                <a:effectLst>
                  <a:outerShdw blurRad="38100" dist="38100" dir="2700000" algn="tl">
                    <a:srgbClr val="000000">
                      <a:alpha val="43137"/>
                    </a:srgbClr>
                  </a:outerShdw>
                </a:effectLst>
                <a:latin typeface="Algerian" panose="04020705040A02060702" pitchFamily="82" charset="0"/>
              </a:rPr>
              <a:t> </a:t>
            </a:r>
            <a:endParaRPr lang="en-IN" sz="2800" b="1" i="0" u="sng" dirty="0">
              <a:solidFill>
                <a:schemeClr val="accent1">
                  <a:lumMod val="50000"/>
                </a:schemeClr>
              </a:solidFill>
              <a:effectLst>
                <a:outerShdw blurRad="38100" dist="38100" dir="2700000" algn="tl">
                  <a:srgbClr val="000000">
                    <a:alpha val="43137"/>
                  </a:srgbClr>
                </a:outerShdw>
              </a:effectLst>
              <a:latin typeface="Algerian" panose="04020705040A02060702" pitchFamily="82" charset="0"/>
            </a:endParaRPr>
          </a:p>
        </p:txBody>
      </p:sp>
      <p:sp>
        <p:nvSpPr>
          <p:cNvPr id="5" name="Rectangle 4"/>
          <p:cNvSpPr/>
          <p:nvPr/>
        </p:nvSpPr>
        <p:spPr>
          <a:xfrm>
            <a:off x="78058" y="714348"/>
            <a:ext cx="12244040" cy="461665"/>
          </a:xfrm>
          <a:prstGeom prst="rect">
            <a:avLst/>
          </a:prstGeom>
        </p:spPr>
        <p:txBody>
          <a:bodyPr wrap="square">
            <a:spAutoFit/>
          </a:bodyPr>
          <a:lstStyle/>
          <a:p>
            <a:pPr marL="342900" indent="-342900">
              <a:buFont typeface="Courier New" panose="02070309020205020404" pitchFamily="49" charset="0"/>
              <a:buChar char="o"/>
            </a:pPr>
            <a:r>
              <a:rPr lang="en-IN" sz="2400" dirty="0">
                <a:latin typeface="Arial" panose="020B0604020202020204" pitchFamily="34" charset="0"/>
              </a:rPr>
              <a:t>Click on Clients sub-menu tab to see the list of clients as shown below. </a:t>
            </a:r>
            <a:endParaRPr lang="en-IN"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0679"/>
            <a:ext cx="12192000" cy="549732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2578" y="13820"/>
            <a:ext cx="1925458" cy="1346859"/>
          </a:xfrm>
          <a:prstGeom prst="rect">
            <a:avLst/>
          </a:prstGeom>
        </p:spPr>
      </p:pic>
      <p:sp>
        <p:nvSpPr>
          <p:cNvPr id="10" name="Slide Number Placeholder 2"/>
          <p:cNvSpPr>
            <a:spLocks noGrp="1"/>
          </p:cNvSpPr>
          <p:nvPr>
            <p:ph type="sldNum" sz="quarter" idx="4294967295"/>
          </p:nvPr>
        </p:nvSpPr>
        <p:spPr>
          <a:xfrm>
            <a:off x="11428413" y="6407150"/>
            <a:ext cx="763587" cy="365125"/>
          </a:xfrm>
        </p:spPr>
        <p:txBody>
          <a:bodyPr/>
          <a:lstStyle/>
          <a:p>
            <a:fld id="{6D22F896-40B5-4ADD-8801-0D06FADFA095}" type="slidenum">
              <a:rPr lang="en-US" sz="1600" smtClean="0">
                <a:latin typeface="Arial Black" panose="020B0A04020102020204" pitchFamily="34" charset="0"/>
              </a:rPr>
              <a:t>14</a:t>
            </a:fld>
            <a:endParaRPr lang="en-US" sz="1600" dirty="0">
              <a:latin typeface="Arial Black" panose="020B0A04020102020204" pitchFamily="34" charset="0"/>
            </a:endParaRPr>
          </a:p>
        </p:txBody>
      </p:sp>
    </p:spTree>
    <p:extLst>
      <p:ext uri="{BB962C8B-B14F-4D97-AF65-F5344CB8AC3E}">
        <p14:creationId xmlns:p14="http://schemas.microsoft.com/office/powerpoint/2010/main" val="1934625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2762"/>
            <a:ext cx="11932355" cy="4893647"/>
          </a:xfrm>
          <a:prstGeom prst="rect">
            <a:avLst/>
          </a:prstGeom>
        </p:spPr>
        <p:txBody>
          <a:bodyPr wrap="square">
            <a:spAutoFit/>
          </a:bodyPr>
          <a:lstStyle/>
          <a:p>
            <a:pPr marL="342900" indent="-342900">
              <a:buFont typeface="Courier New" panose="02070309020205020404" pitchFamily="49" charset="0"/>
              <a:buChar char="o"/>
            </a:pPr>
            <a:r>
              <a:rPr lang="en-IN" sz="2400" dirty="0">
                <a:latin typeface="Arial" panose="020B0604020202020204" pitchFamily="34" charset="0"/>
              </a:rPr>
              <a:t>  It  shows list of clients with their name, account number(client #) , status, office and staff</a:t>
            </a:r>
            <a:r>
              <a:rPr lang="en-IN" sz="2400" dirty="0" smtClean="0">
                <a:latin typeface="Arial" panose="020B0604020202020204" pitchFamily="34" charset="0"/>
              </a:rPr>
              <a:t>.</a:t>
            </a:r>
          </a:p>
          <a:p>
            <a:pPr marL="342900" indent="-342900">
              <a:buFont typeface="Courier New" panose="02070309020205020404" pitchFamily="49" charset="0"/>
              <a:buChar char="o"/>
            </a:pPr>
            <a:endParaRPr lang="en-IN" sz="2400" dirty="0" smtClean="0">
              <a:latin typeface="Arial" panose="020B0604020202020204" pitchFamily="34" charset="0"/>
            </a:endParaRPr>
          </a:p>
          <a:p>
            <a:pPr marL="342900" indent="-342900">
              <a:buFont typeface="Courier New" panose="02070309020205020404" pitchFamily="49" charset="0"/>
              <a:buChar char="o"/>
            </a:pPr>
            <a:r>
              <a:rPr lang="en-IN" sz="2400" dirty="0">
                <a:latin typeface="Arial" panose="020B0604020202020204" pitchFamily="34" charset="0"/>
              </a:rPr>
              <a:t> </a:t>
            </a:r>
            <a:r>
              <a:rPr lang="en-IN" sz="2400" dirty="0" smtClean="0">
                <a:latin typeface="Arial" panose="020B0604020202020204" pitchFamily="34" charset="0"/>
              </a:rPr>
              <a:t> </a:t>
            </a:r>
            <a:r>
              <a:rPr lang="en-IN" sz="2400" dirty="0">
                <a:latin typeface="Arial" panose="020B0604020202020204" pitchFamily="34" charset="0"/>
              </a:rPr>
              <a:t> It is provided with search menu using which you can search the clients by typing their name</a:t>
            </a:r>
            <a:r>
              <a:rPr lang="en-IN" sz="2400" dirty="0" smtClean="0">
                <a:latin typeface="Arial" panose="020B0604020202020204" pitchFamily="34" charset="0"/>
              </a:rPr>
              <a:t>.</a:t>
            </a:r>
          </a:p>
          <a:p>
            <a:pPr marL="342900" indent="-342900">
              <a:buFont typeface="Courier New" panose="02070309020205020404" pitchFamily="49" charset="0"/>
              <a:buChar char="o"/>
            </a:pPr>
            <a:endParaRPr lang="en-IN" sz="2400" dirty="0" smtClean="0">
              <a:latin typeface="Arial" panose="020B0604020202020204" pitchFamily="34" charset="0"/>
            </a:endParaRPr>
          </a:p>
          <a:p>
            <a:pPr marL="342900" indent="-342900">
              <a:buFont typeface="Courier New" panose="02070309020205020404" pitchFamily="49" charset="0"/>
              <a:buChar char="o"/>
            </a:pPr>
            <a:r>
              <a:rPr lang="en-IN" sz="2400" dirty="0">
                <a:latin typeface="Arial" panose="020B0604020202020204" pitchFamily="34" charset="0"/>
              </a:rPr>
              <a:t> </a:t>
            </a:r>
            <a:r>
              <a:rPr lang="en-IN" sz="2400" dirty="0" smtClean="0">
                <a:latin typeface="Arial" panose="020B0604020202020204" pitchFamily="34" charset="0"/>
              </a:rPr>
              <a:t>You </a:t>
            </a:r>
            <a:r>
              <a:rPr lang="en-IN" sz="2400" dirty="0">
                <a:latin typeface="Arial" panose="020B0604020202020204" pitchFamily="34" charset="0"/>
              </a:rPr>
              <a:t>can create a new client by clicking on '</a:t>
            </a:r>
            <a:r>
              <a:rPr lang="en-IN" sz="2400" dirty="0">
                <a:solidFill>
                  <a:srgbClr val="FF0000"/>
                </a:solidFill>
                <a:latin typeface="Arial" panose="020B0604020202020204" pitchFamily="34" charset="0"/>
              </a:rPr>
              <a:t>+Create Client</a:t>
            </a:r>
            <a:r>
              <a:rPr lang="en-IN" sz="2400" dirty="0">
                <a:latin typeface="Arial" panose="020B0604020202020204" pitchFamily="34" charset="0"/>
              </a:rPr>
              <a:t>'</a:t>
            </a:r>
            <a:r>
              <a:rPr lang="en-IN" sz="2400" dirty="0">
                <a:solidFill>
                  <a:srgbClr val="333333"/>
                </a:solidFill>
                <a:latin typeface="Arial" panose="020B0604020202020204" pitchFamily="34" charset="0"/>
              </a:rPr>
              <a:t> </a:t>
            </a:r>
            <a:r>
              <a:rPr lang="en-IN" sz="2400" dirty="0" smtClean="0">
                <a:latin typeface="Arial" panose="020B0604020202020204" pitchFamily="34" charset="0"/>
              </a:rPr>
              <a:t>button.</a:t>
            </a:r>
          </a:p>
          <a:p>
            <a:pPr marL="342900" indent="-342900">
              <a:buFont typeface="Courier New" panose="02070309020205020404" pitchFamily="49" charset="0"/>
              <a:buChar char="o"/>
            </a:pPr>
            <a:endParaRPr lang="en-IN" sz="2400" dirty="0" smtClean="0">
              <a:latin typeface="Arial" panose="020B0604020202020204" pitchFamily="34" charset="0"/>
            </a:endParaRPr>
          </a:p>
          <a:p>
            <a:pPr marL="342900" indent="-342900">
              <a:buFont typeface="Courier New" panose="02070309020205020404" pitchFamily="49" charset="0"/>
              <a:buChar char="o"/>
            </a:pPr>
            <a:r>
              <a:rPr lang="en-IN" sz="2400" dirty="0" smtClean="0">
                <a:latin typeface="Arial" panose="020B0604020202020204" pitchFamily="34" charset="0"/>
              </a:rPr>
              <a:t> Client </a:t>
            </a:r>
            <a:r>
              <a:rPr lang="en-IN" sz="2400" dirty="0">
                <a:latin typeface="Arial" panose="020B0604020202020204" pitchFamily="34" charset="0"/>
              </a:rPr>
              <a:t>Status may be Active</a:t>
            </a:r>
            <a:r>
              <a:rPr lang="en-IN" sz="2400" dirty="0" smtClean="0">
                <a:latin typeface="Arial" panose="020B0604020202020204" pitchFamily="34" charset="0"/>
              </a:rPr>
              <a:t>, </a:t>
            </a:r>
            <a:r>
              <a:rPr lang="en-IN" sz="2400" dirty="0" smtClean="0">
                <a:solidFill>
                  <a:srgbClr val="FFFF00"/>
                </a:solidFill>
                <a:latin typeface="Arial" panose="020B0604020202020204" pitchFamily="34" charset="0"/>
              </a:rPr>
              <a:t>Pending</a:t>
            </a:r>
            <a:r>
              <a:rPr lang="en-IN" sz="2400" dirty="0" smtClean="0">
                <a:solidFill>
                  <a:srgbClr val="333333"/>
                </a:solidFill>
                <a:latin typeface="Arial" panose="020B0604020202020204" pitchFamily="34" charset="0"/>
              </a:rPr>
              <a:t> </a:t>
            </a:r>
            <a:r>
              <a:rPr lang="en-IN" sz="2400" dirty="0" smtClean="0">
                <a:latin typeface="Arial" panose="020B0604020202020204" pitchFamily="34" charset="0"/>
              </a:rPr>
              <a:t>or</a:t>
            </a:r>
            <a:r>
              <a:rPr lang="en-IN" sz="2400" dirty="0" smtClean="0">
                <a:solidFill>
                  <a:srgbClr val="333333"/>
                </a:solidFill>
                <a:latin typeface="Arial" panose="020B0604020202020204" pitchFamily="34" charset="0"/>
              </a:rPr>
              <a:t> </a:t>
            </a:r>
            <a:r>
              <a:rPr lang="en-IN" sz="2400" dirty="0" smtClean="0">
                <a:solidFill>
                  <a:srgbClr val="00B050"/>
                </a:solidFill>
                <a:latin typeface="Arial" panose="020B0604020202020204" pitchFamily="34" charset="0"/>
              </a:rPr>
              <a:t>Closed</a:t>
            </a:r>
            <a:r>
              <a:rPr lang="en-IN" sz="2400" dirty="0" smtClean="0">
                <a:solidFill>
                  <a:srgbClr val="333333"/>
                </a:solidFill>
                <a:latin typeface="Arial" panose="020B0604020202020204" pitchFamily="34" charset="0"/>
              </a:rPr>
              <a:t>.</a:t>
            </a:r>
            <a:r>
              <a:rPr lang="en-IN" sz="2400" dirty="0">
                <a:solidFill>
                  <a:srgbClr val="333333"/>
                </a:solidFill>
                <a:latin typeface="Arial" panose="020B0604020202020204" pitchFamily="34" charset="0"/>
              </a:rPr>
              <a:t> </a:t>
            </a:r>
            <a:endParaRPr lang="en-IN" sz="2400" dirty="0" smtClean="0">
              <a:solidFill>
                <a:srgbClr val="333333"/>
              </a:solidFill>
              <a:latin typeface="Arial" panose="020B0604020202020204" pitchFamily="34" charset="0"/>
            </a:endParaRPr>
          </a:p>
          <a:p>
            <a:pPr marL="342900" indent="-342900">
              <a:buFont typeface="Courier New" panose="02070309020205020404" pitchFamily="49" charset="0"/>
              <a:buChar char="o"/>
            </a:pPr>
            <a:endParaRPr lang="en-IN" sz="2400" dirty="0" smtClean="0">
              <a:solidFill>
                <a:srgbClr val="333333"/>
              </a:solidFill>
              <a:latin typeface="Arial" panose="020B0604020202020204" pitchFamily="34" charset="0"/>
            </a:endParaRPr>
          </a:p>
          <a:p>
            <a:pPr marL="342900" indent="-342900">
              <a:buFont typeface="Courier New" panose="02070309020205020404" pitchFamily="49" charset="0"/>
              <a:buChar char="o"/>
            </a:pPr>
            <a:r>
              <a:rPr lang="en-IN" sz="2400" dirty="0" smtClean="0">
                <a:solidFill>
                  <a:srgbClr val="333333"/>
                </a:solidFill>
                <a:latin typeface="Arial" panose="020B0604020202020204" pitchFamily="34" charset="0"/>
              </a:rPr>
              <a:t> </a:t>
            </a:r>
            <a:r>
              <a:rPr lang="en-IN" sz="2400" dirty="0">
                <a:latin typeface="Arial" panose="020B0604020202020204" pitchFamily="34" charset="0"/>
              </a:rPr>
              <a:t>To see the information regarding </a:t>
            </a:r>
            <a:r>
              <a:rPr lang="en-IN" sz="2400" dirty="0" smtClean="0">
                <a:latin typeface="Arial" panose="020B0604020202020204" pitchFamily="34" charset="0"/>
              </a:rPr>
              <a:t>any </a:t>
            </a:r>
            <a:r>
              <a:rPr lang="en-IN" sz="2400" dirty="0">
                <a:latin typeface="Arial" panose="020B0604020202020204" pitchFamily="34" charset="0"/>
              </a:rPr>
              <a:t>client – that is his/her personal profile, loan accounts and saving accounts,  click on the client name and the following window will appear:</a:t>
            </a:r>
            <a:endParaRPr lang="en-IN"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4888" y="4809066"/>
            <a:ext cx="2060927" cy="2048933"/>
          </a:xfrm>
          <a:prstGeom prst="rect">
            <a:avLst/>
          </a:prstGeom>
        </p:spPr>
      </p:pic>
      <p:sp>
        <p:nvSpPr>
          <p:cNvPr id="7" name="Rectangle 6"/>
          <p:cNvSpPr/>
          <p:nvPr/>
        </p:nvSpPr>
        <p:spPr>
          <a:xfrm>
            <a:off x="11686133" y="6488667"/>
            <a:ext cx="492443" cy="369332"/>
          </a:xfrm>
          <a:prstGeom prst="rect">
            <a:avLst/>
          </a:prstGeom>
        </p:spPr>
        <p:txBody>
          <a:bodyPr wrap="none">
            <a:spAutoFit/>
          </a:bodyPr>
          <a:lstStyle/>
          <a:p>
            <a:r>
              <a:rPr lang="en-US" dirty="0" smtClean="0">
                <a:latin typeface="Arial Black" panose="020B0A04020102020204" pitchFamily="34" charset="0"/>
              </a:rPr>
              <a:t>15</a:t>
            </a:r>
            <a:endParaRPr lang="en-IN" dirty="0"/>
          </a:p>
        </p:txBody>
      </p:sp>
    </p:spTree>
    <p:extLst>
      <p:ext uri="{BB962C8B-B14F-4D97-AF65-F5344CB8AC3E}">
        <p14:creationId xmlns:p14="http://schemas.microsoft.com/office/powerpoint/2010/main" val="2167933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Rectangle 4"/>
          <p:cNvSpPr/>
          <p:nvPr/>
        </p:nvSpPr>
        <p:spPr>
          <a:xfrm>
            <a:off x="11699557" y="6488668"/>
            <a:ext cx="492443" cy="369332"/>
          </a:xfrm>
          <a:prstGeom prst="rect">
            <a:avLst/>
          </a:prstGeom>
        </p:spPr>
        <p:txBody>
          <a:bodyPr wrap="none">
            <a:spAutoFit/>
          </a:bodyPr>
          <a:lstStyle/>
          <a:p>
            <a:r>
              <a:rPr lang="en-US" dirty="0" smtClean="0">
                <a:latin typeface="Arial Black" panose="020B0A04020102020204" pitchFamily="34" charset="0"/>
              </a:rPr>
              <a:t>16</a:t>
            </a:r>
            <a:endParaRPr lang="en-IN"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8756" y="4955822"/>
            <a:ext cx="1914172" cy="1809750"/>
          </a:xfrm>
          <a:prstGeom prst="rect">
            <a:avLst/>
          </a:prstGeom>
        </p:spPr>
      </p:pic>
    </p:spTree>
    <p:extLst>
      <p:ext uri="{BB962C8B-B14F-4D97-AF65-F5344CB8AC3E}">
        <p14:creationId xmlns:p14="http://schemas.microsoft.com/office/powerpoint/2010/main" val="513447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57330" y="240559"/>
            <a:ext cx="3884003" cy="1159263"/>
          </a:xfrm>
        </p:spPr>
        <p:txBody>
          <a:bodyPr>
            <a:normAutofit fontScale="90000"/>
          </a:bodyPr>
          <a:lstStyle/>
          <a:p>
            <a:pPr algn="l"/>
            <a:r>
              <a:rPr lang="en-IN" b="1" u="sng" dirty="0">
                <a:solidFill>
                  <a:schemeClr val="accent1">
                    <a:lumMod val="50000"/>
                  </a:schemeClr>
                </a:solidFill>
                <a:effectLst>
                  <a:outerShdw blurRad="38100" dist="38100" dir="2700000" algn="tl">
                    <a:srgbClr val="000000">
                      <a:alpha val="43137"/>
                    </a:srgbClr>
                  </a:outerShdw>
                </a:effectLst>
                <a:latin typeface="Algerian" panose="04020705040A02060702" pitchFamily="82" charset="0"/>
              </a:rPr>
              <a:t>Create </a:t>
            </a:r>
            <a:r>
              <a:rPr lang="en-IN" b="1" u="sng" dirty="0" smtClean="0">
                <a:solidFill>
                  <a:schemeClr val="accent1">
                    <a:lumMod val="50000"/>
                  </a:schemeClr>
                </a:solidFill>
                <a:effectLst>
                  <a:outerShdw blurRad="38100" dist="38100" dir="2700000" algn="tl">
                    <a:srgbClr val="000000">
                      <a:alpha val="43137"/>
                    </a:srgbClr>
                  </a:outerShdw>
                </a:effectLst>
                <a:latin typeface="Algerian" panose="04020705040A02060702" pitchFamily="82" charset="0"/>
              </a:rPr>
              <a:t>a Client</a:t>
            </a:r>
            <a:r>
              <a:rPr lang="en-IN" b="1" u="sng" dirty="0">
                <a:solidFill>
                  <a:schemeClr val="accent1">
                    <a:lumMod val="50000"/>
                  </a:schemeClr>
                </a:solidFill>
                <a:effectLst>
                  <a:outerShdw blurRad="38100" dist="38100" dir="2700000" algn="tl">
                    <a:srgbClr val="000000">
                      <a:alpha val="43137"/>
                    </a:srgbClr>
                  </a:outerShdw>
                </a:effectLst>
                <a:latin typeface="Algerian" panose="04020705040A02060702" pitchFamily="82" charset="0"/>
              </a:rPr>
              <a:t/>
            </a:r>
            <a:br>
              <a:rPr lang="en-IN" b="1" u="sng" dirty="0">
                <a:solidFill>
                  <a:schemeClr val="accent1">
                    <a:lumMod val="50000"/>
                  </a:schemeClr>
                </a:solidFill>
                <a:effectLst>
                  <a:outerShdw blurRad="38100" dist="38100" dir="2700000" algn="tl">
                    <a:srgbClr val="000000">
                      <a:alpha val="43137"/>
                    </a:srgbClr>
                  </a:outerShdw>
                </a:effectLst>
                <a:latin typeface="Algerian" panose="04020705040A02060702" pitchFamily="82" charset="0"/>
              </a:rPr>
            </a:br>
            <a:endParaRPr lang="en-IN" u="sng" dirty="0">
              <a:solidFill>
                <a:schemeClr val="accent1">
                  <a:lumMod val="50000"/>
                </a:schemeClr>
              </a:solidFill>
              <a:effectLst>
                <a:outerShdw blurRad="38100" dist="38100" dir="2700000" algn="tl">
                  <a:srgbClr val="000000">
                    <a:alpha val="43137"/>
                  </a:srgbClr>
                </a:outerShdw>
              </a:effectLst>
              <a:latin typeface="Algerian" panose="04020705040A02060702" pitchFamily="82" charset="0"/>
            </a:endParaRPr>
          </a:p>
        </p:txBody>
      </p:sp>
      <p:sp>
        <p:nvSpPr>
          <p:cNvPr id="9" name="Text Placeholder 8"/>
          <p:cNvSpPr>
            <a:spLocks noGrp="1"/>
          </p:cNvSpPr>
          <p:nvPr>
            <p:ph type="body" idx="2"/>
          </p:nvPr>
        </p:nvSpPr>
        <p:spPr>
          <a:xfrm>
            <a:off x="119894" y="1092869"/>
            <a:ext cx="4884740" cy="3829086"/>
          </a:xfrm>
        </p:spPr>
        <p:txBody>
          <a:bodyPr/>
          <a:lstStyle/>
          <a:p>
            <a:pPr marL="342900" indent="-342900" algn="l">
              <a:buFont typeface="+mj-lt"/>
              <a:buAutoNum type="arabicParenR"/>
            </a:pPr>
            <a:r>
              <a:rPr lang="en-IN" sz="1800" b="1" dirty="0">
                <a:solidFill>
                  <a:srgbClr val="333333"/>
                </a:solidFill>
                <a:latin typeface="Arial" panose="020B0604020202020204" pitchFamily="34" charset="0"/>
              </a:rPr>
              <a:t> </a:t>
            </a:r>
            <a:r>
              <a:rPr lang="en-IN" sz="2400" dirty="0">
                <a:solidFill>
                  <a:schemeClr val="tx1"/>
                </a:solidFill>
                <a:latin typeface="Arial" panose="020B0604020202020204" pitchFamily="34" charset="0"/>
              </a:rPr>
              <a:t>Click on "</a:t>
            </a:r>
            <a:r>
              <a:rPr lang="en-IN" sz="2400" dirty="0">
                <a:solidFill>
                  <a:schemeClr val="bg1"/>
                </a:solidFill>
                <a:latin typeface="Arial" panose="020B0604020202020204" pitchFamily="34" charset="0"/>
              </a:rPr>
              <a:t>Clients</a:t>
            </a:r>
            <a:r>
              <a:rPr lang="en-IN" sz="2400" dirty="0">
                <a:solidFill>
                  <a:schemeClr val="tx1"/>
                </a:solidFill>
                <a:latin typeface="Arial" panose="020B0604020202020204" pitchFamily="34" charset="0"/>
              </a:rPr>
              <a:t>" tab on top left, next to </a:t>
            </a:r>
            <a:r>
              <a:rPr lang="en-IN" sz="2400" dirty="0" err="1">
                <a:solidFill>
                  <a:schemeClr val="tx1"/>
                </a:solidFill>
                <a:latin typeface="Arial" panose="020B0604020202020204" pitchFamily="34" charset="0"/>
              </a:rPr>
              <a:t>Mifos</a:t>
            </a:r>
            <a:r>
              <a:rPr lang="en-IN" sz="2400" dirty="0">
                <a:solidFill>
                  <a:schemeClr val="tx1"/>
                </a:solidFill>
                <a:latin typeface="Arial" panose="020B0604020202020204" pitchFamily="34" charset="0"/>
              </a:rPr>
              <a:t> icon on </a:t>
            </a:r>
            <a:r>
              <a:rPr lang="en-IN" sz="2400" dirty="0" smtClean="0">
                <a:solidFill>
                  <a:schemeClr val="tx1"/>
                </a:solidFill>
                <a:latin typeface="Arial" panose="020B0604020202020204" pitchFamily="34" charset="0"/>
              </a:rPr>
              <a:t>home page</a:t>
            </a:r>
            <a:r>
              <a:rPr lang="en-IN" sz="2400" dirty="0">
                <a:solidFill>
                  <a:schemeClr val="tx1"/>
                </a:solidFill>
                <a:latin typeface="Arial" panose="020B0604020202020204" pitchFamily="34" charset="0"/>
              </a:rPr>
              <a:t>. It opens the news page containing list of all the clients. </a:t>
            </a:r>
            <a:endParaRPr lang="en-IN" sz="2400" dirty="0" smtClean="0">
              <a:solidFill>
                <a:schemeClr val="tx1"/>
              </a:solidFill>
              <a:latin typeface="Arial" panose="020B0604020202020204" pitchFamily="34" charset="0"/>
            </a:endParaRPr>
          </a:p>
          <a:p>
            <a:pPr marL="342900" indent="-342900" algn="l">
              <a:buFont typeface="+mj-lt"/>
              <a:buAutoNum type="arabicParenR"/>
            </a:pPr>
            <a:r>
              <a:rPr lang="en-IN" sz="2400" dirty="0" smtClean="0">
                <a:solidFill>
                  <a:schemeClr val="tx1"/>
                </a:solidFill>
                <a:latin typeface="Arial" panose="020B0604020202020204" pitchFamily="34" charset="0"/>
              </a:rPr>
              <a:t>There </a:t>
            </a:r>
            <a:r>
              <a:rPr lang="en-IN" sz="2400" dirty="0">
                <a:solidFill>
                  <a:schemeClr val="tx1"/>
                </a:solidFill>
                <a:latin typeface="Arial" panose="020B0604020202020204" pitchFamily="34" charset="0"/>
              </a:rPr>
              <a:t>is a "</a:t>
            </a:r>
            <a:r>
              <a:rPr lang="en-IN" sz="2400" dirty="0">
                <a:solidFill>
                  <a:schemeClr val="bg1"/>
                </a:solidFill>
                <a:latin typeface="Arial" panose="020B0604020202020204" pitchFamily="34" charset="0"/>
              </a:rPr>
              <a:t>+Create Client</a:t>
            </a:r>
            <a:r>
              <a:rPr lang="en-IN" sz="2400" dirty="0">
                <a:solidFill>
                  <a:schemeClr val="tx1"/>
                </a:solidFill>
                <a:latin typeface="Arial" panose="020B0604020202020204" pitchFamily="34" charset="0"/>
              </a:rPr>
              <a:t>" tab on top right corner, Click on it to see </a:t>
            </a:r>
            <a:r>
              <a:rPr lang="en-IN" sz="2400" dirty="0" smtClean="0">
                <a:solidFill>
                  <a:schemeClr val="tx1"/>
                </a:solidFill>
                <a:latin typeface="Arial" panose="020B0604020202020204" pitchFamily="34" charset="0"/>
              </a:rPr>
              <a:t>the following </a:t>
            </a:r>
            <a:r>
              <a:rPr lang="en-IN" sz="2400" dirty="0">
                <a:solidFill>
                  <a:schemeClr val="tx1"/>
                </a:solidFill>
                <a:latin typeface="Arial" panose="020B0604020202020204" pitchFamily="34" charset="0"/>
              </a:rPr>
              <a:t>page</a:t>
            </a:r>
          </a:p>
          <a:p>
            <a:endParaRPr lang="en-IN" dirty="0"/>
          </a:p>
        </p:txBody>
      </p:sp>
      <p:sp>
        <p:nvSpPr>
          <p:cNvPr id="3" name="Slide Number Placeholder 2"/>
          <p:cNvSpPr>
            <a:spLocks noGrp="1"/>
          </p:cNvSpPr>
          <p:nvPr>
            <p:ph type="sldNum" sz="quarter" idx="12"/>
          </p:nvPr>
        </p:nvSpPr>
        <p:spPr>
          <a:xfrm>
            <a:off x="11427785" y="6492875"/>
            <a:ext cx="764215" cy="365125"/>
          </a:xfrm>
        </p:spPr>
        <p:txBody>
          <a:bodyPr/>
          <a:lstStyle/>
          <a:p>
            <a:fld id="{6D22F896-40B5-4ADD-8801-0D06FADFA095}" type="slidenum">
              <a:rPr lang="en-US" sz="1600" smtClean="0">
                <a:latin typeface="Arial Black" panose="020B0A04020102020204" pitchFamily="34" charset="0"/>
              </a:rPr>
              <a:t>17</a:t>
            </a:fld>
            <a:endParaRPr lang="en-US" sz="1600" dirty="0">
              <a:latin typeface="Arial Black" panose="020B0A040201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556" y="4921955"/>
            <a:ext cx="3088217" cy="193604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8062" y="466548"/>
            <a:ext cx="6200163" cy="6284208"/>
          </a:xfrm>
          <a:prstGeom prst="rect">
            <a:avLst/>
          </a:prstGeom>
        </p:spPr>
      </p:pic>
    </p:spTree>
    <p:extLst>
      <p:ext uri="{BB962C8B-B14F-4D97-AF65-F5344CB8AC3E}">
        <p14:creationId xmlns:p14="http://schemas.microsoft.com/office/powerpoint/2010/main" val="3309292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dirty="0"/>
          </a:p>
        </p:txBody>
      </p:sp>
      <p:sp>
        <p:nvSpPr>
          <p:cNvPr id="6" name="Slide Number Placeholder 5"/>
          <p:cNvSpPr>
            <a:spLocks noGrp="1"/>
          </p:cNvSpPr>
          <p:nvPr>
            <p:ph type="sldNum" sz="quarter" idx="4294967295"/>
          </p:nvPr>
        </p:nvSpPr>
        <p:spPr>
          <a:xfrm>
            <a:off x="11428413" y="5883275"/>
            <a:ext cx="763587" cy="365125"/>
          </a:xfrm>
        </p:spPr>
        <p:txBody>
          <a:bodyPr/>
          <a:lstStyle/>
          <a:p>
            <a:fld id="{6D22F896-40B5-4ADD-8801-0D06FADFA095}" type="slidenum">
              <a:rPr lang="en-US" smtClean="0"/>
              <a:t>18</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606285656"/>
              </p:ext>
            </p:extLst>
          </p:nvPr>
        </p:nvGraphicFramePr>
        <p:xfrm>
          <a:off x="0" y="2"/>
          <a:ext cx="12192000" cy="6857997"/>
        </p:xfrm>
        <a:graphic>
          <a:graphicData uri="http://schemas.openxmlformats.org/drawingml/2006/table">
            <a:tbl>
              <a:tblPr firstRow="1" bandRow="1">
                <a:tableStyleId>{5C22544A-7EE6-4342-B048-85BDC9FD1C3A}</a:tableStyleId>
              </a:tblPr>
              <a:tblGrid>
                <a:gridCol w="3657600"/>
                <a:gridCol w="8534400"/>
              </a:tblGrid>
              <a:tr h="747365">
                <a:tc>
                  <a:txBody>
                    <a:bodyPr/>
                    <a:lstStyle/>
                    <a:p>
                      <a:r>
                        <a:rPr lang="en-IN" sz="2400" dirty="0" smtClean="0"/>
                        <a:t>FIELD</a:t>
                      </a:r>
                      <a:r>
                        <a:rPr lang="en-IN" sz="2400" baseline="0" dirty="0" smtClean="0"/>
                        <a:t> NAME</a:t>
                      </a:r>
                      <a:endParaRPr lang="en-IN" sz="2400" dirty="0"/>
                    </a:p>
                  </a:txBody>
                  <a:tcPr/>
                </a:tc>
                <a:tc>
                  <a:txBody>
                    <a:bodyPr/>
                    <a:lstStyle/>
                    <a:p>
                      <a:r>
                        <a:rPr lang="en-IN" sz="2400" dirty="0" smtClean="0"/>
                        <a:t>DESCRIPTION</a:t>
                      </a:r>
                      <a:endParaRPr lang="en-IN" sz="2400" dirty="0"/>
                    </a:p>
                  </a:txBody>
                  <a:tcPr/>
                </a:tc>
              </a:tr>
              <a:tr h="391390">
                <a:tc>
                  <a:txBody>
                    <a:bodyPr/>
                    <a:lstStyle/>
                    <a:p>
                      <a:r>
                        <a:rPr lang="en-IN" sz="1800" b="0" i="0" kern="1200" dirty="0" smtClean="0">
                          <a:solidFill>
                            <a:schemeClr val="dk1"/>
                          </a:solidFill>
                          <a:effectLst/>
                          <a:latin typeface="+mn-lt"/>
                          <a:ea typeface="+mn-ea"/>
                          <a:cs typeface="+mn-cs"/>
                        </a:rPr>
                        <a:t>Staff</a:t>
                      </a:r>
                      <a:endParaRPr lang="en-IN" dirty="0"/>
                    </a:p>
                  </a:txBody>
                  <a:tcPr/>
                </a:tc>
                <a:tc>
                  <a:txBody>
                    <a:bodyPr/>
                    <a:lstStyle/>
                    <a:p>
                      <a:r>
                        <a:rPr lang="en-IN" sz="1800" b="0" i="0" kern="1200" dirty="0" smtClean="0">
                          <a:solidFill>
                            <a:schemeClr val="dk1"/>
                          </a:solidFill>
                          <a:effectLst/>
                          <a:latin typeface="+mn-lt"/>
                          <a:ea typeface="+mn-ea"/>
                          <a:cs typeface="+mn-cs"/>
                        </a:rPr>
                        <a:t>Assign a staff for the client based on the office</a:t>
                      </a:r>
                      <a:endParaRPr lang="en-IN" dirty="0"/>
                    </a:p>
                  </a:txBody>
                  <a:tcPr/>
                </a:tc>
              </a:tr>
              <a:tr h="961133">
                <a:tc>
                  <a:txBody>
                    <a:bodyPr/>
                    <a:lstStyle/>
                    <a:p>
                      <a:r>
                        <a:rPr lang="en-IN" sz="1800" b="0" i="0" kern="1200" dirty="0" smtClean="0">
                          <a:solidFill>
                            <a:schemeClr val="dk1"/>
                          </a:solidFill>
                          <a:effectLst/>
                          <a:latin typeface="+mn-lt"/>
                          <a:ea typeface="+mn-ea"/>
                          <a:cs typeface="+mn-cs"/>
                        </a:rPr>
                        <a:t>Open Saving Account</a:t>
                      </a:r>
                      <a:endParaRPr lang="en-IN" dirty="0"/>
                    </a:p>
                  </a:txBody>
                  <a:tcPr/>
                </a:tc>
                <a:tc>
                  <a:txBody>
                    <a:bodyPr/>
                    <a:lstStyle/>
                    <a:p>
                      <a:r>
                        <a:rPr lang="en-IN" sz="1800" b="0" i="0" kern="1200" dirty="0" smtClean="0">
                          <a:solidFill>
                            <a:schemeClr val="dk1"/>
                          </a:solidFill>
                          <a:effectLst/>
                          <a:latin typeface="+mn-lt"/>
                          <a:ea typeface="+mn-ea"/>
                          <a:cs typeface="+mn-cs"/>
                        </a:rPr>
                        <a:t>Check this, to create the savings account for the client while client is being created. After checking this, one more field will appear, "select saving account", in order to select the savings product.</a:t>
                      </a:r>
                      <a:endParaRPr lang="en-IN" dirty="0"/>
                    </a:p>
                  </a:txBody>
                  <a:tcPr/>
                </a:tc>
              </a:tr>
              <a:tr h="391390">
                <a:tc>
                  <a:txBody>
                    <a:bodyPr/>
                    <a:lstStyle/>
                    <a:p>
                      <a:r>
                        <a:rPr lang="en-IN" sz="1800" b="0" i="0" kern="1200" dirty="0" smtClean="0">
                          <a:solidFill>
                            <a:schemeClr val="dk1"/>
                          </a:solidFill>
                          <a:effectLst/>
                          <a:latin typeface="+mn-lt"/>
                          <a:ea typeface="+mn-ea"/>
                          <a:cs typeface="+mn-cs"/>
                        </a:rPr>
                        <a:t>Office</a:t>
                      </a:r>
                      <a:endParaRPr lang="en-IN" dirty="0"/>
                    </a:p>
                  </a:txBody>
                  <a:tcPr/>
                </a:tc>
                <a:tc>
                  <a:txBody>
                    <a:bodyPr/>
                    <a:lstStyle/>
                    <a:p>
                      <a:r>
                        <a:rPr lang="en-IN" sz="1800" b="0" i="0" kern="1200" dirty="0" smtClean="0">
                          <a:solidFill>
                            <a:schemeClr val="dk1"/>
                          </a:solidFill>
                          <a:effectLst/>
                          <a:latin typeface="+mn-lt"/>
                          <a:ea typeface="+mn-ea"/>
                          <a:cs typeface="+mn-cs"/>
                        </a:rPr>
                        <a:t>Select the office to which Client belongs</a:t>
                      </a:r>
                    </a:p>
                  </a:txBody>
                  <a:tcPr/>
                </a:tc>
              </a:tr>
              <a:tr h="391390">
                <a:tc>
                  <a:txBody>
                    <a:bodyPr/>
                    <a:lstStyle/>
                    <a:p>
                      <a:r>
                        <a:rPr lang="en-IN" dirty="0" smtClean="0"/>
                        <a:t>Mobile Number</a:t>
                      </a:r>
                      <a:endParaRPr lang="en-IN" dirty="0"/>
                    </a:p>
                  </a:txBody>
                  <a:tcPr/>
                </a:tc>
                <a:tc>
                  <a:txBody>
                    <a:bodyPr/>
                    <a:lstStyle/>
                    <a:p>
                      <a:r>
                        <a:rPr lang="en-IN" sz="1800" b="0" i="0" kern="1200" dirty="0" smtClean="0">
                          <a:solidFill>
                            <a:schemeClr val="dk1"/>
                          </a:solidFill>
                          <a:effectLst/>
                          <a:latin typeface="+mn-lt"/>
                          <a:ea typeface="+mn-ea"/>
                          <a:cs typeface="+mn-cs"/>
                        </a:rPr>
                        <a:t>Enter the Client's Mobile Number</a:t>
                      </a:r>
                      <a:endParaRPr lang="en-IN" dirty="0"/>
                    </a:p>
                  </a:txBody>
                  <a:tcPr/>
                </a:tc>
              </a:tr>
              <a:tr h="391390">
                <a:tc>
                  <a:txBody>
                    <a:bodyPr/>
                    <a:lstStyle/>
                    <a:p>
                      <a:r>
                        <a:rPr lang="en-IN" dirty="0" smtClean="0"/>
                        <a:t>Last Name</a:t>
                      </a:r>
                      <a:endParaRPr lang="en-IN" dirty="0"/>
                    </a:p>
                  </a:txBody>
                  <a:tcPr/>
                </a:tc>
                <a:tc>
                  <a:txBody>
                    <a:bodyPr/>
                    <a:lstStyle/>
                    <a:p>
                      <a:r>
                        <a:rPr lang="en-IN" sz="1800" b="0" i="0" kern="1200" dirty="0" smtClean="0">
                          <a:solidFill>
                            <a:schemeClr val="dk1"/>
                          </a:solidFill>
                          <a:effectLst/>
                          <a:latin typeface="+mn-lt"/>
                          <a:ea typeface="+mn-ea"/>
                          <a:cs typeface="+mn-cs"/>
                        </a:rPr>
                        <a:t>Provide Client's Last Name (Mandatory Field)</a:t>
                      </a:r>
                      <a:endParaRPr lang="en-IN" dirty="0"/>
                    </a:p>
                  </a:txBody>
                  <a:tcPr/>
                </a:tc>
              </a:tr>
              <a:tr h="391390">
                <a:tc>
                  <a:txBody>
                    <a:bodyPr/>
                    <a:lstStyle/>
                    <a:p>
                      <a:r>
                        <a:rPr lang="en-IN" dirty="0" smtClean="0"/>
                        <a:t>Gender</a:t>
                      </a:r>
                      <a:endParaRPr lang="en-IN" dirty="0"/>
                    </a:p>
                  </a:txBody>
                  <a:tcPr/>
                </a:tc>
                <a:tc>
                  <a:txBody>
                    <a:bodyPr/>
                    <a:lstStyle/>
                    <a:p>
                      <a:r>
                        <a:rPr lang="en-IN" sz="1800" b="0" i="0" kern="1200" dirty="0" smtClean="0">
                          <a:solidFill>
                            <a:schemeClr val="dk1"/>
                          </a:solidFill>
                          <a:effectLst/>
                          <a:latin typeface="+mn-lt"/>
                          <a:ea typeface="+mn-ea"/>
                          <a:cs typeface="+mn-cs"/>
                        </a:rPr>
                        <a:t>Use the drop-down menu to select the gender of client.</a:t>
                      </a:r>
                      <a:endParaRPr lang="en-IN" dirty="0"/>
                    </a:p>
                  </a:txBody>
                  <a:tcPr/>
                </a:tc>
              </a:tr>
              <a:tr h="391390">
                <a:tc>
                  <a:txBody>
                    <a:bodyPr/>
                    <a:lstStyle/>
                    <a:p>
                      <a:r>
                        <a:rPr lang="en-IN" dirty="0" smtClean="0"/>
                        <a:t>First Name</a:t>
                      </a:r>
                      <a:endParaRPr lang="en-IN" dirty="0"/>
                    </a:p>
                  </a:txBody>
                  <a:tcPr/>
                </a:tc>
                <a:tc>
                  <a:txBody>
                    <a:bodyPr/>
                    <a:lstStyle/>
                    <a:p>
                      <a:r>
                        <a:rPr lang="en-IN" sz="1800" b="0" i="0" kern="1200" dirty="0" smtClean="0">
                          <a:solidFill>
                            <a:schemeClr val="dk1"/>
                          </a:solidFill>
                          <a:effectLst/>
                          <a:latin typeface="+mn-lt"/>
                          <a:ea typeface="+mn-ea"/>
                          <a:cs typeface="+mn-cs"/>
                        </a:rPr>
                        <a:t>Provide Client's First Name (Mandatory Field)</a:t>
                      </a:r>
                      <a:endParaRPr lang="en-IN" dirty="0"/>
                    </a:p>
                  </a:txBody>
                  <a:tcPr/>
                </a:tc>
              </a:tr>
              <a:tr h="672793">
                <a:tc>
                  <a:txBody>
                    <a:bodyPr/>
                    <a:lstStyle/>
                    <a:p>
                      <a:r>
                        <a:rPr lang="en-IN" dirty="0" smtClean="0"/>
                        <a:t>External ID</a:t>
                      </a:r>
                      <a:endParaRPr lang="en-IN" dirty="0"/>
                    </a:p>
                  </a:txBody>
                  <a:tcPr/>
                </a:tc>
                <a:tc>
                  <a:txBody>
                    <a:bodyPr/>
                    <a:lstStyle/>
                    <a:p>
                      <a:r>
                        <a:rPr lang="en-IN" sz="1800" b="0" i="0" kern="1200" dirty="0" smtClean="0">
                          <a:solidFill>
                            <a:schemeClr val="dk1"/>
                          </a:solidFill>
                          <a:effectLst/>
                          <a:latin typeface="+mn-lt"/>
                          <a:ea typeface="+mn-ea"/>
                          <a:cs typeface="+mn-cs"/>
                        </a:rPr>
                        <a:t>Give the unique ID which is useful for searching options and whenever client is transferred from one branch to another.</a:t>
                      </a:r>
                      <a:endParaRPr lang="en-IN" dirty="0"/>
                    </a:p>
                  </a:txBody>
                  <a:tcPr/>
                </a:tc>
              </a:tr>
              <a:tr h="391390">
                <a:tc>
                  <a:txBody>
                    <a:bodyPr/>
                    <a:lstStyle/>
                    <a:p>
                      <a:r>
                        <a:rPr lang="en-IN" dirty="0" smtClean="0"/>
                        <a:t>Date Of Birth</a:t>
                      </a:r>
                      <a:endParaRPr lang="en-IN" dirty="0"/>
                    </a:p>
                  </a:txBody>
                  <a:tcPr/>
                </a:tc>
                <a:tc>
                  <a:txBody>
                    <a:bodyPr/>
                    <a:lstStyle/>
                    <a:p>
                      <a:r>
                        <a:rPr lang="en-IN" sz="1800" b="0" i="0" kern="1200" dirty="0" smtClean="0">
                          <a:solidFill>
                            <a:schemeClr val="dk1"/>
                          </a:solidFill>
                          <a:effectLst/>
                          <a:latin typeface="+mn-lt"/>
                          <a:ea typeface="+mn-ea"/>
                          <a:cs typeface="+mn-cs"/>
                        </a:rPr>
                        <a:t>Enter the Client's Date of Birth using Date Picker</a:t>
                      </a:r>
                      <a:endParaRPr lang="en-IN" dirty="0"/>
                    </a:p>
                  </a:txBody>
                  <a:tcPr/>
                </a:tc>
              </a:tr>
              <a:tr h="672793">
                <a:tc>
                  <a:txBody>
                    <a:bodyPr/>
                    <a:lstStyle/>
                    <a:p>
                      <a:r>
                        <a:rPr lang="en-IN" dirty="0" smtClean="0"/>
                        <a:t>Client type</a:t>
                      </a:r>
                      <a:endParaRPr lang="en-IN" dirty="0"/>
                    </a:p>
                  </a:txBody>
                  <a:tcPr/>
                </a:tc>
                <a:tc>
                  <a:txBody>
                    <a:bodyPr/>
                    <a:lstStyle/>
                    <a:p>
                      <a:r>
                        <a:rPr lang="en-IN" sz="1800" b="0" i="0" kern="1200" dirty="0" smtClean="0">
                          <a:solidFill>
                            <a:schemeClr val="dk1"/>
                          </a:solidFill>
                          <a:effectLst/>
                          <a:latin typeface="+mn-lt"/>
                          <a:ea typeface="+mn-ea"/>
                          <a:cs typeface="+mn-cs"/>
                        </a:rPr>
                        <a:t>From the drop down, select the client type. This may be individual, business, child, senior citizen. Your organization creates Client Type during Initial Configuration</a:t>
                      </a:r>
                      <a:endParaRPr lang="en-IN" dirty="0"/>
                    </a:p>
                  </a:txBody>
                  <a:tcPr/>
                </a:tc>
              </a:tr>
              <a:tr h="391390">
                <a:tc>
                  <a:txBody>
                    <a:bodyPr/>
                    <a:lstStyle/>
                    <a:p>
                      <a:r>
                        <a:rPr lang="en-IN" dirty="0" smtClean="0"/>
                        <a:t>Client Classification</a:t>
                      </a:r>
                      <a:endParaRPr lang="en-IN" dirty="0"/>
                    </a:p>
                  </a:txBody>
                  <a:tcPr/>
                </a:tc>
                <a:tc>
                  <a:txBody>
                    <a:bodyPr/>
                    <a:lstStyle/>
                    <a:p>
                      <a:r>
                        <a:rPr lang="en-IN" sz="1800" b="0" i="0" kern="1200" dirty="0" smtClean="0">
                          <a:solidFill>
                            <a:schemeClr val="dk1"/>
                          </a:solidFill>
                          <a:effectLst/>
                          <a:latin typeface="+mn-lt"/>
                          <a:ea typeface="+mn-ea"/>
                          <a:cs typeface="+mn-cs"/>
                        </a:rPr>
                        <a:t>Here you can select </a:t>
                      </a:r>
                      <a:r>
                        <a:rPr lang="en-IN" sz="1800" b="0" i="0" kern="1200" dirty="0" err="1" smtClean="0">
                          <a:solidFill>
                            <a:schemeClr val="dk1"/>
                          </a:solidFill>
                          <a:effectLst/>
                          <a:latin typeface="+mn-lt"/>
                          <a:ea typeface="+mn-ea"/>
                          <a:cs typeface="+mn-cs"/>
                        </a:rPr>
                        <a:t>indiviidual</a:t>
                      </a:r>
                      <a:r>
                        <a:rPr lang="en-IN" sz="1800" b="0" i="0" kern="1200" dirty="0" smtClean="0">
                          <a:solidFill>
                            <a:schemeClr val="dk1"/>
                          </a:solidFill>
                          <a:effectLst/>
                          <a:latin typeface="+mn-lt"/>
                          <a:ea typeface="+mn-ea"/>
                          <a:cs typeface="+mn-cs"/>
                        </a:rPr>
                        <a:t>, married, widow. etc.</a:t>
                      </a:r>
                      <a:endParaRPr lang="en-IN" dirty="0"/>
                    </a:p>
                  </a:txBody>
                  <a:tcPr/>
                </a:tc>
              </a:tr>
              <a:tr h="672793">
                <a:tc>
                  <a:txBody>
                    <a:bodyPr/>
                    <a:lstStyle/>
                    <a:p>
                      <a:r>
                        <a:rPr lang="en-IN" dirty="0" smtClean="0"/>
                        <a:t>Active</a:t>
                      </a:r>
                      <a:endParaRPr lang="en-IN" dirty="0"/>
                    </a:p>
                  </a:txBody>
                  <a:tcPr/>
                </a:tc>
                <a:tc>
                  <a:txBody>
                    <a:bodyPr/>
                    <a:lstStyle/>
                    <a:p>
                      <a:r>
                        <a:rPr lang="en-IN" sz="1800" b="0" i="0" kern="1200" dirty="0" smtClean="0">
                          <a:solidFill>
                            <a:schemeClr val="dk1"/>
                          </a:solidFill>
                          <a:effectLst/>
                          <a:latin typeface="+mn-lt"/>
                          <a:ea typeface="+mn-ea"/>
                          <a:cs typeface="+mn-cs"/>
                        </a:rPr>
                        <a:t>Checking it , will enable one more field, Activation Date. If Client is already activated please provide activation date.</a:t>
                      </a:r>
                      <a:endParaRPr lang="en-IN" dirty="0"/>
                    </a:p>
                  </a:txBody>
                  <a:tcPr/>
                </a:tc>
              </a:tr>
            </a:tbl>
          </a:graphicData>
        </a:graphic>
      </p:graphicFrame>
      <p:sp>
        <p:nvSpPr>
          <p:cNvPr id="12" name="Rectangle 11"/>
          <p:cNvSpPr/>
          <p:nvPr/>
        </p:nvSpPr>
        <p:spPr>
          <a:xfrm>
            <a:off x="11734824" y="6519446"/>
            <a:ext cx="457176" cy="338554"/>
          </a:xfrm>
          <a:prstGeom prst="rect">
            <a:avLst/>
          </a:prstGeom>
        </p:spPr>
        <p:txBody>
          <a:bodyPr wrap="none">
            <a:spAutoFit/>
          </a:bodyPr>
          <a:lstStyle/>
          <a:p>
            <a:r>
              <a:rPr lang="en-IN" sz="1600" dirty="0" smtClean="0">
                <a:latin typeface="Arial Black" panose="020B0A04020102020204" pitchFamily="34" charset="0"/>
              </a:rPr>
              <a:t>18</a:t>
            </a:r>
            <a:endParaRPr lang="en-IN" sz="1600" dirty="0">
              <a:latin typeface="Arial Black" panose="020B0A04020102020204" pitchFamily="34"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3187" y="1909940"/>
            <a:ext cx="2857500" cy="1984727"/>
          </a:xfrm>
          <a:prstGeom prst="rect">
            <a:avLst/>
          </a:prstGeom>
        </p:spPr>
      </p:pic>
    </p:spTree>
    <p:extLst>
      <p:ext uri="{BB962C8B-B14F-4D97-AF65-F5344CB8AC3E}">
        <p14:creationId xmlns:p14="http://schemas.microsoft.com/office/powerpoint/2010/main" val="698956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022" y="720847"/>
            <a:ext cx="11729156" cy="646331"/>
          </a:xfrm>
          <a:prstGeom prst="rect">
            <a:avLst/>
          </a:prstGeom>
        </p:spPr>
        <p:txBody>
          <a:bodyPr wrap="square">
            <a:spAutoFit/>
          </a:bodyPr>
          <a:lstStyle/>
          <a:p>
            <a:r>
              <a:rPr lang="en-IN" dirty="0" smtClean="0">
                <a:latin typeface="Arial" panose="020B0604020202020204" pitchFamily="34" charset="0"/>
              </a:rPr>
              <a:t>If </a:t>
            </a:r>
            <a:r>
              <a:rPr lang="en-IN" dirty="0">
                <a:latin typeface="Arial" panose="020B0604020202020204" pitchFamily="34" charset="0"/>
              </a:rPr>
              <a:t>Client is not activated, while creation then follow these steps:</a:t>
            </a:r>
          </a:p>
          <a:p>
            <a:r>
              <a:rPr lang="en-IN" dirty="0" smtClean="0">
                <a:latin typeface="Arial" panose="020B0604020202020204" pitchFamily="34" charset="0"/>
              </a:rPr>
              <a:t>1) In </a:t>
            </a:r>
            <a:r>
              <a:rPr lang="en-IN" dirty="0">
                <a:latin typeface="Arial" panose="020B0604020202020204" pitchFamily="34" charset="0"/>
              </a:rPr>
              <a:t>the list of Clients, select the client and click on </a:t>
            </a:r>
            <a:r>
              <a:rPr lang="en-IN" dirty="0">
                <a:solidFill>
                  <a:srgbClr val="00B050"/>
                </a:solidFill>
                <a:latin typeface="Arial" panose="020B0604020202020204" pitchFamily="34" charset="0"/>
              </a:rPr>
              <a:t>Activate button</a:t>
            </a:r>
            <a:r>
              <a:rPr lang="en-IN" dirty="0">
                <a:latin typeface="Arial" panose="020B0604020202020204" pitchFamily="34" charset="0"/>
              </a:rPr>
              <a:t> as shown in the image.</a:t>
            </a:r>
            <a:endParaRPr lang="en-IN" b="0" i="0" dirty="0">
              <a:effectLst/>
              <a:latin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9" y="1932465"/>
            <a:ext cx="12192000" cy="4936824"/>
          </a:xfrm>
          <a:prstGeom prst="rect">
            <a:avLst/>
          </a:prstGeom>
        </p:spPr>
      </p:pic>
      <p:sp>
        <p:nvSpPr>
          <p:cNvPr id="6" name="Rectangle 5"/>
          <p:cNvSpPr/>
          <p:nvPr/>
        </p:nvSpPr>
        <p:spPr>
          <a:xfrm>
            <a:off x="3704044" y="155560"/>
            <a:ext cx="4479111" cy="646331"/>
          </a:xfrm>
          <a:prstGeom prst="rect">
            <a:avLst/>
          </a:prstGeom>
        </p:spPr>
        <p:txBody>
          <a:bodyPr wrap="none">
            <a:spAutoFit/>
          </a:bodyPr>
          <a:lstStyle/>
          <a:p>
            <a:r>
              <a:rPr lang="en-IN" sz="3600" b="1" u="sng" dirty="0" smtClean="0">
                <a:solidFill>
                  <a:schemeClr val="accent1">
                    <a:lumMod val="50000"/>
                  </a:schemeClr>
                </a:solidFill>
                <a:effectLst>
                  <a:outerShdw blurRad="38100" dist="38100" dir="2700000" algn="tl">
                    <a:srgbClr val="000000">
                      <a:alpha val="43137"/>
                    </a:srgbClr>
                  </a:outerShdw>
                </a:effectLst>
                <a:latin typeface="Algerian" panose="04020705040A02060702" pitchFamily="82" charset="0"/>
              </a:rPr>
              <a:t>ACTIVATE A CLIENT</a:t>
            </a:r>
            <a:endParaRPr lang="en-IN" sz="3600" b="1" u="sng" dirty="0">
              <a:solidFill>
                <a:schemeClr val="accent1">
                  <a:lumMod val="50000"/>
                </a:schemeClr>
              </a:solidFill>
              <a:effectLst>
                <a:outerShdw blurRad="38100" dist="38100" dir="2700000" algn="tl">
                  <a:srgbClr val="000000">
                    <a:alpha val="43137"/>
                  </a:srgbClr>
                </a:outerShdw>
              </a:effectLst>
              <a:latin typeface="Algerian" panose="04020705040A02060702" pitchFamily="8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46" y="5204178"/>
            <a:ext cx="2291579" cy="1653822"/>
          </a:xfrm>
          <a:prstGeom prst="rect">
            <a:avLst/>
          </a:prstGeom>
        </p:spPr>
      </p:pic>
      <p:sp>
        <p:nvSpPr>
          <p:cNvPr id="2" name="Rectangle 1"/>
          <p:cNvSpPr/>
          <p:nvPr/>
        </p:nvSpPr>
        <p:spPr>
          <a:xfrm>
            <a:off x="11699557" y="6488668"/>
            <a:ext cx="492443" cy="369332"/>
          </a:xfrm>
          <a:prstGeom prst="rect">
            <a:avLst/>
          </a:prstGeom>
        </p:spPr>
        <p:txBody>
          <a:bodyPr wrap="none">
            <a:spAutoFit/>
          </a:bodyPr>
          <a:lstStyle/>
          <a:p>
            <a:r>
              <a:rPr lang="en-US" dirty="0" smtClean="0">
                <a:latin typeface="Arial Black" panose="020B0A04020102020204" pitchFamily="34" charset="0"/>
              </a:rPr>
              <a:t>19</a:t>
            </a:r>
            <a:endParaRPr lang="en-IN" dirty="0"/>
          </a:p>
        </p:txBody>
      </p:sp>
    </p:spTree>
    <p:extLst>
      <p:ext uri="{BB962C8B-B14F-4D97-AF65-F5344CB8AC3E}">
        <p14:creationId xmlns:p14="http://schemas.microsoft.com/office/powerpoint/2010/main" val="1468653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6755" y="453452"/>
            <a:ext cx="11932356" cy="5693866"/>
          </a:xfrm>
          <a:prstGeom prst="rect">
            <a:avLst/>
          </a:prstGeom>
        </p:spPr>
        <p:txBody>
          <a:bodyPr wrap="square">
            <a:spAutoFit/>
          </a:bodyPr>
          <a:lstStyle/>
          <a:p>
            <a:r>
              <a:rPr lang="en-IN" sz="4400" u="sng" dirty="0" smtClean="0">
                <a:ln w="0"/>
                <a:solidFill>
                  <a:srgbClr val="FF0000"/>
                </a:solidFill>
                <a:effectLst>
                  <a:outerShdw blurRad="38100" dist="19050" dir="2700000" algn="tl" rotWithShape="0">
                    <a:schemeClr val="dk1">
                      <a:alpha val="40000"/>
                    </a:schemeClr>
                  </a:outerShdw>
                </a:effectLst>
                <a:latin typeface="Algerian" panose="04020705040A02060702" pitchFamily="82" charset="0"/>
              </a:rPr>
              <a:t>SIGN IN</a:t>
            </a:r>
            <a:endParaRPr lang="en-IN" sz="3600" u="sng" dirty="0" smtClean="0">
              <a:ln w="0"/>
              <a:solidFill>
                <a:srgbClr val="FF0000"/>
              </a:solidFill>
              <a:effectLst>
                <a:outerShdw blurRad="38100" dist="19050" dir="2700000" algn="tl" rotWithShape="0">
                  <a:schemeClr val="dk1">
                    <a:alpha val="40000"/>
                  </a:schemeClr>
                </a:outerShdw>
              </a:effectLst>
              <a:latin typeface="Algerian" panose="04020705040A02060702" pitchFamily="82" charset="0"/>
            </a:endParaRPr>
          </a:p>
          <a:p>
            <a:endParaRPr lang="en-IN" sz="3200" i="1" dirty="0"/>
          </a:p>
          <a:p>
            <a:r>
              <a:rPr lang="en-IN" sz="3200" i="1" dirty="0" smtClean="0"/>
              <a:t>Your </a:t>
            </a:r>
            <a:r>
              <a:rPr lang="en-IN" sz="3200" i="1" dirty="0"/>
              <a:t>system administrator will provide you with your username, password, and the URL you need to access your financial institution's implementation of </a:t>
            </a:r>
            <a:r>
              <a:rPr lang="en-IN" sz="3200" i="1" dirty="0" err="1"/>
              <a:t>Mifos</a:t>
            </a:r>
            <a:r>
              <a:rPr lang="en-IN" sz="3200" i="1" dirty="0"/>
              <a:t> X. Once you have your username and password, you are ready to sign in to the </a:t>
            </a:r>
            <a:r>
              <a:rPr lang="en-IN" sz="3200" i="1" dirty="0" err="1"/>
              <a:t>Mifos</a:t>
            </a:r>
            <a:r>
              <a:rPr lang="en-IN" sz="3200" i="1" dirty="0"/>
              <a:t> X system.</a:t>
            </a:r>
          </a:p>
          <a:p>
            <a:pPr marL="457200" indent="-457200">
              <a:buFont typeface="Wingdings" panose="05000000000000000000" pitchFamily="2" charset="2"/>
              <a:buChar char="Ø"/>
            </a:pPr>
            <a:r>
              <a:rPr lang="en-IN" sz="3200" i="1" dirty="0" smtClean="0"/>
              <a:t>Open </a:t>
            </a:r>
            <a:r>
              <a:rPr lang="en-IN" sz="3200" i="1" dirty="0"/>
              <a:t>a browser window (e.g., Firefox, Chrome, Internet Explorer</a:t>
            </a:r>
            <a:r>
              <a:rPr lang="en-IN" sz="3200" i="1" dirty="0" smtClean="0"/>
              <a:t>).</a:t>
            </a:r>
            <a:endParaRPr lang="en-IN" sz="3200" i="1" dirty="0"/>
          </a:p>
          <a:p>
            <a:pPr marL="457200" indent="-457200">
              <a:buFont typeface="Wingdings" panose="05000000000000000000" pitchFamily="2" charset="2"/>
              <a:buChar char="Ø"/>
            </a:pPr>
            <a:r>
              <a:rPr lang="en-IN" sz="3200" i="1" dirty="0" smtClean="0"/>
              <a:t> Enter </a:t>
            </a:r>
            <a:r>
              <a:rPr lang="en-IN" sz="3200" i="1" dirty="0"/>
              <a:t>the URL in the address bar The </a:t>
            </a:r>
            <a:r>
              <a:rPr lang="en-IN" sz="3200" i="1" u="sng" dirty="0" err="1" smtClean="0">
                <a:solidFill>
                  <a:srgbClr val="002060"/>
                </a:solidFill>
                <a:effectLst>
                  <a:outerShdw blurRad="38100" dist="38100" dir="2700000" algn="tl">
                    <a:srgbClr val="000000">
                      <a:alpha val="43137"/>
                    </a:srgbClr>
                  </a:outerShdw>
                </a:effectLst>
              </a:rPr>
              <a:t>Mifos</a:t>
            </a:r>
            <a:r>
              <a:rPr lang="en-IN" sz="3200" i="1" u="sng" dirty="0" smtClean="0">
                <a:solidFill>
                  <a:srgbClr val="002060"/>
                </a:solidFill>
                <a:effectLst>
                  <a:outerShdw blurRad="38100" dist="38100" dir="2700000" algn="tl">
                    <a:srgbClr val="000000">
                      <a:alpha val="43137"/>
                    </a:srgbClr>
                  </a:outerShdw>
                </a:effectLst>
              </a:rPr>
              <a:t> X Sign In Page</a:t>
            </a:r>
            <a:r>
              <a:rPr lang="en-IN" sz="3200" i="1" dirty="0"/>
              <a:t> will </a:t>
            </a:r>
            <a:r>
              <a:rPr lang="en-IN" sz="3200" i="1" dirty="0" smtClean="0"/>
              <a:t>display.</a:t>
            </a:r>
            <a:r>
              <a:rPr lang="en-IN" sz="3200" i="1" dirty="0"/>
              <a:t> </a:t>
            </a:r>
          </a:p>
          <a:p>
            <a:pPr marL="457200" indent="-457200">
              <a:buFont typeface="Wingdings" panose="05000000000000000000" pitchFamily="2" charset="2"/>
              <a:buChar char="Ø"/>
            </a:pPr>
            <a:r>
              <a:rPr lang="en-IN" sz="3200" i="1" dirty="0" smtClean="0"/>
              <a:t>Enter </a:t>
            </a:r>
            <a:r>
              <a:rPr lang="en-IN" sz="3200" i="1" dirty="0"/>
              <a:t>your username in the username </a:t>
            </a:r>
            <a:r>
              <a:rPr lang="en-IN" sz="3200" i="1" dirty="0" smtClean="0"/>
              <a:t>field.</a:t>
            </a:r>
            <a:endParaRPr lang="en-IN" sz="3200" i="1" dirty="0"/>
          </a:p>
          <a:p>
            <a:pPr marL="457200" indent="-457200">
              <a:buFont typeface="Wingdings" panose="05000000000000000000" pitchFamily="2" charset="2"/>
              <a:buChar char="Ø"/>
            </a:pPr>
            <a:r>
              <a:rPr lang="en-IN" sz="3200" i="1" dirty="0"/>
              <a:t>Enter your password in the password </a:t>
            </a:r>
            <a:r>
              <a:rPr lang="en-IN" sz="3200" i="1" dirty="0" smtClean="0"/>
              <a:t>field.</a:t>
            </a:r>
            <a:endParaRPr lang="en-IN" sz="3200" i="1" dirty="0"/>
          </a:p>
          <a:p>
            <a:pPr marL="457200" indent="-457200">
              <a:buFont typeface="Wingdings" panose="05000000000000000000" pitchFamily="2" charset="2"/>
              <a:buChar char="Ø"/>
            </a:pPr>
            <a:r>
              <a:rPr lang="en-IN" sz="3200" i="1" dirty="0"/>
              <a:t>Click Sign In The </a:t>
            </a:r>
            <a:r>
              <a:rPr lang="en-IN" sz="3200" i="1" u="sng" dirty="0" err="1" smtClean="0">
                <a:solidFill>
                  <a:srgbClr val="002060"/>
                </a:solidFill>
                <a:effectLst>
                  <a:outerShdw blurRad="38100" dist="38100" dir="2700000" algn="tl">
                    <a:srgbClr val="000000">
                      <a:alpha val="43137"/>
                    </a:srgbClr>
                  </a:outerShdw>
                </a:effectLst>
              </a:rPr>
              <a:t>Mifos</a:t>
            </a:r>
            <a:r>
              <a:rPr lang="en-IN" sz="3200" i="1" u="sng" dirty="0" smtClean="0">
                <a:solidFill>
                  <a:srgbClr val="002060"/>
                </a:solidFill>
                <a:effectLst>
                  <a:outerShdw blurRad="38100" dist="38100" dir="2700000" algn="tl">
                    <a:srgbClr val="000000">
                      <a:alpha val="43137"/>
                    </a:srgbClr>
                  </a:outerShdw>
                </a:effectLst>
              </a:rPr>
              <a:t> Welcome Page </a:t>
            </a:r>
            <a:r>
              <a:rPr lang="en-IN" sz="3200" i="1" dirty="0"/>
              <a:t>will </a:t>
            </a:r>
            <a:r>
              <a:rPr lang="en-IN" sz="3200" i="1" dirty="0" smtClean="0"/>
              <a:t>display.</a:t>
            </a:r>
            <a:endParaRPr lang="en-IN" sz="3200" i="1" dirty="0"/>
          </a:p>
        </p:txBody>
      </p:sp>
      <p:sp>
        <p:nvSpPr>
          <p:cNvPr id="7" name="Date Placeholder 6"/>
          <p:cNvSpPr>
            <a:spLocks noGrp="1"/>
          </p:cNvSpPr>
          <p:nvPr>
            <p:ph type="dt" sz="half" idx="10"/>
          </p:nvPr>
        </p:nvSpPr>
        <p:spPr>
          <a:xfrm>
            <a:off x="11559823" y="6244519"/>
            <a:ext cx="250648" cy="365125"/>
          </a:xfrm>
        </p:spPr>
        <p:txBody>
          <a:bodyPr/>
          <a:lstStyle/>
          <a:p>
            <a:r>
              <a:rPr lang="en-US" sz="1600" b="1" dirty="0" smtClean="0">
                <a:latin typeface="Arial Black" panose="020B0A04020102020204" pitchFamily="34" charset="0"/>
              </a:rPr>
              <a:t>2</a:t>
            </a:r>
            <a:endParaRPr lang="en-US" sz="1600" b="1" dirty="0">
              <a:latin typeface="Arial Black" panose="020B0A040201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8275" y="0"/>
            <a:ext cx="2857500" cy="1146220"/>
          </a:xfrm>
          <a:prstGeom prst="rect">
            <a:avLst/>
          </a:prstGeom>
        </p:spPr>
      </p:pic>
    </p:spTree>
    <p:extLst>
      <p:ext uri="{BB962C8B-B14F-4D97-AF65-F5344CB8AC3E}">
        <p14:creationId xmlns:p14="http://schemas.microsoft.com/office/powerpoint/2010/main" val="2226560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428413" y="6492875"/>
            <a:ext cx="763587" cy="365125"/>
          </a:xfrm>
        </p:spPr>
        <p:txBody>
          <a:bodyPr/>
          <a:lstStyle/>
          <a:p>
            <a:r>
              <a:rPr lang="en-US" sz="1600" dirty="0" smtClean="0">
                <a:latin typeface="Arial Black" panose="020B0A04020102020204" pitchFamily="34" charset="0"/>
              </a:rPr>
              <a:t>20</a:t>
            </a:r>
            <a:endParaRPr lang="en-US" sz="1600" dirty="0">
              <a:latin typeface="Arial Black" panose="020B0A04020102020204" pitchFamily="34" charset="0"/>
            </a:endParaRPr>
          </a:p>
        </p:txBody>
      </p:sp>
      <p:sp>
        <p:nvSpPr>
          <p:cNvPr id="4" name="Rectangle 3"/>
          <p:cNvSpPr/>
          <p:nvPr/>
        </p:nvSpPr>
        <p:spPr>
          <a:xfrm>
            <a:off x="101286" y="272324"/>
            <a:ext cx="11131469" cy="369332"/>
          </a:xfrm>
          <a:prstGeom prst="rect">
            <a:avLst/>
          </a:prstGeom>
        </p:spPr>
        <p:txBody>
          <a:bodyPr wrap="square">
            <a:spAutoFit/>
          </a:bodyPr>
          <a:lstStyle/>
          <a:p>
            <a:r>
              <a:rPr lang="en-IN" dirty="0">
                <a:latin typeface="Arial" panose="020B0604020202020204" pitchFamily="34" charset="0"/>
              </a:rPr>
              <a:t>   </a:t>
            </a:r>
            <a:r>
              <a:rPr lang="en-IN" dirty="0" smtClean="0">
                <a:latin typeface="Arial" panose="020B0604020202020204" pitchFamily="34" charset="0"/>
              </a:rPr>
              <a:t>2</a:t>
            </a:r>
            <a:r>
              <a:rPr lang="en-IN" dirty="0">
                <a:latin typeface="Arial" panose="020B0604020202020204" pitchFamily="34" charset="0"/>
              </a:rPr>
              <a:t>)  Refer the following image and enter the activation date and click on submit button to activate the client</a:t>
            </a:r>
            <a:endParaRPr lang="en-I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244" y="1214590"/>
            <a:ext cx="10555111" cy="214949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500" y="4000500"/>
            <a:ext cx="2857500" cy="2857500"/>
          </a:xfrm>
          <a:prstGeom prst="rect">
            <a:avLst/>
          </a:prstGeom>
        </p:spPr>
      </p:pic>
    </p:spTree>
    <p:extLst>
      <p:ext uri="{BB962C8B-B14F-4D97-AF65-F5344CB8AC3E}">
        <p14:creationId xmlns:p14="http://schemas.microsoft.com/office/powerpoint/2010/main" val="1375260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609600"/>
            <a:ext cx="4849463" cy="2023252"/>
          </a:xfrm>
        </p:spPr>
        <p:txBody>
          <a:bodyPr/>
          <a:lstStyle/>
          <a:p>
            <a:r>
              <a:rPr lang="en-IN" sz="3600" b="1" u="sng" dirty="0">
                <a:solidFill>
                  <a:schemeClr val="accent1">
                    <a:lumMod val="50000"/>
                  </a:schemeClr>
                </a:solidFill>
                <a:effectLst>
                  <a:outerShdw blurRad="38100" dist="38100" dir="2700000" algn="tl">
                    <a:srgbClr val="000000">
                      <a:alpha val="43137"/>
                    </a:srgbClr>
                  </a:outerShdw>
                </a:effectLst>
                <a:latin typeface="Algerian" panose="04020705040A02060702" pitchFamily="82" charset="0"/>
              </a:rPr>
              <a:t>Edit an existing client</a:t>
            </a:r>
            <a:r>
              <a:rPr lang="en-IN" b="1" u="sng" dirty="0">
                <a:solidFill>
                  <a:srgbClr val="000000"/>
                </a:solidFill>
                <a:latin typeface="Arial" panose="020B0604020202020204" pitchFamily="34" charset="0"/>
              </a:rPr>
              <a:t/>
            </a:r>
            <a:br>
              <a:rPr lang="en-IN" b="1" u="sng" dirty="0">
                <a:solidFill>
                  <a:srgbClr val="000000"/>
                </a:solidFill>
                <a:latin typeface="Arial" panose="020B0604020202020204" pitchFamily="34" charset="0"/>
              </a:rPr>
            </a:br>
            <a:endParaRPr lang="en-IN" dirty="0"/>
          </a:p>
        </p:txBody>
      </p:sp>
      <p:sp>
        <p:nvSpPr>
          <p:cNvPr id="7" name="Text Placeholder 6"/>
          <p:cNvSpPr>
            <a:spLocks noGrp="1"/>
          </p:cNvSpPr>
          <p:nvPr>
            <p:ph type="body" idx="2"/>
          </p:nvPr>
        </p:nvSpPr>
        <p:spPr>
          <a:xfrm>
            <a:off x="373488" y="2632852"/>
            <a:ext cx="4475976" cy="3158348"/>
          </a:xfrm>
        </p:spPr>
        <p:txBody>
          <a:bodyPr/>
          <a:lstStyle/>
          <a:p>
            <a:pPr algn="l"/>
            <a:r>
              <a:rPr lang="en-IN" sz="2000" dirty="0">
                <a:solidFill>
                  <a:schemeClr val="tx1"/>
                </a:solidFill>
                <a:latin typeface="Arial" panose="020B0604020202020204" pitchFamily="34" charset="0"/>
              </a:rPr>
              <a:t>In order to edit the Client, </a:t>
            </a:r>
          </a:p>
          <a:p>
            <a:pPr algn="l"/>
            <a:r>
              <a:rPr lang="en-IN" sz="2000" dirty="0" smtClean="0">
                <a:solidFill>
                  <a:schemeClr val="tx1"/>
                </a:solidFill>
                <a:latin typeface="Arial" panose="020B0604020202020204" pitchFamily="34" charset="0"/>
              </a:rPr>
              <a:t>1) Click </a:t>
            </a:r>
            <a:r>
              <a:rPr lang="en-IN" sz="2000" dirty="0">
                <a:solidFill>
                  <a:schemeClr val="tx1"/>
                </a:solidFill>
                <a:latin typeface="Arial" panose="020B0604020202020204" pitchFamily="34" charset="0"/>
              </a:rPr>
              <a:t>on </a:t>
            </a:r>
            <a:r>
              <a:rPr lang="en-IN" sz="2000" dirty="0">
                <a:solidFill>
                  <a:schemeClr val="bg1"/>
                </a:solidFill>
                <a:latin typeface="Arial" panose="020B0604020202020204" pitchFamily="34" charset="0"/>
              </a:rPr>
              <a:t>Client</a:t>
            </a:r>
            <a:r>
              <a:rPr lang="en-IN" sz="2000" dirty="0">
                <a:solidFill>
                  <a:schemeClr val="tx1"/>
                </a:solidFill>
                <a:latin typeface="Arial" panose="020B0604020202020204" pitchFamily="34" charset="0"/>
              </a:rPr>
              <a:t> to view </a:t>
            </a:r>
            <a:r>
              <a:rPr lang="en-IN" sz="2000" dirty="0" smtClean="0">
                <a:solidFill>
                  <a:schemeClr val="tx1"/>
                </a:solidFill>
                <a:latin typeface="Arial" panose="020B0604020202020204" pitchFamily="34" charset="0"/>
              </a:rPr>
              <a:t>the client</a:t>
            </a:r>
          </a:p>
          <a:p>
            <a:pPr algn="l"/>
            <a:r>
              <a:rPr lang="en-IN" sz="2000" dirty="0" smtClean="0">
                <a:solidFill>
                  <a:schemeClr val="tx1"/>
                </a:solidFill>
                <a:latin typeface="Arial" panose="020B0604020202020204" pitchFamily="34" charset="0"/>
              </a:rPr>
              <a:t>2) Then Click on Edit button to see the following window:</a:t>
            </a:r>
          </a:p>
          <a:p>
            <a:pPr algn="l"/>
            <a:r>
              <a:rPr lang="en-IN" sz="2000" dirty="0" smtClean="0">
                <a:solidFill>
                  <a:schemeClr val="tx1"/>
                </a:solidFill>
                <a:latin typeface="Arial" panose="020B0604020202020204" pitchFamily="34" charset="0"/>
                <a:cs typeface="Arial" panose="020B0604020202020204" pitchFamily="34" charset="0"/>
              </a:rPr>
              <a:t>3)Enter </a:t>
            </a:r>
            <a:r>
              <a:rPr lang="en-IN" sz="2000" dirty="0">
                <a:solidFill>
                  <a:schemeClr val="tx1"/>
                </a:solidFill>
                <a:latin typeface="Arial" panose="020B0604020202020204" pitchFamily="34" charset="0"/>
                <a:cs typeface="Arial" panose="020B0604020202020204" pitchFamily="34" charset="0"/>
              </a:rPr>
              <a:t>the details and click on Submit button.</a:t>
            </a:r>
            <a:endParaRPr lang="en-IN" sz="2000" dirty="0" smtClean="0">
              <a:solidFill>
                <a:schemeClr val="tx1"/>
              </a:solidFill>
              <a:latin typeface="Arial" panose="020B0604020202020204" pitchFamily="34" charset="0"/>
              <a:cs typeface="Arial" panose="020B0604020202020204" pitchFamily="34" charset="0"/>
            </a:endParaRPr>
          </a:p>
          <a:p>
            <a:endParaRPr lang="en-IN" dirty="0">
              <a:solidFill>
                <a:schemeClr val="tx1"/>
              </a:solidFill>
            </a:endParaRPr>
          </a:p>
        </p:txBody>
      </p:sp>
      <p:sp>
        <p:nvSpPr>
          <p:cNvPr id="3" name="Slide Number Placeholder 2"/>
          <p:cNvSpPr>
            <a:spLocks noGrp="1"/>
          </p:cNvSpPr>
          <p:nvPr>
            <p:ph type="sldNum" sz="quarter" idx="12"/>
          </p:nvPr>
        </p:nvSpPr>
        <p:spPr>
          <a:xfrm>
            <a:off x="11427785" y="6436429"/>
            <a:ext cx="764215" cy="365125"/>
          </a:xfrm>
        </p:spPr>
        <p:txBody>
          <a:bodyPr/>
          <a:lstStyle/>
          <a:p>
            <a:r>
              <a:rPr lang="en-US" sz="1600" dirty="0" smtClean="0">
                <a:latin typeface="Arial Black" panose="020B0A04020102020204" pitchFamily="34" charset="0"/>
              </a:rPr>
              <a:t>21</a:t>
            </a:r>
            <a:endParaRPr lang="en-US" sz="1600" dirty="0">
              <a:latin typeface="Arial Black" panose="020B0A040201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8061" y="609598"/>
            <a:ext cx="6200163" cy="6191955"/>
          </a:xfrm>
          <a:prstGeom prst="rect">
            <a:avLst/>
          </a:prstGeom>
        </p:spPr>
      </p:pic>
    </p:spTree>
    <p:extLst>
      <p:ext uri="{BB962C8B-B14F-4D97-AF65-F5344CB8AC3E}">
        <p14:creationId xmlns:p14="http://schemas.microsoft.com/office/powerpoint/2010/main" val="616805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11428413" y="6492875"/>
            <a:ext cx="763587" cy="365125"/>
          </a:xfrm>
        </p:spPr>
        <p:txBody>
          <a:bodyPr/>
          <a:lstStyle/>
          <a:p>
            <a:r>
              <a:rPr lang="en-US" sz="1600" dirty="0" smtClean="0">
                <a:latin typeface="Arial Black" panose="020B0A04020102020204" pitchFamily="34" charset="0"/>
              </a:rPr>
              <a:t>23</a:t>
            </a:r>
            <a:endParaRPr lang="en-US" sz="1600" dirty="0">
              <a:latin typeface="Arial Black" panose="020B0A04020102020204" pitchFamily="34" charset="0"/>
            </a:endParaRPr>
          </a:p>
        </p:txBody>
      </p:sp>
      <p:sp>
        <p:nvSpPr>
          <p:cNvPr id="7" name="Rectangle 6"/>
          <p:cNvSpPr/>
          <p:nvPr/>
        </p:nvSpPr>
        <p:spPr>
          <a:xfrm>
            <a:off x="417688" y="214195"/>
            <a:ext cx="10332087" cy="4339650"/>
          </a:xfrm>
          <a:prstGeom prst="rect">
            <a:avLst/>
          </a:prstGeom>
        </p:spPr>
        <p:txBody>
          <a:bodyPr wrap="square">
            <a:spAutoFit/>
          </a:bodyPr>
          <a:lstStyle/>
          <a:p>
            <a:r>
              <a:rPr lang="en-IN" sz="2400" b="1" u="sng" dirty="0" smtClean="0">
                <a:solidFill>
                  <a:srgbClr val="000000"/>
                </a:solidFill>
                <a:effectLst>
                  <a:outerShdw blurRad="38100" dist="38100" dir="2700000" algn="tl">
                    <a:srgbClr val="000000">
                      <a:alpha val="43137"/>
                    </a:srgbClr>
                  </a:outerShdw>
                </a:effectLst>
                <a:latin typeface="Arial" panose="020B0604020202020204" pitchFamily="34" charset="0"/>
              </a:rPr>
              <a:t>ASSIGN STAFF TO </a:t>
            </a:r>
            <a:r>
              <a:rPr lang="en-IN" sz="2400" b="1" u="sng" dirty="0">
                <a:solidFill>
                  <a:srgbClr val="000000"/>
                </a:solidFill>
                <a:effectLst>
                  <a:outerShdw blurRad="38100" dist="38100" dir="2700000" algn="tl">
                    <a:srgbClr val="000000">
                      <a:alpha val="43137"/>
                    </a:srgbClr>
                  </a:outerShdw>
                </a:effectLst>
                <a:latin typeface="Arial" panose="020B0604020202020204" pitchFamily="34" charset="0"/>
              </a:rPr>
              <a:t>A</a:t>
            </a:r>
            <a:r>
              <a:rPr lang="en-IN" sz="2400" b="1" u="sng" dirty="0" smtClean="0">
                <a:solidFill>
                  <a:srgbClr val="000000"/>
                </a:solidFill>
                <a:effectLst>
                  <a:outerShdw blurRad="38100" dist="38100" dir="2700000" algn="tl">
                    <a:srgbClr val="000000">
                      <a:alpha val="43137"/>
                    </a:srgbClr>
                  </a:outerShdw>
                </a:effectLst>
                <a:latin typeface="Arial" panose="020B0604020202020204" pitchFamily="34" charset="0"/>
              </a:rPr>
              <a:t> CLIENT</a:t>
            </a:r>
            <a:endParaRPr lang="en-IN" sz="2400" b="1" u="sng" dirty="0">
              <a:solidFill>
                <a:srgbClr val="000000"/>
              </a:solidFill>
              <a:effectLst>
                <a:outerShdw blurRad="38100" dist="38100" dir="2700000" algn="tl">
                  <a:srgbClr val="000000">
                    <a:alpha val="43137"/>
                  </a:srgbClr>
                </a:outerShdw>
              </a:effectLst>
              <a:latin typeface="Arial" panose="020B0604020202020204" pitchFamily="34" charset="0"/>
            </a:endParaRPr>
          </a:p>
          <a:p>
            <a:r>
              <a:rPr lang="en-IN" dirty="0">
                <a:solidFill>
                  <a:srgbClr val="333333"/>
                </a:solidFill>
                <a:latin typeface="Arial" panose="020B0604020202020204" pitchFamily="34" charset="0"/>
              </a:rPr>
              <a:t> </a:t>
            </a:r>
          </a:p>
          <a:p>
            <a:r>
              <a:rPr lang="en-IN" dirty="0">
                <a:latin typeface="Arial" panose="020B0604020202020204" pitchFamily="34" charset="0"/>
              </a:rPr>
              <a:t> </a:t>
            </a:r>
            <a:r>
              <a:rPr lang="en-IN" sz="2400" dirty="0">
                <a:latin typeface="Arial" panose="020B0604020202020204" pitchFamily="34" charset="0"/>
              </a:rPr>
              <a:t>To assign a staff for the client, </a:t>
            </a:r>
          </a:p>
          <a:p>
            <a:pPr>
              <a:buFont typeface="+mj-lt"/>
              <a:buAutoNum type="arabicPeriod"/>
            </a:pPr>
            <a:r>
              <a:rPr lang="en-IN" sz="2400" dirty="0">
                <a:latin typeface="Arial" panose="020B0604020202020204" pitchFamily="34" charset="0"/>
              </a:rPr>
              <a:t>Click on Client to view the client</a:t>
            </a:r>
          </a:p>
          <a:p>
            <a:pPr>
              <a:buFont typeface="+mj-lt"/>
              <a:buAutoNum type="arabicPeriod"/>
            </a:pPr>
            <a:r>
              <a:rPr lang="en-IN" sz="2400" dirty="0">
                <a:latin typeface="Arial" panose="020B0604020202020204" pitchFamily="34" charset="0"/>
              </a:rPr>
              <a:t>Then click on "</a:t>
            </a:r>
            <a:r>
              <a:rPr lang="en-IN" sz="2400" dirty="0">
                <a:solidFill>
                  <a:srgbClr val="FF0000"/>
                </a:solidFill>
                <a:latin typeface="Arial" panose="020B0604020202020204" pitchFamily="34" charset="0"/>
              </a:rPr>
              <a:t>Assign Staff</a:t>
            </a:r>
            <a:r>
              <a:rPr lang="en-IN" sz="2400" dirty="0">
                <a:latin typeface="Arial" panose="020B0604020202020204" pitchFamily="34" charset="0"/>
              </a:rPr>
              <a:t>" tab. </a:t>
            </a:r>
          </a:p>
          <a:p>
            <a:pPr>
              <a:buFont typeface="+mj-lt"/>
              <a:buAutoNum type="arabicPeriod"/>
            </a:pPr>
            <a:r>
              <a:rPr lang="en-IN" sz="2400" dirty="0">
                <a:latin typeface="Arial" panose="020B0604020202020204" pitchFamily="34" charset="0"/>
              </a:rPr>
              <a:t>Select the staff from drop-down list</a:t>
            </a:r>
          </a:p>
          <a:p>
            <a:endParaRPr lang="en-IN" b="1" dirty="0" smtClean="0">
              <a:solidFill>
                <a:srgbClr val="000000"/>
              </a:solidFill>
              <a:latin typeface="Arial" panose="020B0604020202020204" pitchFamily="34" charset="0"/>
            </a:endParaRPr>
          </a:p>
          <a:p>
            <a:r>
              <a:rPr lang="en-IN" sz="2400" b="1" u="sng" dirty="0" smtClean="0">
                <a:solidFill>
                  <a:srgbClr val="000000"/>
                </a:solidFill>
                <a:latin typeface="Arial" panose="020B0604020202020204" pitchFamily="34" charset="0"/>
              </a:rPr>
              <a:t>TRANSFER A  CLIENT</a:t>
            </a:r>
          </a:p>
          <a:p>
            <a:endParaRPr lang="en-IN" sz="2400" b="1" dirty="0">
              <a:solidFill>
                <a:srgbClr val="000000"/>
              </a:solidFill>
              <a:latin typeface="Arial" panose="020B0604020202020204" pitchFamily="34" charset="0"/>
            </a:endParaRPr>
          </a:p>
          <a:p>
            <a:r>
              <a:rPr lang="en-IN" sz="2400" dirty="0">
                <a:latin typeface="Arial" panose="020B0604020202020204" pitchFamily="34" charset="0"/>
              </a:rPr>
              <a:t>1. Open the list of clients by  clicking on "</a:t>
            </a:r>
            <a:r>
              <a:rPr lang="en-IN" sz="2400" dirty="0">
                <a:solidFill>
                  <a:srgbClr val="FF0000"/>
                </a:solidFill>
                <a:latin typeface="Arial" panose="020B0604020202020204" pitchFamily="34" charset="0"/>
              </a:rPr>
              <a:t>Clients</a:t>
            </a:r>
            <a:r>
              <a:rPr lang="en-IN" sz="2400" dirty="0">
                <a:latin typeface="Arial" panose="020B0604020202020204" pitchFamily="34" charset="0"/>
              </a:rPr>
              <a:t>" tab.</a:t>
            </a:r>
            <a:br>
              <a:rPr lang="en-IN" sz="2400" dirty="0">
                <a:latin typeface="Arial" panose="020B0604020202020204" pitchFamily="34" charset="0"/>
              </a:rPr>
            </a:br>
            <a:r>
              <a:rPr lang="en-IN" sz="2400" dirty="0">
                <a:latin typeface="Arial" panose="020B0604020202020204" pitchFamily="34" charset="0"/>
              </a:rPr>
              <a:t>2. Click on the client to view his profile</a:t>
            </a:r>
            <a:br>
              <a:rPr lang="en-IN" sz="2400" dirty="0">
                <a:latin typeface="Arial" panose="020B0604020202020204" pitchFamily="34" charset="0"/>
              </a:rPr>
            </a:br>
            <a:r>
              <a:rPr lang="en-IN" sz="2400" dirty="0">
                <a:latin typeface="Arial" panose="020B0604020202020204" pitchFamily="34" charset="0"/>
              </a:rPr>
              <a:t>3. Click on the "</a:t>
            </a:r>
            <a:r>
              <a:rPr lang="en-IN" sz="2400" dirty="0">
                <a:solidFill>
                  <a:srgbClr val="FF0000"/>
                </a:solidFill>
                <a:latin typeface="Arial" panose="020B0604020202020204" pitchFamily="34" charset="0"/>
              </a:rPr>
              <a:t>Transfer Client</a:t>
            </a:r>
            <a:r>
              <a:rPr lang="en-IN" sz="2400" dirty="0">
                <a:latin typeface="Arial" panose="020B0604020202020204" pitchFamily="34" charset="0"/>
              </a:rPr>
              <a:t>" tab</a:t>
            </a:r>
            <a:endParaRPr lang="en-IN" sz="2400" b="0" i="0" dirty="0">
              <a:effectLst/>
              <a:latin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1025" y="4000500"/>
            <a:ext cx="2857500" cy="2857500"/>
          </a:xfrm>
          <a:prstGeom prst="rect">
            <a:avLst/>
          </a:prstGeom>
        </p:spPr>
      </p:pic>
    </p:spTree>
    <p:extLst>
      <p:ext uri="{BB962C8B-B14F-4D97-AF65-F5344CB8AC3E}">
        <p14:creationId xmlns:p14="http://schemas.microsoft.com/office/powerpoint/2010/main" val="34436772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Slide Number Placeholder 2"/>
          <p:cNvSpPr>
            <a:spLocks noGrp="1"/>
          </p:cNvSpPr>
          <p:nvPr>
            <p:ph type="sldNum" sz="quarter" idx="4294967295"/>
          </p:nvPr>
        </p:nvSpPr>
        <p:spPr>
          <a:xfrm>
            <a:off x="11428413" y="5883275"/>
            <a:ext cx="763587" cy="365125"/>
          </a:xfrm>
        </p:spPr>
        <p:txBody>
          <a:bodyPr/>
          <a:lstStyle/>
          <a:p>
            <a:fld id="{6D22F896-40B5-4ADD-8801-0D06FADFA095}" type="slidenum">
              <a:rPr lang="en-US" smtClean="0"/>
              <a:t>23</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00500"/>
            <a:ext cx="2857500" cy="2857500"/>
          </a:xfrm>
          <a:prstGeom prst="rect">
            <a:avLst/>
          </a:prstGeom>
        </p:spPr>
      </p:pic>
    </p:spTree>
    <p:extLst>
      <p:ext uri="{BB962C8B-B14F-4D97-AF65-F5344CB8AC3E}">
        <p14:creationId xmlns:p14="http://schemas.microsoft.com/office/powerpoint/2010/main" val="1545466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6478" y="496449"/>
            <a:ext cx="10257533" cy="369332"/>
          </a:xfrm>
          <a:prstGeom prst="rect">
            <a:avLst/>
          </a:prstGeom>
        </p:spPr>
        <p:txBody>
          <a:bodyPr wrap="square">
            <a:spAutoFit/>
          </a:bodyPr>
          <a:lstStyle/>
          <a:p>
            <a:r>
              <a:rPr lang="en-IN" dirty="0">
                <a:latin typeface="Arial" panose="020B0604020202020204" pitchFamily="34" charset="0"/>
              </a:rPr>
              <a:t> </a:t>
            </a:r>
            <a:r>
              <a:rPr lang="en-IN" dirty="0" smtClean="0">
                <a:latin typeface="Arial" panose="020B0604020202020204" pitchFamily="34" charset="0"/>
              </a:rPr>
              <a:t>4)</a:t>
            </a:r>
            <a:r>
              <a:rPr lang="en-IN" dirty="0">
                <a:latin typeface="Arial" panose="020B0604020202020204" pitchFamily="34" charset="0"/>
              </a:rPr>
              <a:t> Select the office to where Client is transferred and then click on </a:t>
            </a:r>
            <a:r>
              <a:rPr lang="en-IN" dirty="0">
                <a:solidFill>
                  <a:srgbClr val="002060"/>
                </a:solidFill>
                <a:latin typeface="Arial" panose="020B0604020202020204" pitchFamily="34" charset="0"/>
              </a:rPr>
              <a:t>Submit</a:t>
            </a:r>
            <a:r>
              <a:rPr lang="en-IN" dirty="0">
                <a:latin typeface="Arial" panose="020B0604020202020204" pitchFamily="34" charset="0"/>
              </a:rPr>
              <a:t> button.</a:t>
            </a:r>
            <a:endParaRPr lang="en-I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5475"/>
            <a:ext cx="12191999" cy="1941901"/>
          </a:xfrm>
          <a:prstGeom prst="rect">
            <a:avLst/>
          </a:prstGeom>
        </p:spPr>
      </p:pic>
      <p:sp>
        <p:nvSpPr>
          <p:cNvPr id="6" name="Rectangle 5"/>
          <p:cNvSpPr/>
          <p:nvPr/>
        </p:nvSpPr>
        <p:spPr>
          <a:xfrm>
            <a:off x="382858" y="2992767"/>
            <a:ext cx="11147503" cy="369332"/>
          </a:xfrm>
          <a:prstGeom prst="rect">
            <a:avLst/>
          </a:prstGeom>
        </p:spPr>
        <p:txBody>
          <a:bodyPr wrap="square">
            <a:spAutoFit/>
          </a:bodyPr>
          <a:lstStyle/>
          <a:p>
            <a:r>
              <a:rPr lang="en-IN" dirty="0">
                <a:latin typeface="Arial" panose="020B0604020202020204" pitchFamily="34" charset="0"/>
              </a:rPr>
              <a:t> </a:t>
            </a:r>
            <a:r>
              <a:rPr lang="en-IN" dirty="0" smtClean="0">
                <a:latin typeface="Arial" panose="020B0604020202020204" pitchFamily="34" charset="0"/>
              </a:rPr>
              <a:t>5) A </a:t>
            </a:r>
            <a:r>
              <a:rPr lang="en-IN" dirty="0">
                <a:latin typeface="Arial" panose="020B0604020202020204" pitchFamily="34" charset="0"/>
              </a:rPr>
              <a:t>new window will open where you have to click on "</a:t>
            </a:r>
            <a:r>
              <a:rPr lang="en-IN" dirty="0">
                <a:solidFill>
                  <a:srgbClr val="00B050"/>
                </a:solidFill>
                <a:latin typeface="Arial" panose="020B0604020202020204" pitchFamily="34" charset="0"/>
              </a:rPr>
              <a:t>Accept Transfer</a:t>
            </a:r>
            <a:r>
              <a:rPr lang="en-IN" dirty="0">
                <a:latin typeface="Arial" panose="020B0604020202020204" pitchFamily="34" charset="0"/>
              </a:rPr>
              <a:t>" tab to finish the </a:t>
            </a:r>
            <a:r>
              <a:rPr lang="en-IN" dirty="0" smtClean="0">
                <a:latin typeface="Arial" panose="020B0604020202020204" pitchFamily="34" charset="0"/>
              </a:rPr>
              <a:t>  client </a:t>
            </a:r>
            <a:r>
              <a:rPr lang="en-IN" dirty="0">
                <a:latin typeface="Arial" panose="020B0604020202020204" pitchFamily="34" charset="0"/>
              </a:rPr>
              <a:t>transfer.</a:t>
            </a:r>
            <a:endParaRPr lang="en-IN"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77490"/>
            <a:ext cx="12191999" cy="3480509"/>
          </a:xfrm>
          <a:prstGeom prst="rect">
            <a:avLst/>
          </a:prstGeom>
        </p:spPr>
      </p:pic>
      <p:sp>
        <p:nvSpPr>
          <p:cNvPr id="9" name="Rectangle 8"/>
          <p:cNvSpPr/>
          <p:nvPr/>
        </p:nvSpPr>
        <p:spPr>
          <a:xfrm>
            <a:off x="11699557" y="6488667"/>
            <a:ext cx="492443" cy="369332"/>
          </a:xfrm>
          <a:prstGeom prst="rect">
            <a:avLst/>
          </a:prstGeom>
        </p:spPr>
        <p:txBody>
          <a:bodyPr wrap="none">
            <a:spAutoFit/>
          </a:bodyPr>
          <a:lstStyle/>
          <a:p>
            <a:fld id="{6D22F896-40B5-4ADD-8801-0D06FADFA095}" type="slidenum">
              <a:rPr lang="en-US">
                <a:latin typeface="Arial Black" panose="020B0A04020102020204" pitchFamily="34" charset="0"/>
              </a:rPr>
              <a:pPr/>
              <a:t>24</a:t>
            </a:fld>
            <a:endParaRPr lang="en-IN"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4621" y="1546356"/>
            <a:ext cx="1887378" cy="1246354"/>
          </a:xfrm>
          <a:prstGeom prst="rect">
            <a:avLst/>
          </a:prstGeom>
        </p:spPr>
      </p:pic>
    </p:spTree>
    <p:extLst>
      <p:ext uri="{BB962C8B-B14F-4D97-AF65-F5344CB8AC3E}">
        <p14:creationId xmlns:p14="http://schemas.microsoft.com/office/powerpoint/2010/main" val="6373567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Slide Number Placeholder 2"/>
          <p:cNvSpPr>
            <a:spLocks noGrp="1"/>
          </p:cNvSpPr>
          <p:nvPr>
            <p:ph type="sldNum" sz="quarter" idx="4294967295"/>
          </p:nvPr>
        </p:nvSpPr>
        <p:spPr>
          <a:xfrm>
            <a:off x="11428413" y="5883275"/>
            <a:ext cx="763587" cy="365125"/>
          </a:xfrm>
        </p:spPr>
        <p:txBody>
          <a:bodyPr/>
          <a:lstStyle/>
          <a:p>
            <a:fld id="{6D22F896-40B5-4ADD-8801-0D06FADFA095}" type="slidenum">
              <a:rPr lang="en-US" smtClean="0"/>
              <a:t>25</a:t>
            </a:fld>
            <a:endParaRPr lang="en-US" dirty="0"/>
          </a:p>
        </p:txBody>
      </p:sp>
      <p:sp>
        <p:nvSpPr>
          <p:cNvPr id="4" name="Rectangle 3"/>
          <p:cNvSpPr/>
          <p:nvPr/>
        </p:nvSpPr>
        <p:spPr>
          <a:xfrm>
            <a:off x="0" y="1119797"/>
            <a:ext cx="12192000" cy="2308324"/>
          </a:xfrm>
          <a:prstGeom prst="rect">
            <a:avLst/>
          </a:prstGeom>
        </p:spPr>
        <p:txBody>
          <a:bodyPr wrap="square">
            <a:spAutoFit/>
          </a:bodyPr>
          <a:lstStyle/>
          <a:p>
            <a:r>
              <a:rPr lang="en-IN" dirty="0" smtClean="0">
                <a:latin typeface="Arial" panose="020B0604020202020204" pitchFamily="34" charset="0"/>
              </a:rPr>
              <a:t>Follow </a:t>
            </a:r>
            <a:r>
              <a:rPr lang="en-IN" dirty="0">
                <a:latin typeface="Arial" panose="020B0604020202020204" pitchFamily="34" charset="0"/>
              </a:rPr>
              <a:t>these steps in order to Close a Client</a:t>
            </a:r>
          </a:p>
          <a:p>
            <a:pPr>
              <a:buFont typeface="+mj-lt"/>
              <a:buAutoNum type="arabicPeriod"/>
            </a:pPr>
            <a:r>
              <a:rPr lang="en-IN" dirty="0">
                <a:latin typeface="Arial" panose="020B0604020202020204" pitchFamily="34" charset="0"/>
              </a:rPr>
              <a:t>Go to the Client's profile. </a:t>
            </a:r>
            <a:endParaRPr lang="en-IN" dirty="0" smtClean="0">
              <a:latin typeface="Arial" panose="020B0604020202020204" pitchFamily="34" charset="0"/>
            </a:endParaRPr>
          </a:p>
          <a:p>
            <a:pPr>
              <a:buFont typeface="+mj-lt"/>
              <a:buAutoNum type="arabicPeriod"/>
            </a:pPr>
            <a:endParaRPr lang="en-IN" dirty="0">
              <a:latin typeface="Arial" panose="020B0604020202020204" pitchFamily="34" charset="0"/>
            </a:endParaRPr>
          </a:p>
          <a:p>
            <a:pPr>
              <a:buFont typeface="+mj-lt"/>
              <a:buAutoNum type="arabicPeriod"/>
            </a:pPr>
            <a:r>
              <a:rPr lang="en-IN" dirty="0">
                <a:latin typeface="Arial" panose="020B0604020202020204" pitchFamily="34" charset="0"/>
              </a:rPr>
              <a:t>Click on "</a:t>
            </a:r>
            <a:r>
              <a:rPr lang="en-IN" dirty="0">
                <a:solidFill>
                  <a:srgbClr val="C00000"/>
                </a:solidFill>
                <a:latin typeface="Arial" panose="020B0604020202020204" pitchFamily="34" charset="0"/>
              </a:rPr>
              <a:t>Close</a:t>
            </a:r>
            <a:r>
              <a:rPr lang="en-IN" dirty="0">
                <a:latin typeface="Arial" panose="020B0604020202020204" pitchFamily="34" charset="0"/>
              </a:rPr>
              <a:t>" </a:t>
            </a:r>
            <a:r>
              <a:rPr lang="en-IN" dirty="0" smtClean="0">
                <a:latin typeface="Arial" panose="020B0604020202020204" pitchFamily="34" charset="0"/>
              </a:rPr>
              <a:t>tab</a:t>
            </a:r>
          </a:p>
          <a:p>
            <a:pPr>
              <a:buFont typeface="+mj-lt"/>
              <a:buAutoNum type="arabicPeriod"/>
            </a:pPr>
            <a:endParaRPr lang="en-IN" dirty="0">
              <a:latin typeface="Arial" panose="020B0604020202020204" pitchFamily="34" charset="0"/>
            </a:endParaRPr>
          </a:p>
          <a:p>
            <a:pPr>
              <a:buFont typeface="+mj-lt"/>
              <a:buAutoNum type="arabicPeriod"/>
            </a:pPr>
            <a:r>
              <a:rPr lang="en-IN" dirty="0">
                <a:latin typeface="Arial" panose="020B0604020202020204" pitchFamily="34" charset="0"/>
              </a:rPr>
              <a:t>A new window will open. Provide "</a:t>
            </a:r>
            <a:r>
              <a:rPr lang="en-IN" dirty="0">
                <a:solidFill>
                  <a:srgbClr val="00B050"/>
                </a:solidFill>
                <a:latin typeface="Arial" panose="020B0604020202020204" pitchFamily="34" charset="0"/>
              </a:rPr>
              <a:t>Closure Date</a:t>
            </a:r>
            <a:r>
              <a:rPr lang="en-IN" dirty="0">
                <a:latin typeface="Arial" panose="020B0604020202020204" pitchFamily="34" charset="0"/>
              </a:rPr>
              <a:t>" and "</a:t>
            </a:r>
            <a:r>
              <a:rPr lang="en-IN" dirty="0">
                <a:solidFill>
                  <a:srgbClr val="00B050"/>
                </a:solidFill>
                <a:latin typeface="Arial" panose="020B0604020202020204" pitchFamily="34" charset="0"/>
              </a:rPr>
              <a:t>Closure Reason</a:t>
            </a:r>
            <a:r>
              <a:rPr lang="en-IN" dirty="0" smtClean="0">
                <a:latin typeface="Arial" panose="020B0604020202020204" pitchFamily="34" charset="0"/>
              </a:rPr>
              <a:t>".</a:t>
            </a:r>
          </a:p>
          <a:p>
            <a:pPr>
              <a:buFont typeface="+mj-lt"/>
              <a:buAutoNum type="arabicPeriod"/>
            </a:pPr>
            <a:endParaRPr lang="en-IN" dirty="0">
              <a:latin typeface="Arial" panose="020B0604020202020204" pitchFamily="34" charset="0"/>
            </a:endParaRPr>
          </a:p>
          <a:p>
            <a:pPr>
              <a:buFont typeface="+mj-lt"/>
              <a:buAutoNum type="arabicPeriod"/>
            </a:pPr>
            <a:r>
              <a:rPr lang="en-IN" dirty="0">
                <a:latin typeface="Arial" panose="020B0604020202020204" pitchFamily="34" charset="0"/>
              </a:rPr>
              <a:t>Click on "</a:t>
            </a:r>
            <a:r>
              <a:rPr lang="en-IN" dirty="0">
                <a:solidFill>
                  <a:srgbClr val="002060"/>
                </a:solidFill>
                <a:latin typeface="Arial" panose="020B0604020202020204" pitchFamily="34" charset="0"/>
              </a:rPr>
              <a:t>Submit</a:t>
            </a:r>
            <a:r>
              <a:rPr lang="en-IN" dirty="0">
                <a:latin typeface="Arial" panose="020B0604020202020204" pitchFamily="34" charset="0"/>
              </a:rPr>
              <a:t>" button to close the Client.</a:t>
            </a:r>
            <a:endParaRPr lang="en-IN" b="0" i="0" dirty="0">
              <a:effectLst/>
              <a:latin typeface="Arial" panose="020B0604020202020204" pitchFamily="34" charset="0"/>
            </a:endParaRPr>
          </a:p>
        </p:txBody>
      </p:sp>
      <p:sp>
        <p:nvSpPr>
          <p:cNvPr id="6" name="Rectangle 5"/>
          <p:cNvSpPr/>
          <p:nvPr/>
        </p:nvSpPr>
        <p:spPr>
          <a:xfrm>
            <a:off x="2717395" y="236062"/>
            <a:ext cx="3991798" cy="707886"/>
          </a:xfrm>
          <a:prstGeom prst="rect">
            <a:avLst/>
          </a:prstGeom>
        </p:spPr>
        <p:txBody>
          <a:bodyPr wrap="none">
            <a:spAutoFit/>
          </a:bodyPr>
          <a:lstStyle/>
          <a:p>
            <a:r>
              <a:rPr lang="en-IN" sz="4000" b="1" u="sng" dirty="0" smtClean="0">
                <a:solidFill>
                  <a:schemeClr val="accent1">
                    <a:lumMod val="50000"/>
                  </a:schemeClr>
                </a:solidFill>
                <a:effectLst>
                  <a:outerShdw blurRad="38100" dist="38100" dir="2700000" algn="tl">
                    <a:srgbClr val="000000">
                      <a:alpha val="43137"/>
                    </a:srgbClr>
                  </a:outerShdw>
                </a:effectLst>
                <a:latin typeface="Algerian" panose="04020705040A02060702" pitchFamily="82" charset="0"/>
              </a:rPr>
              <a:t>CLOSE A CLIENT</a:t>
            </a:r>
            <a:endParaRPr lang="en-IN" sz="3200" b="1" u="sng" dirty="0">
              <a:solidFill>
                <a:schemeClr val="accent1">
                  <a:lumMod val="50000"/>
                </a:schemeClr>
              </a:solidFill>
              <a:effectLst>
                <a:outerShdw blurRad="38100" dist="38100" dir="2700000" algn="tl">
                  <a:srgbClr val="000000">
                    <a:alpha val="43137"/>
                  </a:srgbClr>
                </a:outerShdw>
              </a:effectLst>
              <a:latin typeface="Algerian" panose="04020705040A02060702" pitchFamily="8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250" y="2000250"/>
            <a:ext cx="2857500" cy="2857500"/>
          </a:xfrm>
          <a:prstGeom prst="rect">
            <a:avLst/>
          </a:prstGeom>
        </p:spPr>
      </p:pic>
    </p:spTree>
    <p:extLst>
      <p:ext uri="{BB962C8B-B14F-4D97-AF65-F5344CB8AC3E}">
        <p14:creationId xmlns:p14="http://schemas.microsoft.com/office/powerpoint/2010/main" val="3479848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428413" y="6492875"/>
            <a:ext cx="763587" cy="365125"/>
          </a:xfrm>
        </p:spPr>
        <p:txBody>
          <a:bodyPr/>
          <a:lstStyle/>
          <a:p>
            <a:r>
              <a:rPr lang="en-US" sz="1600" dirty="0" smtClean="0">
                <a:latin typeface="Arial Black" panose="020B0A04020102020204" pitchFamily="34" charset="0"/>
              </a:rPr>
              <a:t>26</a:t>
            </a:r>
            <a:endParaRPr lang="en-US" sz="1600" dirty="0">
              <a:latin typeface="Arial Black" panose="020B0A04020102020204" pitchFamily="34" charset="0"/>
            </a:endParaRPr>
          </a:p>
        </p:txBody>
      </p:sp>
      <p:sp>
        <p:nvSpPr>
          <p:cNvPr id="4" name="Rectangle 3"/>
          <p:cNvSpPr/>
          <p:nvPr/>
        </p:nvSpPr>
        <p:spPr>
          <a:xfrm>
            <a:off x="1183822" y="430937"/>
            <a:ext cx="4822154" cy="646331"/>
          </a:xfrm>
          <a:prstGeom prst="rect">
            <a:avLst/>
          </a:prstGeom>
        </p:spPr>
        <p:txBody>
          <a:bodyPr wrap="none">
            <a:spAutoFit/>
          </a:bodyPr>
          <a:lstStyle/>
          <a:p>
            <a:r>
              <a:rPr lang="en-IN" sz="3600" b="1" u="sng" dirty="0" smtClean="0">
                <a:solidFill>
                  <a:schemeClr val="accent1">
                    <a:lumMod val="50000"/>
                  </a:schemeClr>
                </a:solidFill>
                <a:effectLst>
                  <a:outerShdw blurRad="38100" dist="38100" dir="2700000" algn="tl">
                    <a:srgbClr val="000000">
                      <a:alpha val="43137"/>
                    </a:srgbClr>
                  </a:outerShdw>
                </a:effectLst>
                <a:latin typeface="Algerian" panose="04020705040A02060702" pitchFamily="82" charset="0"/>
              </a:rPr>
              <a:t>GROUPS NAVIGATION:</a:t>
            </a:r>
            <a:endParaRPr lang="en-IN" sz="3600" b="1" i="0" u="sng" dirty="0">
              <a:solidFill>
                <a:schemeClr val="accent1">
                  <a:lumMod val="50000"/>
                </a:schemeClr>
              </a:solidFill>
              <a:effectLst>
                <a:outerShdw blurRad="38100" dist="38100" dir="2700000" algn="tl">
                  <a:srgbClr val="000000">
                    <a:alpha val="43137"/>
                  </a:srgbClr>
                </a:outerShdw>
              </a:effectLst>
              <a:latin typeface="Algerian" panose="04020705040A02060702" pitchFamily="82" charset="0"/>
            </a:endParaRPr>
          </a:p>
        </p:txBody>
      </p:sp>
      <p:sp>
        <p:nvSpPr>
          <p:cNvPr id="5" name="Rectangle 4"/>
          <p:cNvSpPr/>
          <p:nvPr/>
        </p:nvSpPr>
        <p:spPr>
          <a:xfrm>
            <a:off x="356839" y="1205443"/>
            <a:ext cx="11298275" cy="646331"/>
          </a:xfrm>
          <a:prstGeom prst="rect">
            <a:avLst/>
          </a:prstGeom>
        </p:spPr>
        <p:txBody>
          <a:bodyPr wrap="square">
            <a:spAutoFit/>
          </a:bodyPr>
          <a:lstStyle/>
          <a:p>
            <a:r>
              <a:rPr lang="en-IN" dirty="0">
                <a:latin typeface="Arial" panose="020B0604020202020204" pitchFamily="34" charset="0"/>
              </a:rPr>
              <a:t> </a:t>
            </a:r>
            <a:r>
              <a:rPr lang="en-IN" dirty="0" err="1" smtClean="0">
                <a:latin typeface="Arial" panose="020B0604020202020204" pitchFamily="34" charset="0"/>
              </a:rPr>
              <a:t>i</a:t>
            </a:r>
            <a:r>
              <a:rPr lang="en-IN" dirty="0" smtClean="0">
                <a:latin typeface="Arial" panose="020B0604020202020204" pitchFamily="34" charset="0"/>
              </a:rPr>
              <a:t>)  </a:t>
            </a:r>
            <a:r>
              <a:rPr lang="en-IN" dirty="0">
                <a:latin typeface="Arial" panose="020B0604020202020204" pitchFamily="34" charset="0"/>
              </a:rPr>
              <a:t>Click on Clients main menu and then click on 'Groups' sub-menu to see the list of groups as shown below.</a:t>
            </a:r>
            <a:r>
              <a:rPr lang="en-IN" dirty="0"/>
              <a:t/>
            </a:r>
            <a:br>
              <a:rPr lang="en-IN" dirty="0"/>
            </a:br>
            <a:r>
              <a:rPr lang="en-IN" dirty="0">
                <a:latin typeface="Arial" panose="020B0604020202020204" pitchFamily="34" charset="0"/>
              </a:rPr>
              <a:t>   </a:t>
            </a:r>
            <a:endParaRPr lang="en-IN"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10" y="1617158"/>
            <a:ext cx="12102790" cy="2716217"/>
          </a:xfrm>
          <a:prstGeom prst="rect">
            <a:avLst/>
          </a:prstGeom>
        </p:spPr>
      </p:pic>
      <p:sp>
        <p:nvSpPr>
          <p:cNvPr id="7" name="Rectangle 6"/>
          <p:cNvSpPr/>
          <p:nvPr/>
        </p:nvSpPr>
        <p:spPr>
          <a:xfrm>
            <a:off x="419214" y="4461550"/>
            <a:ext cx="11298276" cy="2031325"/>
          </a:xfrm>
          <a:prstGeom prst="rect">
            <a:avLst/>
          </a:prstGeom>
        </p:spPr>
        <p:txBody>
          <a:bodyPr wrap="square">
            <a:spAutoFit/>
          </a:bodyPr>
          <a:lstStyle/>
          <a:p>
            <a:r>
              <a:rPr lang="en-IN" dirty="0">
                <a:solidFill>
                  <a:srgbClr val="333333"/>
                </a:solidFill>
                <a:latin typeface="Arial" panose="020B0604020202020204" pitchFamily="34" charset="0"/>
              </a:rPr>
              <a:t> </a:t>
            </a:r>
            <a:r>
              <a:rPr lang="en-IN" dirty="0" smtClean="0">
                <a:solidFill>
                  <a:srgbClr val="333333"/>
                </a:solidFill>
                <a:latin typeface="Arial" panose="020B0604020202020204" pitchFamily="34" charset="0"/>
              </a:rPr>
              <a:t>ii) </a:t>
            </a:r>
            <a:r>
              <a:rPr lang="en-IN" dirty="0">
                <a:solidFill>
                  <a:srgbClr val="333333"/>
                </a:solidFill>
                <a:latin typeface="Arial" panose="020B0604020202020204" pitchFamily="34" charset="0"/>
              </a:rPr>
              <a:t> </a:t>
            </a:r>
            <a:r>
              <a:rPr lang="en-IN" dirty="0" smtClean="0">
                <a:solidFill>
                  <a:srgbClr val="333333"/>
                </a:solidFill>
                <a:latin typeface="Arial" panose="020B0604020202020204" pitchFamily="34" charset="0"/>
              </a:rPr>
              <a:t> It </a:t>
            </a:r>
            <a:r>
              <a:rPr lang="en-IN" dirty="0">
                <a:solidFill>
                  <a:srgbClr val="333333"/>
                </a:solidFill>
                <a:latin typeface="Arial" panose="020B0604020202020204" pitchFamily="34" charset="0"/>
              </a:rPr>
              <a:t>shows list of groups with their name, group status and the office it belongs to</a:t>
            </a:r>
            <a:r>
              <a:rPr lang="en-IN" dirty="0" smtClean="0">
                <a:solidFill>
                  <a:srgbClr val="333333"/>
                </a:solidFill>
                <a:latin typeface="Arial" panose="020B0604020202020204" pitchFamily="34" charset="0"/>
              </a:rPr>
              <a:t>.</a:t>
            </a:r>
          </a:p>
          <a:p>
            <a:r>
              <a:rPr lang="en-IN" dirty="0"/>
              <a:t/>
            </a:r>
            <a:br>
              <a:rPr lang="en-IN" dirty="0"/>
            </a:br>
            <a:r>
              <a:rPr lang="en-IN" dirty="0">
                <a:solidFill>
                  <a:srgbClr val="333333"/>
                </a:solidFill>
                <a:latin typeface="Arial" panose="020B0604020202020204" pitchFamily="34" charset="0"/>
              </a:rPr>
              <a:t> </a:t>
            </a:r>
            <a:r>
              <a:rPr lang="en-IN" dirty="0" smtClean="0">
                <a:solidFill>
                  <a:srgbClr val="333333"/>
                </a:solidFill>
                <a:latin typeface="Arial" panose="020B0604020202020204" pitchFamily="34" charset="0"/>
              </a:rPr>
              <a:t>Iii)  Using </a:t>
            </a:r>
            <a:r>
              <a:rPr lang="en-IN" dirty="0">
                <a:solidFill>
                  <a:srgbClr val="333333"/>
                </a:solidFill>
                <a:latin typeface="Arial" panose="020B0604020202020204" pitchFamily="34" charset="0"/>
              </a:rPr>
              <a:t>Search menu, you can search the group by typing its name</a:t>
            </a:r>
            <a:r>
              <a:rPr lang="en-IN" dirty="0" smtClean="0">
                <a:solidFill>
                  <a:srgbClr val="333333"/>
                </a:solidFill>
                <a:latin typeface="Arial" panose="020B0604020202020204" pitchFamily="34" charset="0"/>
              </a:rPr>
              <a:t>.</a:t>
            </a:r>
          </a:p>
          <a:p>
            <a:r>
              <a:rPr lang="en-IN" dirty="0"/>
              <a:t/>
            </a:r>
            <a:br>
              <a:rPr lang="en-IN" dirty="0"/>
            </a:br>
            <a:r>
              <a:rPr lang="en-IN" dirty="0">
                <a:solidFill>
                  <a:srgbClr val="333333"/>
                </a:solidFill>
                <a:latin typeface="Arial" panose="020B0604020202020204" pitchFamily="34" charset="0"/>
              </a:rPr>
              <a:t> </a:t>
            </a:r>
            <a:r>
              <a:rPr lang="en-IN" dirty="0" smtClean="0">
                <a:solidFill>
                  <a:srgbClr val="333333"/>
                </a:solidFill>
                <a:latin typeface="Arial" panose="020B0604020202020204" pitchFamily="34" charset="0"/>
              </a:rPr>
              <a:t>iv)  To </a:t>
            </a:r>
            <a:r>
              <a:rPr lang="en-IN" dirty="0">
                <a:solidFill>
                  <a:srgbClr val="333333"/>
                </a:solidFill>
                <a:latin typeface="Arial" panose="020B0604020202020204" pitchFamily="34" charset="0"/>
              </a:rPr>
              <a:t>create a new group, click on </a:t>
            </a:r>
            <a:r>
              <a:rPr lang="en-IN" dirty="0">
                <a:latin typeface="Arial" panose="020B0604020202020204" pitchFamily="34" charset="0"/>
              </a:rPr>
              <a:t>'</a:t>
            </a:r>
            <a:r>
              <a:rPr lang="en-IN" dirty="0">
                <a:solidFill>
                  <a:srgbClr val="FF0000"/>
                </a:solidFill>
                <a:latin typeface="Arial" panose="020B0604020202020204" pitchFamily="34" charset="0"/>
              </a:rPr>
              <a:t>+Create </a:t>
            </a:r>
            <a:r>
              <a:rPr lang="en-IN" dirty="0" smtClean="0">
                <a:solidFill>
                  <a:srgbClr val="FF0000"/>
                </a:solidFill>
                <a:latin typeface="Arial" panose="020B0604020202020204" pitchFamily="34" charset="0"/>
              </a:rPr>
              <a:t>Group</a:t>
            </a:r>
            <a:r>
              <a:rPr lang="en-IN" dirty="0">
                <a:solidFill>
                  <a:srgbClr val="333333"/>
                </a:solidFill>
                <a:latin typeface="Arial" panose="020B0604020202020204" pitchFamily="34" charset="0"/>
              </a:rPr>
              <a:t>' </a:t>
            </a:r>
            <a:r>
              <a:rPr lang="en-IN" dirty="0" smtClean="0">
                <a:solidFill>
                  <a:srgbClr val="333333"/>
                </a:solidFill>
                <a:latin typeface="Arial" panose="020B0604020202020204" pitchFamily="34" charset="0"/>
              </a:rPr>
              <a:t>tab.</a:t>
            </a:r>
          </a:p>
          <a:p>
            <a:r>
              <a:rPr lang="en-IN" dirty="0"/>
              <a:t/>
            </a:r>
            <a:br>
              <a:rPr lang="en-IN" dirty="0"/>
            </a:br>
            <a:r>
              <a:rPr lang="en-IN" dirty="0">
                <a:solidFill>
                  <a:srgbClr val="333333"/>
                </a:solidFill>
                <a:latin typeface="Arial" panose="020B0604020202020204" pitchFamily="34" charset="0"/>
              </a:rPr>
              <a:t> </a:t>
            </a:r>
            <a:r>
              <a:rPr lang="en-IN" dirty="0" smtClean="0">
                <a:solidFill>
                  <a:srgbClr val="333333"/>
                </a:solidFill>
                <a:latin typeface="Arial" panose="020B0604020202020204" pitchFamily="34" charset="0"/>
              </a:rPr>
              <a:t>v)  To </a:t>
            </a:r>
            <a:r>
              <a:rPr lang="en-IN" dirty="0">
                <a:solidFill>
                  <a:srgbClr val="333333"/>
                </a:solidFill>
                <a:latin typeface="Arial" panose="020B0604020202020204" pitchFamily="34" charset="0"/>
              </a:rPr>
              <a:t>see the information regarding any group, click on the name of the group.</a:t>
            </a:r>
            <a:endParaRPr lang="en-IN"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6377" y="4879701"/>
            <a:ext cx="2115623" cy="1998640"/>
          </a:xfrm>
          <a:prstGeom prst="rect">
            <a:avLst/>
          </a:prstGeom>
        </p:spPr>
      </p:pic>
    </p:spTree>
    <p:extLst>
      <p:ext uri="{BB962C8B-B14F-4D97-AF65-F5344CB8AC3E}">
        <p14:creationId xmlns:p14="http://schemas.microsoft.com/office/powerpoint/2010/main" val="2238418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428413" y="6492875"/>
            <a:ext cx="763587" cy="365125"/>
          </a:xfrm>
        </p:spPr>
        <p:txBody>
          <a:bodyPr/>
          <a:lstStyle/>
          <a:p>
            <a:fld id="{6D22F896-40B5-4ADD-8801-0D06FADFA095}" type="slidenum">
              <a:rPr lang="en-US" sz="1600" smtClean="0">
                <a:latin typeface="Arial Black" panose="020B0A04020102020204" pitchFamily="34" charset="0"/>
              </a:rPr>
              <a:t>27</a:t>
            </a:fld>
            <a:endParaRPr lang="en-US" sz="1600" dirty="0">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149090"/>
          </a:xfrm>
          <a:prstGeom prst="rect">
            <a:avLst/>
          </a:prstGeom>
        </p:spPr>
      </p:pic>
      <p:sp>
        <p:nvSpPr>
          <p:cNvPr id="5" name="Rectangle 4"/>
          <p:cNvSpPr/>
          <p:nvPr/>
        </p:nvSpPr>
        <p:spPr>
          <a:xfrm>
            <a:off x="0" y="4416018"/>
            <a:ext cx="12192000" cy="1754326"/>
          </a:xfrm>
          <a:prstGeom prst="rect">
            <a:avLst/>
          </a:prstGeom>
        </p:spPr>
        <p:txBody>
          <a:bodyPr wrap="square">
            <a:spAutoFit/>
          </a:bodyPr>
          <a:lstStyle/>
          <a:p>
            <a:r>
              <a:rPr lang="en-IN" dirty="0">
                <a:solidFill>
                  <a:srgbClr val="333333"/>
                </a:solidFill>
                <a:latin typeface="Arial" panose="020B0604020202020204" pitchFamily="34" charset="0"/>
              </a:rPr>
              <a:t> </a:t>
            </a:r>
            <a:r>
              <a:rPr lang="en-IN" dirty="0" smtClean="0">
                <a:solidFill>
                  <a:srgbClr val="333333"/>
                </a:solidFill>
                <a:latin typeface="Arial" panose="020B0604020202020204" pitchFamily="34" charset="0"/>
              </a:rPr>
              <a:t>vi) </a:t>
            </a:r>
            <a:r>
              <a:rPr lang="en-IN" dirty="0">
                <a:solidFill>
                  <a:srgbClr val="333333"/>
                </a:solidFill>
                <a:latin typeface="Arial" panose="020B0604020202020204" pitchFamily="34" charset="0"/>
              </a:rPr>
              <a:t> It shows list of clients in the group, Group Meeting information and Group profile</a:t>
            </a:r>
            <a:r>
              <a:rPr lang="en-IN" dirty="0" smtClean="0">
                <a:solidFill>
                  <a:srgbClr val="333333"/>
                </a:solidFill>
                <a:latin typeface="Arial" panose="020B0604020202020204" pitchFamily="34" charset="0"/>
              </a:rPr>
              <a:t>.</a:t>
            </a:r>
          </a:p>
          <a:p>
            <a:r>
              <a:rPr lang="en-IN" dirty="0"/>
              <a:t/>
            </a:r>
            <a:br>
              <a:rPr lang="en-IN" dirty="0"/>
            </a:br>
            <a:r>
              <a:rPr lang="en-IN" dirty="0">
                <a:solidFill>
                  <a:srgbClr val="333333"/>
                </a:solidFill>
                <a:latin typeface="Arial" panose="020B0604020202020204" pitchFamily="34" charset="0"/>
              </a:rPr>
              <a:t> </a:t>
            </a:r>
            <a:r>
              <a:rPr lang="en-IN" dirty="0" smtClean="0">
                <a:solidFill>
                  <a:srgbClr val="333333"/>
                </a:solidFill>
                <a:latin typeface="Arial" panose="020B0604020202020204" pitchFamily="34" charset="0"/>
              </a:rPr>
              <a:t>vii) You </a:t>
            </a:r>
            <a:r>
              <a:rPr lang="en-IN" dirty="0">
                <a:solidFill>
                  <a:srgbClr val="333333"/>
                </a:solidFill>
                <a:latin typeface="Arial" panose="020B0604020202020204" pitchFamily="34" charset="0"/>
              </a:rPr>
              <a:t>can create </a:t>
            </a:r>
            <a:r>
              <a:rPr lang="en-IN" dirty="0">
                <a:solidFill>
                  <a:srgbClr val="C00000"/>
                </a:solidFill>
                <a:latin typeface="Arial" panose="020B0604020202020204" pitchFamily="34" charset="0"/>
              </a:rPr>
              <a:t>JLG</a:t>
            </a:r>
            <a:r>
              <a:rPr lang="en-IN" dirty="0">
                <a:solidFill>
                  <a:srgbClr val="333333"/>
                </a:solidFill>
                <a:latin typeface="Arial" panose="020B0604020202020204" pitchFamily="34" charset="0"/>
              </a:rPr>
              <a:t> (</a:t>
            </a:r>
            <a:r>
              <a:rPr lang="en-IN" u="sng" dirty="0">
                <a:solidFill>
                  <a:srgbClr val="333333"/>
                </a:solidFill>
                <a:latin typeface="Arial" panose="020B0604020202020204" pitchFamily="34" charset="0"/>
              </a:rPr>
              <a:t>Joint Liability Group</a:t>
            </a:r>
            <a:r>
              <a:rPr lang="en-IN" dirty="0">
                <a:solidFill>
                  <a:srgbClr val="333333"/>
                </a:solidFill>
                <a:latin typeface="Arial" panose="020B0604020202020204" pitchFamily="34" charset="0"/>
              </a:rPr>
              <a:t>) Loan Application for each client by clicking on </a:t>
            </a:r>
            <a:r>
              <a:rPr lang="en-IN" dirty="0">
                <a:solidFill>
                  <a:srgbClr val="C00000"/>
                </a:solidFill>
                <a:latin typeface="Arial" panose="020B0604020202020204" pitchFamily="34" charset="0"/>
              </a:rPr>
              <a:t>'+JLG Loan Application</a:t>
            </a:r>
            <a:r>
              <a:rPr lang="en-IN" dirty="0">
                <a:solidFill>
                  <a:srgbClr val="333333"/>
                </a:solidFill>
                <a:latin typeface="Arial" panose="020B0604020202020204" pitchFamily="34" charset="0"/>
              </a:rPr>
              <a:t>' </a:t>
            </a:r>
            <a:r>
              <a:rPr lang="en-IN" dirty="0" smtClean="0">
                <a:solidFill>
                  <a:srgbClr val="333333"/>
                </a:solidFill>
                <a:latin typeface="Arial" panose="020B0604020202020204" pitchFamily="34" charset="0"/>
              </a:rPr>
              <a:t>  or  </a:t>
            </a:r>
            <a:r>
              <a:rPr lang="en-IN" dirty="0">
                <a:solidFill>
                  <a:srgbClr val="333333"/>
                </a:solidFill>
                <a:latin typeface="Arial" panose="020B0604020202020204" pitchFamily="34" charset="0"/>
              </a:rPr>
              <a:t>for multiple clients by clicking on '</a:t>
            </a:r>
            <a:r>
              <a:rPr lang="en-IN" dirty="0">
                <a:solidFill>
                  <a:srgbClr val="C00000"/>
                </a:solidFill>
                <a:latin typeface="Arial" panose="020B0604020202020204" pitchFamily="34" charset="0"/>
              </a:rPr>
              <a:t>Bulk JLG Loan Application</a:t>
            </a:r>
            <a:r>
              <a:rPr lang="en-IN" dirty="0">
                <a:solidFill>
                  <a:srgbClr val="333333"/>
                </a:solidFill>
                <a:latin typeface="Arial" panose="020B0604020202020204" pitchFamily="34" charset="0"/>
              </a:rPr>
              <a:t>' </a:t>
            </a:r>
            <a:endParaRPr lang="en-IN" dirty="0" smtClean="0">
              <a:solidFill>
                <a:srgbClr val="333333"/>
              </a:solidFill>
              <a:latin typeface="Arial" panose="020B0604020202020204" pitchFamily="34" charset="0"/>
            </a:endParaRPr>
          </a:p>
          <a:p>
            <a:r>
              <a:rPr lang="en-IN" dirty="0"/>
              <a:t/>
            </a:r>
            <a:br>
              <a:rPr lang="en-IN" dirty="0"/>
            </a:br>
            <a:r>
              <a:rPr lang="en-IN" dirty="0">
                <a:solidFill>
                  <a:srgbClr val="333333"/>
                </a:solidFill>
                <a:latin typeface="Arial" panose="020B0604020202020204" pitchFamily="34" charset="0"/>
              </a:rPr>
              <a:t> </a:t>
            </a:r>
            <a:r>
              <a:rPr lang="en-IN" dirty="0" smtClean="0">
                <a:solidFill>
                  <a:srgbClr val="333333"/>
                </a:solidFill>
                <a:latin typeface="Arial" panose="020B0604020202020204" pitchFamily="34" charset="0"/>
              </a:rPr>
              <a:t>viii) You </a:t>
            </a:r>
            <a:r>
              <a:rPr lang="en-IN" dirty="0">
                <a:solidFill>
                  <a:srgbClr val="333333"/>
                </a:solidFill>
                <a:latin typeface="Arial" panose="020B0604020202020204" pitchFamily="34" charset="0"/>
              </a:rPr>
              <a:t>can create '</a:t>
            </a:r>
            <a:r>
              <a:rPr lang="en-IN" dirty="0">
                <a:solidFill>
                  <a:srgbClr val="C00000"/>
                </a:solidFill>
                <a:latin typeface="Arial" panose="020B0604020202020204" pitchFamily="34" charset="0"/>
              </a:rPr>
              <a:t>Group Saving Application</a:t>
            </a:r>
            <a:r>
              <a:rPr lang="en-IN" dirty="0">
                <a:solidFill>
                  <a:srgbClr val="333333"/>
                </a:solidFill>
                <a:latin typeface="Arial" panose="020B0604020202020204" pitchFamily="34" charset="0"/>
              </a:rPr>
              <a:t>' and '</a:t>
            </a:r>
            <a:r>
              <a:rPr lang="en-IN" dirty="0">
                <a:solidFill>
                  <a:srgbClr val="C00000"/>
                </a:solidFill>
                <a:latin typeface="Arial" panose="020B0604020202020204" pitchFamily="34" charset="0"/>
              </a:rPr>
              <a:t>Group Loan Application</a:t>
            </a:r>
            <a:r>
              <a:rPr lang="en-IN" dirty="0">
                <a:solidFill>
                  <a:srgbClr val="333333"/>
                </a:solidFill>
                <a:latin typeface="Arial" panose="020B0604020202020204" pitchFamily="34" charset="0"/>
              </a:rPr>
              <a:t>' from this page. </a:t>
            </a:r>
            <a:endParaRPr lang="en-IN"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9751" y="2050880"/>
            <a:ext cx="789099" cy="1277423"/>
          </a:xfrm>
          <a:prstGeom prst="rect">
            <a:avLst/>
          </a:prstGeom>
        </p:spPr>
      </p:pic>
    </p:spTree>
    <p:extLst>
      <p:ext uri="{BB962C8B-B14F-4D97-AF65-F5344CB8AC3E}">
        <p14:creationId xmlns:p14="http://schemas.microsoft.com/office/powerpoint/2010/main" val="39652472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88538"/>
            <a:ext cx="5012911" cy="646331"/>
          </a:xfrm>
          <a:prstGeom prst="rect">
            <a:avLst/>
          </a:prstGeom>
        </p:spPr>
        <p:txBody>
          <a:bodyPr wrap="none">
            <a:spAutoFit/>
          </a:bodyPr>
          <a:lstStyle/>
          <a:p>
            <a:r>
              <a:rPr lang="en-IN" sz="3600" b="1" u="sng" dirty="0" smtClean="0">
                <a:solidFill>
                  <a:schemeClr val="accent1">
                    <a:lumMod val="50000"/>
                  </a:schemeClr>
                </a:solidFill>
                <a:effectLst>
                  <a:outerShdw blurRad="38100" dist="38100" dir="2700000" algn="tl">
                    <a:srgbClr val="000000">
                      <a:alpha val="43137"/>
                    </a:srgbClr>
                  </a:outerShdw>
                </a:effectLst>
                <a:latin typeface="Algerian" panose="04020705040A02060702" pitchFamily="82" charset="0"/>
              </a:rPr>
              <a:t>CREATE </a:t>
            </a:r>
            <a:r>
              <a:rPr lang="en-IN" sz="3600" b="1" u="sng" dirty="0">
                <a:solidFill>
                  <a:schemeClr val="accent1">
                    <a:lumMod val="50000"/>
                  </a:schemeClr>
                </a:solidFill>
                <a:effectLst>
                  <a:outerShdw blurRad="38100" dist="38100" dir="2700000" algn="tl">
                    <a:srgbClr val="000000">
                      <a:alpha val="43137"/>
                    </a:srgbClr>
                  </a:outerShdw>
                </a:effectLst>
                <a:latin typeface="Algerian" panose="04020705040A02060702" pitchFamily="82" charset="0"/>
              </a:rPr>
              <a:t>A</a:t>
            </a:r>
            <a:r>
              <a:rPr lang="en-IN" sz="3600" b="1" u="sng" dirty="0" smtClean="0">
                <a:solidFill>
                  <a:schemeClr val="accent1">
                    <a:lumMod val="50000"/>
                  </a:schemeClr>
                </a:solidFill>
                <a:effectLst>
                  <a:outerShdw blurRad="38100" dist="38100" dir="2700000" algn="tl">
                    <a:srgbClr val="000000">
                      <a:alpha val="43137"/>
                    </a:srgbClr>
                  </a:outerShdw>
                </a:effectLst>
                <a:latin typeface="Algerian" panose="04020705040A02060702" pitchFamily="82" charset="0"/>
              </a:rPr>
              <a:t> NEW GROUP</a:t>
            </a:r>
            <a:endParaRPr lang="en-IN" sz="2800" b="0" i="0" u="sng" dirty="0">
              <a:solidFill>
                <a:schemeClr val="accent1">
                  <a:lumMod val="50000"/>
                </a:schemeClr>
              </a:solidFill>
              <a:effectLst>
                <a:outerShdw blurRad="38100" dist="38100" dir="2700000" algn="tl">
                  <a:srgbClr val="000000">
                    <a:alpha val="43137"/>
                  </a:srgbClr>
                </a:outerShdw>
              </a:effectLst>
              <a:latin typeface="Algerian" panose="04020705040A02060702" pitchFamily="82" charset="0"/>
            </a:endParaRPr>
          </a:p>
        </p:txBody>
      </p:sp>
      <p:sp>
        <p:nvSpPr>
          <p:cNvPr id="5" name="Rectangle 4"/>
          <p:cNvSpPr/>
          <p:nvPr/>
        </p:nvSpPr>
        <p:spPr>
          <a:xfrm>
            <a:off x="0" y="681984"/>
            <a:ext cx="12043317" cy="2031325"/>
          </a:xfrm>
          <a:prstGeom prst="rect">
            <a:avLst/>
          </a:prstGeom>
        </p:spPr>
        <p:txBody>
          <a:bodyPr wrap="square">
            <a:spAutoFit/>
          </a:bodyPr>
          <a:lstStyle/>
          <a:p>
            <a:r>
              <a:rPr lang="en-IN" dirty="0">
                <a:latin typeface="Arial" panose="020B0604020202020204" pitchFamily="34" charset="0"/>
              </a:rPr>
              <a:t>From </a:t>
            </a:r>
            <a:r>
              <a:rPr lang="en-IN" dirty="0" err="1">
                <a:latin typeface="Arial" panose="020B0604020202020204" pitchFamily="34" charset="0"/>
              </a:rPr>
              <a:t>Mifos</a:t>
            </a:r>
            <a:r>
              <a:rPr lang="en-IN" dirty="0">
                <a:latin typeface="Arial" panose="020B0604020202020204" pitchFamily="34" charset="0"/>
              </a:rPr>
              <a:t> </a:t>
            </a:r>
            <a:r>
              <a:rPr lang="en-IN" dirty="0" smtClean="0">
                <a:latin typeface="Arial" panose="020B0604020202020204" pitchFamily="34" charset="0"/>
              </a:rPr>
              <a:t>Home Page</a:t>
            </a:r>
            <a:r>
              <a:rPr lang="en-IN" dirty="0">
                <a:latin typeface="Arial" panose="020B0604020202020204" pitchFamily="34" charset="0"/>
              </a:rPr>
              <a:t>, there are three ways of creating a group: Search Activities box, </a:t>
            </a:r>
            <a:r>
              <a:rPr lang="en-IN" i="1" dirty="0">
                <a:latin typeface="Arial" panose="020B0604020202020204" pitchFamily="34" charset="0"/>
              </a:rPr>
              <a:t>Clients</a:t>
            </a:r>
            <a:r>
              <a:rPr lang="en-IN" dirty="0">
                <a:latin typeface="Arial" panose="020B0604020202020204" pitchFamily="34" charset="0"/>
              </a:rPr>
              <a:t> drop-down menu, or via the </a:t>
            </a:r>
            <a:r>
              <a:rPr lang="en-IN" i="1" dirty="0">
                <a:latin typeface="Arial" panose="020B0604020202020204" pitchFamily="34" charset="0"/>
              </a:rPr>
              <a:t>Navigation</a:t>
            </a:r>
            <a:r>
              <a:rPr lang="en-IN" dirty="0">
                <a:latin typeface="Arial" panose="020B0604020202020204" pitchFamily="34" charset="0"/>
              </a:rPr>
              <a:t> bar.</a:t>
            </a:r>
          </a:p>
          <a:p>
            <a:r>
              <a:rPr lang="en-IN" dirty="0">
                <a:latin typeface="Arial" panose="020B0604020202020204" pitchFamily="34" charset="0"/>
              </a:rPr>
              <a:t> </a:t>
            </a:r>
          </a:p>
          <a:p>
            <a:pPr>
              <a:buFont typeface="+mj-lt"/>
              <a:buAutoNum type="arabicPeriod"/>
            </a:pPr>
            <a:r>
              <a:rPr lang="en-IN" dirty="0">
                <a:latin typeface="Arial" panose="020B0604020202020204" pitchFamily="34" charset="0"/>
              </a:rPr>
              <a:t>In </a:t>
            </a:r>
            <a:r>
              <a:rPr lang="en-IN" i="1" dirty="0">
                <a:latin typeface="Arial" panose="020B0604020202020204" pitchFamily="34" charset="0"/>
              </a:rPr>
              <a:t>Search Activities</a:t>
            </a:r>
            <a:r>
              <a:rPr lang="en-IN" dirty="0">
                <a:latin typeface="Arial" panose="020B0604020202020204" pitchFamily="34" charset="0"/>
              </a:rPr>
              <a:t> box, start typing the text </a:t>
            </a:r>
            <a:r>
              <a:rPr lang="en-IN" i="1" dirty="0">
                <a:solidFill>
                  <a:srgbClr val="00B050"/>
                </a:solidFill>
                <a:latin typeface="Arial" panose="020B0604020202020204" pitchFamily="34" charset="0"/>
              </a:rPr>
              <a:t>create group</a:t>
            </a:r>
            <a:r>
              <a:rPr lang="en-IN" dirty="0">
                <a:latin typeface="Arial" panose="020B0604020202020204" pitchFamily="34" charset="0"/>
              </a:rPr>
              <a:t>. The field auto-populates. Press </a:t>
            </a:r>
            <a:r>
              <a:rPr lang="en-IN" i="1" dirty="0">
                <a:solidFill>
                  <a:srgbClr val="FF0000"/>
                </a:solidFill>
                <a:latin typeface="Arial" panose="020B0604020202020204" pitchFamily="34" charset="0"/>
              </a:rPr>
              <a:t>Enter</a:t>
            </a:r>
            <a:r>
              <a:rPr lang="en-IN" dirty="0">
                <a:solidFill>
                  <a:srgbClr val="FF0000"/>
                </a:solidFill>
                <a:latin typeface="Arial" panose="020B0604020202020204" pitchFamily="34" charset="0"/>
              </a:rPr>
              <a:t>.</a:t>
            </a:r>
            <a:r>
              <a:rPr lang="en-IN" dirty="0">
                <a:latin typeface="Arial" panose="020B0604020202020204" pitchFamily="34" charset="0"/>
              </a:rPr>
              <a:t> The </a:t>
            </a:r>
            <a:r>
              <a:rPr lang="en-IN" i="1" dirty="0">
                <a:latin typeface="Arial" panose="020B0604020202020204" pitchFamily="34" charset="0"/>
              </a:rPr>
              <a:t>Create Group</a:t>
            </a:r>
            <a:r>
              <a:rPr lang="en-IN" dirty="0">
                <a:latin typeface="Arial" panose="020B0604020202020204" pitchFamily="34" charset="0"/>
              </a:rPr>
              <a:t> page opens. Provide details in the following fields</a:t>
            </a:r>
            <a:r>
              <a:rPr lang="en-IN" dirty="0" smtClean="0">
                <a:latin typeface="Arial" panose="020B0604020202020204" pitchFamily="34" charset="0"/>
              </a:rPr>
              <a:t>.</a:t>
            </a:r>
          </a:p>
          <a:p>
            <a:pPr>
              <a:buFont typeface="+mj-lt"/>
              <a:buAutoNum type="arabicPeriod"/>
            </a:pPr>
            <a:endParaRPr lang="en-IN" dirty="0">
              <a:latin typeface="Arial" panose="020B0604020202020204" pitchFamily="34" charset="0"/>
            </a:endParaRPr>
          </a:p>
          <a:p>
            <a:pPr>
              <a:buFont typeface="+mj-lt"/>
              <a:buAutoNum type="arabicPeriod"/>
            </a:pPr>
            <a:r>
              <a:rPr lang="en-IN" dirty="0">
                <a:latin typeface="Arial" panose="020B0604020202020204" pitchFamily="34" charset="0"/>
              </a:rPr>
              <a:t>Click </a:t>
            </a:r>
            <a:r>
              <a:rPr lang="en-IN" i="1" dirty="0">
                <a:latin typeface="Arial" panose="020B0604020202020204" pitchFamily="34" charset="0"/>
              </a:rPr>
              <a:t>Clients</a:t>
            </a:r>
            <a:r>
              <a:rPr lang="en-IN" dirty="0">
                <a:latin typeface="Arial" panose="020B0604020202020204" pitchFamily="34" charset="0"/>
              </a:rPr>
              <a:t> drop-down box. Select </a:t>
            </a:r>
            <a:r>
              <a:rPr lang="en-IN" i="1" dirty="0">
                <a:latin typeface="Arial" panose="020B0604020202020204" pitchFamily="34" charset="0"/>
              </a:rPr>
              <a:t>Groups</a:t>
            </a:r>
            <a:r>
              <a:rPr lang="en-IN" dirty="0">
                <a:latin typeface="Arial" panose="020B0604020202020204" pitchFamily="34" charset="0"/>
              </a:rPr>
              <a:t>. Click on </a:t>
            </a:r>
            <a:r>
              <a:rPr lang="en-IN" dirty="0" smtClean="0">
                <a:latin typeface="Arial" panose="020B0604020202020204" pitchFamily="34" charset="0"/>
              </a:rPr>
              <a:t>”</a:t>
            </a:r>
            <a:r>
              <a:rPr lang="en-IN" i="1" dirty="0" smtClean="0">
                <a:solidFill>
                  <a:srgbClr val="00B050"/>
                </a:solidFill>
                <a:latin typeface="Arial" panose="020B0604020202020204" pitchFamily="34" charset="0"/>
              </a:rPr>
              <a:t>+</a:t>
            </a:r>
            <a:r>
              <a:rPr lang="en-IN" i="1" dirty="0" err="1" smtClean="0">
                <a:solidFill>
                  <a:srgbClr val="00B050"/>
                </a:solidFill>
                <a:latin typeface="Arial" panose="020B0604020202020204" pitchFamily="34" charset="0"/>
              </a:rPr>
              <a:t>CreateGroup</a:t>
            </a:r>
            <a:r>
              <a:rPr lang="en-IN" i="1" dirty="0" smtClean="0">
                <a:latin typeface="Arial" panose="020B0604020202020204" pitchFamily="34" charset="0"/>
              </a:rPr>
              <a:t>”</a:t>
            </a:r>
            <a:r>
              <a:rPr lang="en-IN" i="1" dirty="0">
                <a:latin typeface="Arial" panose="020B0604020202020204" pitchFamily="34" charset="0"/>
              </a:rPr>
              <a:t> </a:t>
            </a:r>
            <a:r>
              <a:rPr lang="en-IN" dirty="0">
                <a:latin typeface="Arial" panose="020B0604020202020204" pitchFamily="34" charset="0"/>
              </a:rPr>
              <a:t>The </a:t>
            </a:r>
            <a:r>
              <a:rPr lang="en-IN" i="1" dirty="0">
                <a:latin typeface="Arial" panose="020B0604020202020204" pitchFamily="34" charset="0"/>
              </a:rPr>
              <a:t>Create Group</a:t>
            </a:r>
            <a:r>
              <a:rPr lang="en-IN" dirty="0">
                <a:latin typeface="Arial" panose="020B0604020202020204" pitchFamily="34" charset="0"/>
              </a:rPr>
              <a:t> page opens. </a:t>
            </a:r>
            <a:endParaRPr lang="en-IN" b="0" i="0" dirty="0">
              <a:effectLst/>
              <a:latin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1017"/>
            <a:ext cx="12192000" cy="4126983"/>
          </a:xfrm>
          <a:prstGeom prst="rect">
            <a:avLst/>
          </a:prstGeom>
        </p:spPr>
      </p:pic>
      <p:sp>
        <p:nvSpPr>
          <p:cNvPr id="7" name="Rectangle 6"/>
          <p:cNvSpPr/>
          <p:nvPr/>
        </p:nvSpPr>
        <p:spPr>
          <a:xfrm>
            <a:off x="11699557" y="6488668"/>
            <a:ext cx="492443" cy="369332"/>
          </a:xfrm>
          <a:prstGeom prst="rect">
            <a:avLst/>
          </a:prstGeom>
        </p:spPr>
        <p:txBody>
          <a:bodyPr wrap="none">
            <a:spAutoFit/>
          </a:bodyPr>
          <a:lstStyle/>
          <a:p>
            <a:fld id="{6D22F896-40B5-4ADD-8801-0D06FADFA095}" type="slidenum">
              <a:rPr lang="en-US">
                <a:latin typeface="Arial Black" panose="020B0A04020102020204" pitchFamily="34" charset="0"/>
              </a:rPr>
              <a:pPr/>
              <a:t>28</a:t>
            </a:fld>
            <a:endParaRPr lang="en-IN"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6427" y="5307005"/>
            <a:ext cx="1162587" cy="1550995"/>
          </a:xfrm>
          <a:prstGeom prst="rect">
            <a:avLst/>
          </a:prstGeom>
        </p:spPr>
      </p:pic>
    </p:spTree>
    <p:extLst>
      <p:ext uri="{BB962C8B-B14F-4D97-AF65-F5344CB8AC3E}">
        <p14:creationId xmlns:p14="http://schemas.microsoft.com/office/powerpoint/2010/main" val="5857993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428413" y="6492875"/>
            <a:ext cx="763587" cy="365125"/>
          </a:xfrm>
        </p:spPr>
        <p:txBody>
          <a:bodyPr/>
          <a:lstStyle/>
          <a:p>
            <a:fld id="{6D22F896-40B5-4ADD-8801-0D06FADFA095}" type="slidenum">
              <a:rPr lang="en-US" sz="1600" smtClean="0">
                <a:latin typeface="Arial Black" panose="020B0A04020102020204" pitchFamily="34" charset="0"/>
              </a:rPr>
              <a:t>29</a:t>
            </a:fld>
            <a:endParaRPr lang="en-US" sz="1600" dirty="0">
              <a:latin typeface="Arial Black" panose="020B0A04020102020204" pitchFamily="34" charset="0"/>
            </a:endParaRPr>
          </a:p>
        </p:txBody>
      </p:sp>
      <p:sp>
        <p:nvSpPr>
          <p:cNvPr id="4" name="Rectangle 3"/>
          <p:cNvSpPr/>
          <p:nvPr/>
        </p:nvSpPr>
        <p:spPr>
          <a:xfrm>
            <a:off x="401444" y="318030"/>
            <a:ext cx="9300117" cy="369332"/>
          </a:xfrm>
          <a:prstGeom prst="rect">
            <a:avLst/>
          </a:prstGeom>
        </p:spPr>
        <p:txBody>
          <a:bodyPr wrap="square">
            <a:spAutoFit/>
          </a:bodyPr>
          <a:lstStyle/>
          <a:p>
            <a:r>
              <a:rPr lang="en-IN" dirty="0">
                <a:latin typeface="Arial" panose="020B0604020202020204" pitchFamily="34" charset="0"/>
              </a:rPr>
              <a:t> </a:t>
            </a:r>
            <a:r>
              <a:rPr lang="en-IN" dirty="0" smtClean="0">
                <a:latin typeface="Arial" panose="020B0604020202020204" pitchFamily="34" charset="0"/>
              </a:rPr>
              <a:t>3)</a:t>
            </a:r>
            <a:r>
              <a:rPr lang="en-IN" dirty="0">
                <a:latin typeface="Arial" panose="020B0604020202020204" pitchFamily="34" charset="0"/>
              </a:rPr>
              <a:t> </a:t>
            </a:r>
            <a:r>
              <a:rPr lang="en-IN" dirty="0" smtClean="0">
                <a:latin typeface="Arial" panose="020B0604020202020204" pitchFamily="34" charset="0"/>
              </a:rPr>
              <a:t>Once </a:t>
            </a:r>
            <a:r>
              <a:rPr lang="en-IN" dirty="0">
                <a:latin typeface="Arial" panose="020B0604020202020204" pitchFamily="34" charset="0"/>
              </a:rPr>
              <a:t>the </a:t>
            </a:r>
            <a:r>
              <a:rPr lang="en-IN" i="1" dirty="0">
                <a:latin typeface="Arial" panose="020B0604020202020204" pitchFamily="34" charset="0"/>
              </a:rPr>
              <a:t>Create Group</a:t>
            </a:r>
            <a:r>
              <a:rPr lang="en-IN" dirty="0">
                <a:latin typeface="Arial" panose="020B0604020202020204" pitchFamily="34" charset="0"/>
              </a:rPr>
              <a:t> page opens. Provide details in the following fields</a:t>
            </a:r>
            <a:endParaRPr lang="en-IN" dirty="0"/>
          </a:p>
        </p:txBody>
      </p:sp>
      <p:graphicFrame>
        <p:nvGraphicFramePr>
          <p:cNvPr id="5" name="Table 4"/>
          <p:cNvGraphicFramePr>
            <a:graphicFrameLocks noGrp="1"/>
          </p:cNvGraphicFramePr>
          <p:nvPr>
            <p:extLst>
              <p:ext uri="{D42A27DB-BD31-4B8C-83A1-F6EECF244321}">
                <p14:modId xmlns:p14="http://schemas.microsoft.com/office/powerpoint/2010/main" val="1766036736"/>
              </p:ext>
            </p:extLst>
          </p:nvPr>
        </p:nvGraphicFramePr>
        <p:xfrm>
          <a:off x="390292" y="886934"/>
          <a:ext cx="10887934" cy="3751973"/>
        </p:xfrm>
        <a:graphic>
          <a:graphicData uri="http://schemas.openxmlformats.org/drawingml/2006/table">
            <a:tbl>
              <a:tblPr firstRow="1" bandRow="1">
                <a:tableStyleId>{5C22544A-7EE6-4342-B048-85BDC9FD1C3A}</a:tableStyleId>
              </a:tblPr>
              <a:tblGrid>
                <a:gridCol w="1951464"/>
                <a:gridCol w="8936470"/>
              </a:tblGrid>
              <a:tr h="370840">
                <a:tc>
                  <a:txBody>
                    <a:bodyPr/>
                    <a:lstStyle/>
                    <a:p>
                      <a:r>
                        <a:rPr lang="en-IN" dirty="0" smtClean="0"/>
                        <a:t>FIELD NAME</a:t>
                      </a:r>
                      <a:endParaRPr lang="en-IN" dirty="0"/>
                    </a:p>
                  </a:txBody>
                  <a:tcPr/>
                </a:tc>
                <a:tc>
                  <a:txBody>
                    <a:bodyPr/>
                    <a:lstStyle/>
                    <a:p>
                      <a:r>
                        <a:rPr lang="en-IN" dirty="0" smtClean="0"/>
                        <a:t>DESCRIPTION</a:t>
                      </a:r>
                      <a:endParaRPr lang="en-IN" dirty="0"/>
                    </a:p>
                  </a:txBody>
                  <a:tcPr/>
                </a:tc>
              </a:tr>
              <a:tr h="370840">
                <a:tc>
                  <a:txBody>
                    <a:bodyPr/>
                    <a:lstStyle/>
                    <a:p>
                      <a:r>
                        <a:rPr lang="en-IN" dirty="0" smtClean="0"/>
                        <a:t>Office</a:t>
                      </a:r>
                      <a:endParaRPr lang="en-IN" dirty="0"/>
                    </a:p>
                  </a:txBody>
                  <a:tcPr/>
                </a:tc>
                <a:tc>
                  <a:txBody>
                    <a:bodyPr/>
                    <a:lstStyle/>
                    <a:p>
                      <a:r>
                        <a:rPr lang="en-IN" sz="1800" b="0" i="0" kern="1200" dirty="0" smtClean="0">
                          <a:solidFill>
                            <a:schemeClr val="dk1"/>
                          </a:solidFill>
                          <a:effectLst/>
                          <a:latin typeface="+mn-lt"/>
                          <a:ea typeface="+mn-ea"/>
                          <a:cs typeface="+mn-cs"/>
                        </a:rPr>
                        <a:t>From drop-down menu, select the office to which the clients belong to in order to create their group.</a:t>
                      </a:r>
                      <a:endParaRPr lang="en-IN" dirty="0"/>
                    </a:p>
                  </a:txBody>
                  <a:tcPr/>
                </a:tc>
              </a:tr>
              <a:tr h="370840">
                <a:tc>
                  <a:txBody>
                    <a:bodyPr/>
                    <a:lstStyle/>
                    <a:p>
                      <a:r>
                        <a:rPr lang="en-IN" dirty="0" smtClean="0"/>
                        <a:t>Name</a:t>
                      </a:r>
                      <a:endParaRPr lang="en-IN" dirty="0"/>
                    </a:p>
                  </a:txBody>
                  <a:tcPr/>
                </a:tc>
                <a:tc>
                  <a:txBody>
                    <a:bodyPr/>
                    <a:lstStyle/>
                    <a:p>
                      <a:r>
                        <a:rPr lang="en-IN" sz="1800" b="0" i="0" kern="1200" dirty="0" smtClean="0">
                          <a:solidFill>
                            <a:schemeClr val="dk1"/>
                          </a:solidFill>
                          <a:effectLst/>
                          <a:latin typeface="+mn-lt"/>
                          <a:ea typeface="+mn-ea"/>
                          <a:cs typeface="+mn-cs"/>
                        </a:rPr>
                        <a:t>Provide the name for the group (Mandatory Field)</a:t>
                      </a:r>
                      <a:endParaRPr lang="en-IN" dirty="0"/>
                    </a:p>
                  </a:txBody>
                  <a:tcPr/>
                </a:tc>
              </a:tr>
              <a:tr h="370840">
                <a:tc>
                  <a:txBody>
                    <a:bodyPr/>
                    <a:lstStyle/>
                    <a:p>
                      <a:r>
                        <a:rPr lang="en-IN" dirty="0" smtClean="0"/>
                        <a:t>Staff</a:t>
                      </a:r>
                      <a:endParaRPr lang="en-IN" dirty="0"/>
                    </a:p>
                  </a:txBody>
                  <a:tcPr/>
                </a:tc>
                <a:tc>
                  <a:txBody>
                    <a:bodyPr/>
                    <a:lstStyle/>
                    <a:p>
                      <a:r>
                        <a:rPr lang="en-IN" sz="1800" b="0" i="0" kern="1200" dirty="0" smtClean="0">
                          <a:solidFill>
                            <a:schemeClr val="dk1"/>
                          </a:solidFill>
                          <a:effectLst/>
                          <a:latin typeface="+mn-lt"/>
                          <a:ea typeface="+mn-ea"/>
                          <a:cs typeface="+mn-cs"/>
                        </a:rPr>
                        <a:t>From drop-down menu select the available staff belonging to the particular office.</a:t>
                      </a:r>
                      <a:endParaRPr lang="en-IN" dirty="0"/>
                    </a:p>
                  </a:txBody>
                  <a:tcPr/>
                </a:tc>
              </a:tr>
              <a:tr h="370840">
                <a:tc>
                  <a:txBody>
                    <a:bodyPr/>
                    <a:lstStyle/>
                    <a:p>
                      <a:r>
                        <a:rPr lang="en-IN" dirty="0" smtClean="0"/>
                        <a:t>Add Clients</a:t>
                      </a:r>
                      <a:endParaRPr lang="en-IN" dirty="0"/>
                    </a:p>
                  </a:txBody>
                  <a:tcPr/>
                </a:tc>
                <a:tc>
                  <a:txBody>
                    <a:bodyPr/>
                    <a:lstStyle/>
                    <a:p>
                      <a:r>
                        <a:rPr lang="en-IN" sz="1800" b="0" i="0" kern="1200" dirty="0" smtClean="0">
                          <a:solidFill>
                            <a:schemeClr val="dk1"/>
                          </a:solidFill>
                          <a:effectLst/>
                          <a:latin typeface="+mn-lt"/>
                          <a:ea typeface="+mn-ea"/>
                          <a:cs typeface="+mn-cs"/>
                        </a:rPr>
                        <a:t>Allows you to select from a list of available clients</a:t>
                      </a:r>
                      <a:endParaRPr lang="en-IN" dirty="0"/>
                    </a:p>
                  </a:txBody>
                  <a:tcPr/>
                </a:tc>
              </a:tr>
              <a:tr h="370840">
                <a:tc>
                  <a:txBody>
                    <a:bodyPr/>
                    <a:lstStyle/>
                    <a:p>
                      <a:r>
                        <a:rPr lang="en-IN" dirty="0" smtClean="0"/>
                        <a:t>Active</a:t>
                      </a:r>
                      <a:endParaRPr lang="en-IN" dirty="0"/>
                    </a:p>
                  </a:txBody>
                  <a:tcPr/>
                </a:tc>
                <a:tc>
                  <a:txBody>
                    <a:bodyPr/>
                    <a:lstStyle/>
                    <a:p>
                      <a:r>
                        <a:rPr lang="en-IN" sz="1800" b="0" i="0" kern="1200" dirty="0" smtClean="0">
                          <a:solidFill>
                            <a:schemeClr val="dk1"/>
                          </a:solidFill>
                          <a:effectLst/>
                          <a:latin typeface="+mn-lt"/>
                          <a:ea typeface="+mn-ea"/>
                          <a:cs typeface="+mn-cs"/>
                        </a:rPr>
                        <a:t>Allows you to activate the group for specific date.</a:t>
                      </a:r>
                      <a:endParaRPr lang="en-IN" dirty="0"/>
                    </a:p>
                  </a:txBody>
                  <a:tcPr/>
                </a:tc>
              </a:tr>
              <a:tr h="370840">
                <a:tc>
                  <a:txBody>
                    <a:bodyPr/>
                    <a:lstStyle/>
                    <a:p>
                      <a:r>
                        <a:rPr lang="en-IN" dirty="0" smtClean="0"/>
                        <a:t>Activation Date</a:t>
                      </a:r>
                      <a:endParaRPr lang="en-IN" dirty="0"/>
                    </a:p>
                  </a:txBody>
                  <a:tcPr/>
                </a:tc>
                <a:tc>
                  <a:txBody>
                    <a:bodyPr/>
                    <a:lstStyle/>
                    <a:p>
                      <a:r>
                        <a:rPr lang="en-IN" sz="1800" b="0" i="0" kern="1200" dirty="0" smtClean="0">
                          <a:solidFill>
                            <a:schemeClr val="dk1"/>
                          </a:solidFill>
                          <a:effectLst/>
                          <a:latin typeface="+mn-lt"/>
                          <a:ea typeface="+mn-ea"/>
                          <a:cs typeface="+mn-cs"/>
                        </a:rPr>
                        <a:t>Allows you to select a current or back date</a:t>
                      </a:r>
                      <a:endParaRPr lang="en-IN" dirty="0"/>
                    </a:p>
                  </a:txBody>
                  <a:tcPr/>
                </a:tc>
              </a:tr>
              <a:tr h="370840">
                <a:tc>
                  <a:txBody>
                    <a:bodyPr/>
                    <a:lstStyle/>
                    <a:p>
                      <a:r>
                        <a:rPr lang="en-IN" dirty="0" smtClean="0"/>
                        <a:t>External ID</a:t>
                      </a:r>
                      <a:endParaRPr lang="en-IN" dirty="0"/>
                    </a:p>
                  </a:txBody>
                  <a:tcPr/>
                </a:tc>
                <a:tc>
                  <a:txBody>
                    <a:bodyPr/>
                    <a:lstStyle/>
                    <a:p>
                      <a:r>
                        <a:rPr lang="en-IN" sz="1800" b="0" i="0" kern="1200" dirty="0" smtClean="0">
                          <a:solidFill>
                            <a:schemeClr val="dk1"/>
                          </a:solidFill>
                          <a:effectLst/>
                          <a:latin typeface="+mn-lt"/>
                          <a:ea typeface="+mn-ea"/>
                          <a:cs typeface="+mn-cs"/>
                        </a:rPr>
                        <a:t>Provide External Id for the group</a:t>
                      </a:r>
                      <a:endParaRPr lang="en-IN" dirty="0"/>
                    </a:p>
                  </a:txBody>
                  <a:tcPr/>
                </a:tc>
              </a:tr>
              <a:tr h="516013">
                <a:tc>
                  <a:txBody>
                    <a:bodyPr/>
                    <a:lstStyle/>
                    <a:p>
                      <a:r>
                        <a:rPr lang="en-IN" dirty="0" smtClean="0"/>
                        <a:t>Submitted </a:t>
                      </a:r>
                      <a:r>
                        <a:rPr lang="en-IN" baseline="0" dirty="0" smtClean="0"/>
                        <a:t> ON</a:t>
                      </a:r>
                      <a:endParaRPr lang="en-IN" dirty="0"/>
                    </a:p>
                  </a:txBody>
                  <a:tcPr/>
                </a:tc>
                <a:tc>
                  <a:txBody>
                    <a:bodyPr/>
                    <a:lstStyle/>
                    <a:p>
                      <a:r>
                        <a:rPr lang="en-IN" sz="1800" b="0" i="0" kern="1200" dirty="0" smtClean="0">
                          <a:solidFill>
                            <a:schemeClr val="dk1"/>
                          </a:solidFill>
                          <a:effectLst/>
                          <a:latin typeface="+mn-lt"/>
                          <a:ea typeface="+mn-ea"/>
                          <a:cs typeface="+mn-cs"/>
                        </a:rPr>
                        <a:t>Provide the submission date to create group.</a:t>
                      </a:r>
                      <a:endParaRPr lang="en-IN" dirty="0"/>
                    </a:p>
                  </a:txBody>
                  <a:tcPr/>
                </a:tc>
              </a:tr>
            </a:tbl>
          </a:graphicData>
        </a:graphic>
      </p:graphicFrame>
      <p:sp>
        <p:nvSpPr>
          <p:cNvPr id="6" name="Rectangle 5"/>
          <p:cNvSpPr/>
          <p:nvPr/>
        </p:nvSpPr>
        <p:spPr>
          <a:xfrm>
            <a:off x="401444" y="4682946"/>
            <a:ext cx="10876782" cy="923330"/>
          </a:xfrm>
          <a:prstGeom prst="rect">
            <a:avLst/>
          </a:prstGeom>
        </p:spPr>
        <p:txBody>
          <a:bodyPr wrap="square">
            <a:spAutoFit/>
          </a:bodyPr>
          <a:lstStyle/>
          <a:p>
            <a:r>
              <a:rPr lang="en-IN" dirty="0">
                <a:latin typeface="Arial" panose="020B0604020202020204" pitchFamily="34" charset="0"/>
              </a:rPr>
              <a:t>Once the group is Created, The next step is to assign the meeting date for the group. In order to assign meeting date, go to the group and click on 'More' tab and then click on "Assign Meeting Date to see the following window:</a:t>
            </a:r>
            <a:endParaRPr lang="en-IN"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1544" y="2645669"/>
            <a:ext cx="1896682" cy="1663789"/>
          </a:xfrm>
          <a:prstGeom prst="rect">
            <a:avLst/>
          </a:prstGeom>
        </p:spPr>
      </p:pic>
    </p:spTree>
    <p:extLst>
      <p:ext uri="{BB962C8B-B14F-4D97-AF65-F5344CB8AC3E}">
        <p14:creationId xmlns:p14="http://schemas.microsoft.com/office/powerpoint/2010/main" val="1418456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24" y="0"/>
            <a:ext cx="12474223" cy="6940550"/>
          </a:xfrm>
          <a:prstGeom prst="rect">
            <a:avLst/>
          </a:prstGeom>
        </p:spPr>
      </p:pic>
      <p:sp>
        <p:nvSpPr>
          <p:cNvPr id="5" name="Date Placeholder 4"/>
          <p:cNvSpPr>
            <a:spLocks noGrp="1"/>
          </p:cNvSpPr>
          <p:nvPr>
            <p:ph type="dt" sz="half" idx="10"/>
          </p:nvPr>
        </p:nvSpPr>
        <p:spPr>
          <a:xfrm>
            <a:off x="11774311" y="6413853"/>
            <a:ext cx="228070" cy="365125"/>
          </a:xfrm>
        </p:spPr>
        <p:txBody>
          <a:bodyPr/>
          <a:lstStyle/>
          <a:p>
            <a:r>
              <a:rPr lang="en-US" sz="1600" b="1" dirty="0" smtClean="0">
                <a:latin typeface="Arial Black" panose="020B0A04020102020204" pitchFamily="34" charset="0"/>
              </a:rPr>
              <a:t>3</a:t>
            </a:r>
            <a:endParaRPr lang="en-US" sz="1600" b="1" dirty="0">
              <a:latin typeface="Arial Black" panose="020B0A04020102020204" pitchFamily="34" charset="0"/>
            </a:endParaRPr>
          </a:p>
        </p:txBody>
      </p:sp>
    </p:spTree>
    <p:extLst>
      <p:ext uri="{BB962C8B-B14F-4D97-AF65-F5344CB8AC3E}">
        <p14:creationId xmlns:p14="http://schemas.microsoft.com/office/powerpoint/2010/main" val="13090549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2765777"/>
          </a:xfrm>
          <a:prstGeom prst="rect">
            <a:avLst/>
          </a:prstGeom>
        </p:spPr>
      </p:pic>
      <p:sp>
        <p:nvSpPr>
          <p:cNvPr id="5" name="Rectangle 4"/>
          <p:cNvSpPr/>
          <p:nvPr/>
        </p:nvSpPr>
        <p:spPr>
          <a:xfrm>
            <a:off x="111650" y="2765777"/>
            <a:ext cx="8441473" cy="369332"/>
          </a:xfrm>
          <a:prstGeom prst="rect">
            <a:avLst/>
          </a:prstGeom>
        </p:spPr>
        <p:txBody>
          <a:bodyPr wrap="square">
            <a:spAutoFit/>
          </a:bodyPr>
          <a:lstStyle/>
          <a:p>
            <a:r>
              <a:rPr lang="en-IN" dirty="0">
                <a:latin typeface="Arial" panose="020B0604020202020204" pitchFamily="34" charset="0"/>
              </a:rPr>
              <a:t>After that the window of a specific group looks like the below image:</a:t>
            </a:r>
            <a:endParaRPr lang="en-IN"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35109"/>
            <a:ext cx="12191999" cy="3722891"/>
          </a:xfrm>
          <a:prstGeom prst="rect">
            <a:avLst/>
          </a:prstGeom>
        </p:spPr>
      </p:pic>
      <p:sp>
        <p:nvSpPr>
          <p:cNvPr id="7" name="Rectangle 6"/>
          <p:cNvSpPr/>
          <p:nvPr/>
        </p:nvSpPr>
        <p:spPr>
          <a:xfrm>
            <a:off x="11699557" y="6488668"/>
            <a:ext cx="492443" cy="369332"/>
          </a:xfrm>
          <a:prstGeom prst="rect">
            <a:avLst/>
          </a:prstGeom>
        </p:spPr>
        <p:txBody>
          <a:bodyPr wrap="none">
            <a:spAutoFit/>
          </a:bodyPr>
          <a:lstStyle/>
          <a:p>
            <a:fld id="{6D22F896-40B5-4ADD-8801-0D06FADFA095}" type="slidenum">
              <a:rPr lang="en-US">
                <a:latin typeface="Arial Black" panose="020B0A04020102020204" pitchFamily="34" charset="0"/>
              </a:rPr>
              <a:pPr/>
              <a:t>30</a:t>
            </a:fld>
            <a:endParaRPr lang="en-IN"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4166" y="468396"/>
            <a:ext cx="2137834" cy="1828984"/>
          </a:xfrm>
          <a:prstGeom prst="rect">
            <a:avLst/>
          </a:prstGeom>
        </p:spPr>
      </p:pic>
    </p:spTree>
    <p:extLst>
      <p:ext uri="{BB962C8B-B14F-4D97-AF65-F5344CB8AC3E}">
        <p14:creationId xmlns:p14="http://schemas.microsoft.com/office/powerpoint/2010/main" val="6765364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428413" y="6492875"/>
            <a:ext cx="763587" cy="365125"/>
          </a:xfrm>
        </p:spPr>
        <p:txBody>
          <a:bodyPr/>
          <a:lstStyle/>
          <a:p>
            <a:fld id="{6D22F896-40B5-4ADD-8801-0D06FADFA095}" type="slidenum">
              <a:rPr lang="en-US" sz="1600" smtClean="0">
                <a:latin typeface="Arial Black" panose="020B0A04020102020204" pitchFamily="34" charset="0"/>
              </a:rPr>
              <a:t>31</a:t>
            </a:fld>
            <a:endParaRPr lang="en-US" sz="1600" dirty="0">
              <a:latin typeface="Arial Black" panose="020B0A04020102020204" pitchFamily="34" charset="0"/>
            </a:endParaRPr>
          </a:p>
        </p:txBody>
      </p:sp>
      <p:sp>
        <p:nvSpPr>
          <p:cNvPr id="4" name="Rectangle 3"/>
          <p:cNvSpPr/>
          <p:nvPr/>
        </p:nvSpPr>
        <p:spPr>
          <a:xfrm>
            <a:off x="0" y="256006"/>
            <a:ext cx="12192000" cy="5355312"/>
          </a:xfrm>
          <a:prstGeom prst="rect">
            <a:avLst/>
          </a:prstGeom>
        </p:spPr>
        <p:txBody>
          <a:bodyPr wrap="square">
            <a:spAutoFit/>
          </a:bodyPr>
          <a:lstStyle/>
          <a:p>
            <a:pPr>
              <a:buFont typeface="+mj-lt"/>
              <a:buAutoNum type="arabicPeriod"/>
            </a:pPr>
            <a:r>
              <a:rPr lang="en-IN" dirty="0">
                <a:latin typeface="Arial" panose="020B0604020202020204" pitchFamily="34" charset="0"/>
              </a:rPr>
              <a:t>As shown in the above image, the Group window displays:</a:t>
            </a:r>
            <a:br>
              <a:rPr lang="en-IN" dirty="0">
                <a:latin typeface="Arial" panose="020B0604020202020204" pitchFamily="34" charset="0"/>
              </a:rPr>
            </a:br>
            <a:r>
              <a:rPr lang="en-IN" dirty="0" err="1">
                <a:latin typeface="Arial" panose="020B0604020202020204" pitchFamily="34" charset="0"/>
              </a:rPr>
              <a:t>i</a:t>
            </a:r>
            <a:r>
              <a:rPr lang="en-IN" dirty="0">
                <a:latin typeface="Arial" panose="020B0604020202020204" pitchFamily="34" charset="0"/>
              </a:rPr>
              <a:t>) The list of Clients in the group</a:t>
            </a:r>
            <a:br>
              <a:rPr lang="en-IN" dirty="0">
                <a:latin typeface="Arial" panose="020B0604020202020204" pitchFamily="34" charset="0"/>
              </a:rPr>
            </a:br>
            <a:r>
              <a:rPr lang="en-IN" dirty="0">
                <a:latin typeface="Arial" panose="020B0604020202020204" pitchFamily="34" charset="0"/>
              </a:rPr>
              <a:t>ii) Group's next meeting date, meeting frequency and meeting day.</a:t>
            </a:r>
            <a:br>
              <a:rPr lang="en-IN" dirty="0">
                <a:latin typeface="Arial" panose="020B0604020202020204" pitchFamily="34" charset="0"/>
              </a:rPr>
            </a:br>
            <a:r>
              <a:rPr lang="en-IN" dirty="0">
                <a:latin typeface="Arial" panose="020B0604020202020204" pitchFamily="34" charset="0"/>
              </a:rPr>
              <a:t>iii) Group Activation Date, Staff and External Id</a:t>
            </a:r>
            <a:br>
              <a:rPr lang="en-IN" dirty="0">
                <a:latin typeface="Arial" panose="020B0604020202020204" pitchFamily="34" charset="0"/>
              </a:rPr>
            </a:br>
            <a:r>
              <a:rPr lang="en-IN" dirty="0">
                <a:latin typeface="Arial" panose="020B0604020202020204" pitchFamily="34" charset="0"/>
              </a:rPr>
              <a:t>iv) Number of Active Clients, Active Group loans, etc</a:t>
            </a:r>
            <a:r>
              <a:rPr lang="en-IN" dirty="0" smtClean="0">
                <a:latin typeface="Arial" panose="020B0604020202020204" pitchFamily="34" charset="0"/>
              </a:rPr>
              <a:t>.</a:t>
            </a:r>
          </a:p>
          <a:p>
            <a:r>
              <a:rPr lang="en-IN" dirty="0">
                <a:solidFill>
                  <a:srgbClr val="333333"/>
                </a:solidFill>
                <a:latin typeface="Arial" panose="020B0604020202020204" pitchFamily="34" charset="0"/>
              </a:rPr>
              <a:t> </a:t>
            </a:r>
          </a:p>
          <a:p>
            <a:r>
              <a:rPr lang="en-IN" sz="2400" b="1" u="sng" dirty="0" smtClean="0">
                <a:solidFill>
                  <a:srgbClr val="000000"/>
                </a:solidFill>
                <a:effectLst>
                  <a:outerShdw blurRad="38100" dist="38100" dir="2700000" algn="tl">
                    <a:srgbClr val="000000">
                      <a:alpha val="43137"/>
                    </a:srgbClr>
                  </a:outerShdw>
                </a:effectLst>
                <a:latin typeface="Arial" panose="020B0604020202020204" pitchFamily="34" charset="0"/>
              </a:rPr>
              <a:t>ASSIGN STAFF TO A GROUP</a:t>
            </a:r>
          </a:p>
          <a:p>
            <a:endParaRPr lang="en-IN" sz="2400" b="1" u="sng" dirty="0">
              <a:solidFill>
                <a:srgbClr val="000000"/>
              </a:solidFill>
              <a:effectLst>
                <a:outerShdw blurRad="38100" dist="38100" dir="2700000" algn="tl">
                  <a:srgbClr val="000000">
                    <a:alpha val="43137"/>
                  </a:srgbClr>
                </a:outerShdw>
              </a:effectLst>
              <a:latin typeface="Arial" panose="020B0604020202020204" pitchFamily="34" charset="0"/>
            </a:endParaRPr>
          </a:p>
          <a:p>
            <a:pPr>
              <a:buFont typeface="+mj-lt"/>
              <a:buAutoNum type="arabicPeriod"/>
            </a:pPr>
            <a:r>
              <a:rPr lang="en-IN" dirty="0">
                <a:latin typeface="Arial" panose="020B0604020202020204" pitchFamily="34" charset="0"/>
              </a:rPr>
              <a:t>From the list of existing groups, navigate to the group you want to assign staff to.</a:t>
            </a:r>
          </a:p>
          <a:p>
            <a:pPr>
              <a:buFont typeface="+mj-lt"/>
              <a:buAutoNum type="arabicPeriod"/>
            </a:pPr>
            <a:r>
              <a:rPr lang="en-IN" dirty="0">
                <a:latin typeface="Arial" panose="020B0604020202020204" pitchFamily="34" charset="0"/>
              </a:rPr>
              <a:t>From the </a:t>
            </a:r>
            <a:r>
              <a:rPr lang="en-IN" i="1" dirty="0">
                <a:latin typeface="Arial" panose="020B0604020202020204" pitchFamily="34" charset="0"/>
              </a:rPr>
              <a:t>More</a:t>
            </a:r>
            <a:r>
              <a:rPr lang="en-IN" dirty="0">
                <a:latin typeface="Arial" panose="020B0604020202020204" pitchFamily="34" charset="0"/>
              </a:rPr>
              <a:t> drop down menu, select </a:t>
            </a:r>
            <a:r>
              <a:rPr lang="en-IN" i="1" dirty="0">
                <a:latin typeface="Arial" panose="020B0604020202020204" pitchFamily="34" charset="0"/>
              </a:rPr>
              <a:t>Assign Staff</a:t>
            </a:r>
            <a:r>
              <a:rPr lang="en-IN" dirty="0">
                <a:latin typeface="Arial" panose="020B0604020202020204" pitchFamily="34" charset="0"/>
              </a:rPr>
              <a:t>. The </a:t>
            </a:r>
            <a:r>
              <a:rPr lang="en-IN" i="1" dirty="0">
                <a:latin typeface="Arial" panose="020B0604020202020204" pitchFamily="34" charset="0"/>
              </a:rPr>
              <a:t>Assign Staff</a:t>
            </a:r>
            <a:r>
              <a:rPr lang="en-IN" dirty="0">
                <a:latin typeface="Arial" panose="020B0604020202020204" pitchFamily="34" charset="0"/>
              </a:rPr>
              <a:t> page opens.</a:t>
            </a:r>
          </a:p>
          <a:p>
            <a:pPr>
              <a:buFont typeface="+mj-lt"/>
              <a:buAutoNum type="arabicPeriod"/>
            </a:pPr>
            <a:r>
              <a:rPr lang="en-IN" dirty="0">
                <a:latin typeface="Arial" panose="020B0604020202020204" pitchFamily="34" charset="0"/>
              </a:rPr>
              <a:t>Select staff from the drop-down menu. </a:t>
            </a:r>
          </a:p>
          <a:p>
            <a:pPr>
              <a:buFont typeface="+mj-lt"/>
              <a:buAutoNum type="arabicPeriod"/>
            </a:pPr>
            <a:r>
              <a:rPr lang="en-IN" dirty="0">
                <a:latin typeface="Arial" panose="020B0604020202020204" pitchFamily="34" charset="0"/>
              </a:rPr>
              <a:t>Click submit</a:t>
            </a:r>
            <a:r>
              <a:rPr lang="en-IN" dirty="0" smtClean="0">
                <a:latin typeface="Arial" panose="020B0604020202020204" pitchFamily="34" charset="0"/>
              </a:rPr>
              <a:t>.</a:t>
            </a:r>
          </a:p>
          <a:p>
            <a:pPr>
              <a:buFont typeface="+mj-lt"/>
              <a:buAutoNum type="arabicPeriod"/>
            </a:pPr>
            <a:endParaRPr lang="en-IN" dirty="0">
              <a:solidFill>
                <a:srgbClr val="333333"/>
              </a:solidFill>
              <a:latin typeface="Arial" panose="020B0604020202020204" pitchFamily="34" charset="0"/>
            </a:endParaRPr>
          </a:p>
          <a:p>
            <a:r>
              <a:rPr lang="en-IN" sz="2400" b="1" u="sng" dirty="0" smtClean="0">
                <a:solidFill>
                  <a:srgbClr val="000000"/>
                </a:solidFill>
                <a:effectLst>
                  <a:outerShdw blurRad="38100" dist="38100" dir="2700000" algn="tl">
                    <a:srgbClr val="000000">
                      <a:alpha val="43137"/>
                    </a:srgbClr>
                  </a:outerShdw>
                </a:effectLst>
                <a:latin typeface="Arial" panose="020B0604020202020204" pitchFamily="34" charset="0"/>
              </a:rPr>
              <a:t>EDIT GROUP DETAILS</a:t>
            </a:r>
          </a:p>
          <a:p>
            <a:endParaRPr lang="en-IN" b="1" u="sng" dirty="0">
              <a:solidFill>
                <a:srgbClr val="000000"/>
              </a:solidFill>
              <a:effectLst>
                <a:outerShdw blurRad="38100" dist="38100" dir="2700000" algn="tl">
                  <a:srgbClr val="000000">
                    <a:alpha val="43137"/>
                  </a:srgbClr>
                </a:outerShdw>
              </a:effectLst>
              <a:latin typeface="Arial" panose="020B0604020202020204" pitchFamily="34" charset="0"/>
            </a:endParaRPr>
          </a:p>
          <a:p>
            <a:pPr>
              <a:buFont typeface="+mj-lt"/>
              <a:buAutoNum type="arabicPeriod"/>
            </a:pPr>
            <a:r>
              <a:rPr lang="en-IN" dirty="0">
                <a:latin typeface="Arial" panose="020B0604020202020204" pitchFamily="34" charset="0"/>
              </a:rPr>
              <a:t>From the list of existing groups, navigate to the group you want to edit the details of. </a:t>
            </a:r>
          </a:p>
          <a:p>
            <a:pPr>
              <a:buFont typeface="+mj-lt"/>
              <a:buAutoNum type="arabicPeriod"/>
            </a:pPr>
            <a:r>
              <a:rPr lang="en-IN" dirty="0">
                <a:latin typeface="Arial" panose="020B0604020202020204" pitchFamily="34" charset="0"/>
              </a:rPr>
              <a:t>From the </a:t>
            </a:r>
            <a:r>
              <a:rPr lang="en-IN" i="1" dirty="0">
                <a:latin typeface="Arial" panose="020B0604020202020204" pitchFamily="34" charset="0"/>
              </a:rPr>
              <a:t>Group</a:t>
            </a:r>
            <a:r>
              <a:rPr lang="en-IN" dirty="0">
                <a:latin typeface="Arial" panose="020B0604020202020204" pitchFamily="34" charset="0"/>
              </a:rPr>
              <a:t> page, click </a:t>
            </a:r>
            <a:r>
              <a:rPr lang="en-IN" i="1" dirty="0">
                <a:latin typeface="Arial" panose="020B0604020202020204" pitchFamily="34" charset="0"/>
              </a:rPr>
              <a:t>Edit</a:t>
            </a:r>
            <a:r>
              <a:rPr lang="en-IN" dirty="0">
                <a:latin typeface="Arial" panose="020B0604020202020204" pitchFamily="34" charset="0"/>
              </a:rPr>
              <a:t> button. The </a:t>
            </a:r>
            <a:r>
              <a:rPr lang="en-IN" i="1" dirty="0">
                <a:latin typeface="Arial" panose="020B0604020202020204" pitchFamily="34" charset="0"/>
              </a:rPr>
              <a:t>Edit Group</a:t>
            </a:r>
            <a:r>
              <a:rPr lang="en-IN" dirty="0">
                <a:latin typeface="Arial" panose="020B0604020202020204" pitchFamily="34" charset="0"/>
              </a:rPr>
              <a:t> page opens.</a:t>
            </a:r>
          </a:p>
          <a:p>
            <a:pPr marL="1143000" lvl="2" indent="-228600">
              <a:buFont typeface="+mj-lt"/>
              <a:buAutoNum type="arabicPeriod"/>
            </a:pPr>
            <a:r>
              <a:rPr lang="en-IN" dirty="0">
                <a:latin typeface="Arial" panose="020B0604020202020204" pitchFamily="34" charset="0"/>
              </a:rPr>
              <a:t>Edit the following details.</a:t>
            </a:r>
            <a:endParaRPr lang="en-IN" b="0" i="0" dirty="0">
              <a:effectLst/>
              <a:latin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0" y="3919356"/>
            <a:ext cx="2857500" cy="2857500"/>
          </a:xfrm>
          <a:prstGeom prst="rect">
            <a:avLst/>
          </a:prstGeom>
        </p:spPr>
      </p:pic>
    </p:spTree>
    <p:extLst>
      <p:ext uri="{BB962C8B-B14F-4D97-AF65-F5344CB8AC3E}">
        <p14:creationId xmlns:p14="http://schemas.microsoft.com/office/powerpoint/2010/main" val="10596300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32633018"/>
              </p:ext>
            </p:extLst>
          </p:nvPr>
        </p:nvGraphicFramePr>
        <p:xfrm>
          <a:off x="711200" y="719666"/>
          <a:ext cx="11153422" cy="1891030"/>
        </p:xfrm>
        <a:graphic>
          <a:graphicData uri="http://schemas.openxmlformats.org/drawingml/2006/table">
            <a:tbl>
              <a:tblPr firstRow="1" bandRow="1">
                <a:tableStyleId>{5C22544A-7EE6-4342-B048-85BDC9FD1C3A}</a:tableStyleId>
              </a:tblPr>
              <a:tblGrid>
                <a:gridCol w="3341511"/>
                <a:gridCol w="7811911"/>
              </a:tblGrid>
              <a:tr h="370840">
                <a:tc>
                  <a:txBody>
                    <a:bodyPr/>
                    <a:lstStyle/>
                    <a:p>
                      <a:r>
                        <a:rPr lang="en-IN" dirty="0" smtClean="0"/>
                        <a:t>FIELD  NAME</a:t>
                      </a:r>
                      <a:endParaRPr lang="en-IN" dirty="0"/>
                    </a:p>
                  </a:txBody>
                  <a:tcPr/>
                </a:tc>
                <a:tc>
                  <a:txBody>
                    <a:bodyPr/>
                    <a:lstStyle/>
                    <a:p>
                      <a:r>
                        <a:rPr lang="en-IN" dirty="0" smtClean="0"/>
                        <a:t>DESCRIPTION</a:t>
                      </a:r>
                      <a:endParaRPr lang="en-IN" dirty="0"/>
                    </a:p>
                  </a:txBody>
                  <a:tcPr/>
                </a:tc>
              </a:tr>
              <a:tr h="370840">
                <a:tc>
                  <a:txBody>
                    <a:bodyPr/>
                    <a:lstStyle/>
                    <a:p>
                      <a:r>
                        <a:rPr lang="en-IN" dirty="0" smtClean="0"/>
                        <a:t>Name</a:t>
                      </a:r>
                      <a:endParaRPr lang="en-IN" dirty="0"/>
                    </a:p>
                  </a:txBody>
                  <a:tcPr/>
                </a:tc>
                <a:tc>
                  <a:txBody>
                    <a:bodyPr/>
                    <a:lstStyle/>
                    <a:p>
                      <a:r>
                        <a:rPr lang="en-IN" sz="1800" b="0" i="0" kern="1200" dirty="0" smtClean="0">
                          <a:solidFill>
                            <a:schemeClr val="dk1"/>
                          </a:solidFill>
                          <a:effectLst/>
                          <a:latin typeface="+mn-lt"/>
                          <a:ea typeface="+mn-ea"/>
                          <a:cs typeface="+mn-cs"/>
                        </a:rPr>
                        <a:t>Mandatory Field</a:t>
                      </a:r>
                      <a:endParaRPr lang="en-IN" dirty="0"/>
                    </a:p>
                  </a:txBody>
                  <a:tcPr/>
                </a:tc>
              </a:tr>
              <a:tr h="370840">
                <a:tc>
                  <a:txBody>
                    <a:bodyPr/>
                    <a:lstStyle/>
                    <a:p>
                      <a:r>
                        <a:rPr lang="en-IN" dirty="0" smtClean="0"/>
                        <a:t>Staff</a:t>
                      </a:r>
                      <a:endParaRPr lang="en-IN" dirty="0"/>
                    </a:p>
                  </a:txBody>
                  <a:tcPr/>
                </a:tc>
                <a:tc>
                  <a:txBody>
                    <a:bodyPr/>
                    <a:lstStyle/>
                    <a:p>
                      <a:r>
                        <a:rPr lang="en-IN" sz="1800" b="0" i="0" kern="1200" dirty="0" smtClean="0">
                          <a:solidFill>
                            <a:schemeClr val="dk1"/>
                          </a:solidFill>
                          <a:effectLst/>
                          <a:latin typeface="+mn-lt"/>
                          <a:ea typeface="+mn-ea"/>
                          <a:cs typeface="+mn-cs"/>
                        </a:rPr>
                        <a:t>Provide the new staff name</a:t>
                      </a:r>
                      <a:endParaRPr lang="en-IN" dirty="0"/>
                    </a:p>
                  </a:txBody>
                  <a:tcPr/>
                </a:tc>
              </a:tr>
              <a:tr h="370840">
                <a:tc>
                  <a:txBody>
                    <a:bodyPr/>
                    <a:lstStyle/>
                    <a:p>
                      <a:r>
                        <a:rPr lang="en-IN" dirty="0" smtClean="0"/>
                        <a:t>External ID</a:t>
                      </a:r>
                      <a:endParaRPr lang="en-IN" dirty="0"/>
                    </a:p>
                  </a:txBody>
                  <a:tcPr/>
                </a:tc>
                <a:tc>
                  <a:txBody>
                    <a:bodyPr/>
                    <a:lstStyle/>
                    <a:p>
                      <a:pPr algn="l" fontAlgn="t"/>
                      <a:r>
                        <a:rPr lang="en-IN" dirty="0">
                          <a:solidFill>
                            <a:schemeClr val="tx1"/>
                          </a:solidFill>
                          <a:effectLst/>
                        </a:rPr>
                        <a:t>Provide the external id for the group</a:t>
                      </a:r>
                    </a:p>
                  </a:txBody>
                  <a:tcPr marL="95250" marR="95250" marT="66675" marB="66675"/>
                </a:tc>
              </a:tr>
              <a:tr h="370840">
                <a:tc>
                  <a:txBody>
                    <a:bodyPr/>
                    <a:lstStyle/>
                    <a:p>
                      <a:r>
                        <a:rPr lang="en-IN" dirty="0" smtClean="0"/>
                        <a:t>Activation  Date</a:t>
                      </a:r>
                      <a:endParaRPr lang="en-IN" dirty="0"/>
                    </a:p>
                  </a:txBody>
                  <a:tcPr/>
                </a:tc>
                <a:tc>
                  <a:txBody>
                    <a:bodyPr/>
                    <a:lstStyle/>
                    <a:p>
                      <a:r>
                        <a:rPr lang="en-IN" sz="1800" b="0" i="0" kern="1200" dirty="0" smtClean="0">
                          <a:solidFill>
                            <a:schemeClr val="dk1"/>
                          </a:solidFill>
                          <a:effectLst/>
                          <a:latin typeface="+mn-lt"/>
                          <a:ea typeface="+mn-ea"/>
                          <a:cs typeface="+mn-cs"/>
                        </a:rPr>
                        <a:t>Provide the activation date of the group</a:t>
                      </a:r>
                      <a:endParaRPr lang="en-IN" dirty="0"/>
                    </a:p>
                  </a:txBody>
                  <a:tcPr/>
                </a:tc>
              </a:tr>
            </a:tbl>
          </a:graphicData>
        </a:graphic>
      </p:graphicFrame>
      <p:sp>
        <p:nvSpPr>
          <p:cNvPr id="6" name="Rectangle 5"/>
          <p:cNvSpPr/>
          <p:nvPr/>
        </p:nvSpPr>
        <p:spPr>
          <a:xfrm>
            <a:off x="101599" y="2630860"/>
            <a:ext cx="10509955" cy="1477328"/>
          </a:xfrm>
          <a:prstGeom prst="rect">
            <a:avLst/>
          </a:prstGeom>
        </p:spPr>
        <p:txBody>
          <a:bodyPr wrap="square">
            <a:spAutoFit/>
          </a:bodyPr>
          <a:lstStyle/>
          <a:p>
            <a:r>
              <a:rPr lang="en-IN" b="1" u="sng" dirty="0" smtClean="0">
                <a:solidFill>
                  <a:srgbClr val="000000"/>
                </a:solidFill>
                <a:effectLst>
                  <a:outerShdw blurRad="38100" dist="38100" dir="2700000" algn="tl">
                    <a:srgbClr val="000000">
                      <a:alpha val="43137"/>
                    </a:srgbClr>
                  </a:outerShdw>
                </a:effectLst>
                <a:latin typeface="Arial" panose="020B0604020202020204" pitchFamily="34" charset="0"/>
              </a:rPr>
              <a:t>ASSOCIATE  EXISTING CLIENTS/MEMBERS WITH A GROUP</a:t>
            </a:r>
          </a:p>
          <a:p>
            <a:r>
              <a:rPr lang="en-IN" dirty="0">
                <a:solidFill>
                  <a:srgbClr val="333333"/>
                </a:solidFill>
                <a:latin typeface="Arial" panose="020B0604020202020204" pitchFamily="34" charset="0"/>
              </a:rPr>
              <a:t> </a:t>
            </a:r>
          </a:p>
          <a:p>
            <a:r>
              <a:rPr lang="en-IN" dirty="0" smtClean="0">
                <a:latin typeface="Arial" panose="020B0604020202020204" pitchFamily="34" charset="0"/>
              </a:rPr>
              <a:t>1) From </a:t>
            </a:r>
            <a:r>
              <a:rPr lang="en-IN" dirty="0">
                <a:latin typeface="Arial" panose="020B0604020202020204" pitchFamily="34" charset="0"/>
              </a:rPr>
              <a:t>the list of existing groups, navigate to the group you want to associate members to</a:t>
            </a:r>
            <a:r>
              <a:rPr lang="en-IN" dirty="0" smtClean="0">
                <a:latin typeface="Arial" panose="020B0604020202020204" pitchFamily="34" charset="0"/>
              </a:rPr>
              <a:t>.</a:t>
            </a:r>
          </a:p>
          <a:p>
            <a:r>
              <a:rPr lang="en-IN" dirty="0">
                <a:latin typeface="Arial" panose="020B0604020202020204" pitchFamily="34" charset="0"/>
              </a:rPr>
              <a:t> </a:t>
            </a:r>
          </a:p>
          <a:p>
            <a:r>
              <a:rPr lang="en-IN" dirty="0" smtClean="0">
                <a:latin typeface="Arial" panose="020B0604020202020204" pitchFamily="34" charset="0"/>
              </a:rPr>
              <a:t>2) In </a:t>
            </a:r>
            <a:r>
              <a:rPr lang="en-IN" dirty="0">
                <a:latin typeface="Arial" panose="020B0604020202020204" pitchFamily="34" charset="0"/>
              </a:rPr>
              <a:t>the </a:t>
            </a:r>
            <a:r>
              <a:rPr lang="en-IN" i="1" dirty="0">
                <a:latin typeface="Arial" panose="020B0604020202020204" pitchFamily="34" charset="0"/>
              </a:rPr>
              <a:t>Group</a:t>
            </a:r>
            <a:r>
              <a:rPr lang="en-IN" dirty="0">
                <a:latin typeface="Arial" panose="020B0604020202020204" pitchFamily="34" charset="0"/>
              </a:rPr>
              <a:t> page, click on </a:t>
            </a:r>
            <a:r>
              <a:rPr lang="en-IN" i="1" dirty="0">
                <a:solidFill>
                  <a:schemeClr val="accent6"/>
                </a:solidFill>
                <a:latin typeface="Arial" panose="020B0604020202020204" pitchFamily="34" charset="0"/>
              </a:rPr>
              <a:t>Manage Members</a:t>
            </a:r>
            <a:r>
              <a:rPr lang="en-IN" i="1" dirty="0">
                <a:latin typeface="Arial" panose="020B0604020202020204" pitchFamily="34" charset="0"/>
              </a:rPr>
              <a:t> </a:t>
            </a:r>
            <a:r>
              <a:rPr lang="en-IN" dirty="0">
                <a:latin typeface="Arial" panose="020B0604020202020204" pitchFamily="34" charset="0"/>
              </a:rPr>
              <a:t>tab to see the following window.</a:t>
            </a:r>
            <a:endParaRPr lang="en-IN" b="0" i="0" dirty="0">
              <a:effectLst/>
              <a:latin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108188"/>
            <a:ext cx="12192000" cy="2749812"/>
          </a:xfrm>
          <a:prstGeom prst="rect">
            <a:avLst/>
          </a:prstGeom>
        </p:spPr>
      </p:pic>
      <p:sp>
        <p:nvSpPr>
          <p:cNvPr id="8" name="Rectangle 7"/>
          <p:cNvSpPr/>
          <p:nvPr/>
        </p:nvSpPr>
        <p:spPr>
          <a:xfrm>
            <a:off x="11699557" y="6488668"/>
            <a:ext cx="492443" cy="369332"/>
          </a:xfrm>
          <a:prstGeom prst="rect">
            <a:avLst/>
          </a:prstGeom>
        </p:spPr>
        <p:txBody>
          <a:bodyPr wrap="none">
            <a:spAutoFit/>
          </a:bodyPr>
          <a:lstStyle/>
          <a:p>
            <a:fld id="{6D22F896-40B5-4ADD-8801-0D06FADFA095}" type="slidenum">
              <a:rPr lang="en-US">
                <a:latin typeface="Arial Black" panose="020B0A04020102020204" pitchFamily="34" charset="0"/>
              </a:rPr>
              <a:pPr/>
              <a:t>32</a:t>
            </a:fld>
            <a:endParaRPr lang="en-IN"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3060" y="2550508"/>
            <a:ext cx="2076987" cy="1638032"/>
          </a:xfrm>
          <a:prstGeom prst="rect">
            <a:avLst/>
          </a:prstGeom>
        </p:spPr>
      </p:pic>
    </p:spTree>
    <p:extLst>
      <p:ext uri="{BB962C8B-B14F-4D97-AF65-F5344CB8AC3E}">
        <p14:creationId xmlns:p14="http://schemas.microsoft.com/office/powerpoint/2010/main" val="10416645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5611"/>
            <a:ext cx="12192000" cy="5078313"/>
          </a:xfrm>
          <a:prstGeom prst="rect">
            <a:avLst/>
          </a:prstGeom>
        </p:spPr>
        <p:txBody>
          <a:bodyPr wrap="square">
            <a:spAutoFit/>
          </a:bodyPr>
          <a:lstStyle/>
          <a:p>
            <a:pPr>
              <a:buFont typeface="+mj-lt"/>
              <a:buAutoNum type="arabicPeriod"/>
            </a:pPr>
            <a:r>
              <a:rPr lang="en-IN" dirty="0">
                <a:latin typeface="Arial" panose="020B0604020202020204" pitchFamily="34" charset="0"/>
              </a:rPr>
              <a:t>Click </a:t>
            </a:r>
            <a:r>
              <a:rPr lang="en-IN" i="1" dirty="0">
                <a:solidFill>
                  <a:srgbClr val="FF0000"/>
                </a:solidFill>
                <a:latin typeface="Arial" panose="020B0604020202020204" pitchFamily="34" charset="0"/>
              </a:rPr>
              <a:t>Add</a:t>
            </a:r>
            <a:r>
              <a:rPr lang="en-IN" dirty="0">
                <a:latin typeface="Arial" panose="020B0604020202020204" pitchFamily="34" charset="0"/>
              </a:rPr>
              <a:t> button to associate the new existing member to the group.</a:t>
            </a:r>
            <a:r>
              <a:rPr lang="en-IN" dirty="0">
                <a:solidFill>
                  <a:srgbClr val="333333"/>
                </a:solidFill>
                <a:latin typeface="Arial" panose="020B0604020202020204" pitchFamily="34" charset="0"/>
              </a:rPr>
              <a:t> </a:t>
            </a:r>
            <a:br>
              <a:rPr lang="en-IN" dirty="0">
                <a:solidFill>
                  <a:srgbClr val="333333"/>
                </a:solidFill>
                <a:latin typeface="Arial" panose="020B0604020202020204" pitchFamily="34" charset="0"/>
              </a:rPr>
            </a:br>
            <a:r>
              <a:rPr lang="en-IN" dirty="0">
                <a:solidFill>
                  <a:srgbClr val="333333"/>
                </a:solidFill>
                <a:latin typeface="Arial" panose="020B0604020202020204" pitchFamily="34" charset="0"/>
              </a:rPr>
              <a:t/>
            </a:r>
            <a:br>
              <a:rPr lang="en-IN" dirty="0">
                <a:solidFill>
                  <a:srgbClr val="333333"/>
                </a:solidFill>
                <a:latin typeface="Arial" panose="020B0604020202020204" pitchFamily="34" charset="0"/>
              </a:rPr>
            </a:br>
            <a:r>
              <a:rPr lang="en-IN" b="1" dirty="0" smtClean="0">
                <a:solidFill>
                  <a:srgbClr val="000000"/>
                </a:solidFill>
                <a:latin typeface="Arial" panose="020B0604020202020204" pitchFamily="34" charset="0"/>
              </a:rPr>
              <a:t>ASSIGN NEW MEMBERS TO AN EXISTING GROUP</a:t>
            </a:r>
          </a:p>
          <a:p>
            <a:pPr>
              <a:buFont typeface="+mj-lt"/>
              <a:buAutoNum type="arabicPeriod"/>
            </a:pPr>
            <a:endParaRPr lang="en-IN" b="1" dirty="0" smtClean="0">
              <a:solidFill>
                <a:srgbClr val="000000"/>
              </a:solidFill>
              <a:latin typeface="Arial" panose="020B0604020202020204" pitchFamily="34" charset="0"/>
            </a:endParaRPr>
          </a:p>
          <a:p>
            <a:pPr marL="342900" indent="-342900">
              <a:buAutoNum type="arabicParenR"/>
            </a:pPr>
            <a:r>
              <a:rPr lang="en-IN" dirty="0" smtClean="0">
                <a:latin typeface="Arial" panose="020B0604020202020204" pitchFamily="34" charset="0"/>
              </a:rPr>
              <a:t>From </a:t>
            </a:r>
            <a:r>
              <a:rPr lang="en-IN" dirty="0">
                <a:latin typeface="Arial" panose="020B0604020202020204" pitchFamily="34" charset="0"/>
              </a:rPr>
              <a:t>the list of existing groups, navigate to the group you want to add members to. </a:t>
            </a:r>
            <a:endParaRPr lang="en-IN" dirty="0" smtClean="0">
              <a:latin typeface="Arial" panose="020B0604020202020204" pitchFamily="34" charset="0"/>
            </a:endParaRPr>
          </a:p>
          <a:p>
            <a:pPr marL="342900" indent="-342900">
              <a:buAutoNum type="arabicParenR"/>
            </a:pPr>
            <a:endParaRPr lang="en-IN" dirty="0">
              <a:latin typeface="Arial" panose="020B0604020202020204" pitchFamily="34" charset="0"/>
            </a:endParaRPr>
          </a:p>
          <a:p>
            <a:r>
              <a:rPr lang="en-IN" dirty="0" smtClean="0">
                <a:latin typeface="Arial" panose="020B0604020202020204" pitchFamily="34" charset="0"/>
              </a:rPr>
              <a:t>2) In </a:t>
            </a:r>
            <a:r>
              <a:rPr lang="en-IN" dirty="0">
                <a:latin typeface="Arial" panose="020B0604020202020204" pitchFamily="34" charset="0"/>
              </a:rPr>
              <a:t>the </a:t>
            </a:r>
            <a:r>
              <a:rPr lang="en-IN" i="1" dirty="0">
                <a:latin typeface="Arial" panose="020B0604020202020204" pitchFamily="34" charset="0"/>
              </a:rPr>
              <a:t>Group</a:t>
            </a:r>
            <a:r>
              <a:rPr lang="en-IN" dirty="0">
                <a:latin typeface="Arial" panose="020B0604020202020204" pitchFamily="34" charset="0"/>
              </a:rPr>
              <a:t> page, click </a:t>
            </a:r>
            <a:r>
              <a:rPr lang="en-IN" i="1" dirty="0">
                <a:solidFill>
                  <a:srgbClr val="FF0000"/>
                </a:solidFill>
                <a:latin typeface="Arial" panose="020B0604020202020204" pitchFamily="34" charset="0"/>
              </a:rPr>
              <a:t>Add</a:t>
            </a:r>
            <a:r>
              <a:rPr lang="en-IN" dirty="0">
                <a:latin typeface="Arial" panose="020B0604020202020204" pitchFamily="34" charset="0"/>
              </a:rPr>
              <a:t> tab to create a client </a:t>
            </a:r>
            <a:r>
              <a:rPr lang="en-IN" dirty="0" smtClean="0">
                <a:latin typeface="Arial" panose="020B0604020202020204" pitchFamily="34" charset="0"/>
              </a:rPr>
              <a:t>.</a:t>
            </a:r>
          </a:p>
          <a:p>
            <a:endParaRPr lang="en-IN" dirty="0">
              <a:latin typeface="Arial" panose="020B0604020202020204" pitchFamily="34" charset="0"/>
            </a:endParaRPr>
          </a:p>
          <a:p>
            <a:r>
              <a:rPr lang="en-IN" dirty="0" smtClean="0">
                <a:latin typeface="Arial" panose="020B0604020202020204" pitchFamily="34" charset="0"/>
              </a:rPr>
              <a:t>3) Enter </a:t>
            </a:r>
            <a:r>
              <a:rPr lang="en-IN" dirty="0">
                <a:latin typeface="Arial" panose="020B0604020202020204" pitchFamily="34" charset="0"/>
              </a:rPr>
              <a:t>the details of the client </a:t>
            </a:r>
            <a:r>
              <a:rPr lang="en-IN" dirty="0" smtClean="0">
                <a:latin typeface="Arial" panose="020B0604020202020204" pitchFamily="34" charset="0"/>
              </a:rPr>
              <a:t> </a:t>
            </a:r>
            <a:r>
              <a:rPr lang="en-IN" dirty="0">
                <a:latin typeface="Arial" panose="020B0604020202020204" pitchFamily="34" charset="0"/>
              </a:rPr>
              <a:t>and click submit button to add the client to the group. </a:t>
            </a:r>
            <a:endParaRPr lang="en-IN" dirty="0" smtClean="0">
              <a:latin typeface="Arial" panose="020B0604020202020204" pitchFamily="34" charset="0"/>
            </a:endParaRPr>
          </a:p>
          <a:p>
            <a:endParaRPr lang="en-IN" dirty="0" smtClean="0">
              <a:latin typeface="Arial" panose="020B0604020202020204" pitchFamily="34" charset="0"/>
            </a:endParaRPr>
          </a:p>
          <a:p>
            <a:r>
              <a:rPr lang="en-IN" dirty="0" smtClean="0">
                <a:latin typeface="Arial" panose="020B0604020202020204" pitchFamily="34" charset="0"/>
              </a:rPr>
              <a:t>4) Click </a:t>
            </a:r>
            <a:r>
              <a:rPr lang="en-IN" dirty="0">
                <a:latin typeface="Arial" panose="020B0604020202020204" pitchFamily="34" charset="0"/>
              </a:rPr>
              <a:t>Submit to create the client and associate him to the group. </a:t>
            </a:r>
          </a:p>
          <a:p>
            <a:endParaRPr lang="en-IN" b="1" dirty="0" smtClean="0">
              <a:solidFill>
                <a:srgbClr val="000000"/>
              </a:solidFill>
              <a:latin typeface="Arial" panose="020B0604020202020204" pitchFamily="34" charset="0"/>
            </a:endParaRPr>
          </a:p>
          <a:p>
            <a:r>
              <a:rPr lang="en-IN" b="1" dirty="0" smtClean="0">
                <a:solidFill>
                  <a:srgbClr val="000000"/>
                </a:solidFill>
                <a:latin typeface="Arial" panose="020B0604020202020204" pitchFamily="34" charset="0"/>
              </a:rPr>
              <a:t>TRANSFER CLIENTS BETWEEN GROUPS</a:t>
            </a:r>
          </a:p>
          <a:p>
            <a:endParaRPr lang="en-IN" b="1" dirty="0" smtClean="0">
              <a:solidFill>
                <a:srgbClr val="000000"/>
              </a:solidFill>
              <a:latin typeface="Arial" panose="020B0604020202020204" pitchFamily="34" charset="0"/>
            </a:endParaRPr>
          </a:p>
          <a:p>
            <a:pPr>
              <a:buFont typeface="+mj-lt"/>
              <a:buAutoNum type="arabicPeriod"/>
            </a:pPr>
            <a:r>
              <a:rPr lang="en-IN" dirty="0">
                <a:latin typeface="Arial" panose="020B0604020202020204" pitchFamily="34" charset="0"/>
              </a:rPr>
              <a:t>From the list of existing groups, navigate to the group you want to transfer clients from</a:t>
            </a:r>
            <a:r>
              <a:rPr lang="en-IN" dirty="0" smtClean="0">
                <a:latin typeface="Arial" panose="020B0604020202020204" pitchFamily="34" charset="0"/>
              </a:rPr>
              <a:t>.</a:t>
            </a:r>
          </a:p>
          <a:p>
            <a:r>
              <a:rPr lang="en-IN" dirty="0">
                <a:latin typeface="Arial" panose="020B0604020202020204" pitchFamily="34" charset="0"/>
              </a:rPr>
              <a:t> </a:t>
            </a:r>
          </a:p>
          <a:p>
            <a:r>
              <a:rPr lang="en-IN" dirty="0" smtClean="0">
                <a:latin typeface="Arial" panose="020B0604020202020204" pitchFamily="34" charset="0"/>
              </a:rPr>
              <a:t>2. In </a:t>
            </a:r>
            <a:r>
              <a:rPr lang="en-IN" dirty="0">
                <a:latin typeface="Arial" panose="020B0604020202020204" pitchFamily="34" charset="0"/>
              </a:rPr>
              <a:t>the </a:t>
            </a:r>
            <a:r>
              <a:rPr lang="en-IN" i="1" dirty="0">
                <a:latin typeface="Arial" panose="020B0604020202020204" pitchFamily="34" charset="0"/>
              </a:rPr>
              <a:t>Group</a:t>
            </a:r>
            <a:r>
              <a:rPr lang="en-IN" dirty="0">
                <a:latin typeface="Arial" panose="020B0604020202020204" pitchFamily="34" charset="0"/>
              </a:rPr>
              <a:t> page, click </a:t>
            </a:r>
            <a:r>
              <a:rPr lang="en-IN" i="1" dirty="0">
                <a:latin typeface="Arial" panose="020B0604020202020204" pitchFamily="34" charset="0"/>
              </a:rPr>
              <a:t>on Transfer Clients </a:t>
            </a:r>
            <a:r>
              <a:rPr lang="en-IN" dirty="0">
                <a:latin typeface="Arial" panose="020B0604020202020204" pitchFamily="34" charset="0"/>
              </a:rPr>
              <a:t>tab to see the following window:</a:t>
            </a:r>
            <a:r>
              <a:rPr lang="en-IN" dirty="0">
                <a:solidFill>
                  <a:srgbClr val="333333"/>
                </a:solidFill>
                <a:latin typeface="Arial" panose="020B0604020202020204" pitchFamily="34" charset="0"/>
              </a:rPr>
              <a:t/>
            </a:r>
            <a:br>
              <a:rPr lang="en-IN" dirty="0">
                <a:solidFill>
                  <a:srgbClr val="333333"/>
                </a:solidFill>
                <a:latin typeface="Arial" panose="020B0604020202020204" pitchFamily="34" charset="0"/>
              </a:rPr>
            </a:br>
            <a:endParaRPr lang="en-IN" b="0" i="0" dirty="0">
              <a:solidFill>
                <a:srgbClr val="333333"/>
              </a:solidFill>
              <a:effectLst/>
              <a:latin typeface="Arial" panose="020B0604020202020204" pitchFamily="34" charset="0"/>
            </a:endParaRPr>
          </a:p>
        </p:txBody>
      </p:sp>
      <p:sp>
        <p:nvSpPr>
          <p:cNvPr id="6" name="Rectangle 5"/>
          <p:cNvSpPr/>
          <p:nvPr/>
        </p:nvSpPr>
        <p:spPr>
          <a:xfrm>
            <a:off x="0" y="4965774"/>
            <a:ext cx="9110546" cy="923330"/>
          </a:xfrm>
          <a:prstGeom prst="rect">
            <a:avLst/>
          </a:prstGeom>
        </p:spPr>
        <p:txBody>
          <a:bodyPr wrap="square">
            <a:spAutoFit/>
          </a:bodyPr>
          <a:lstStyle/>
          <a:p>
            <a:r>
              <a:rPr lang="en-IN" dirty="0" smtClean="0">
                <a:latin typeface="Arial" panose="020B0604020202020204" pitchFamily="34" charset="0"/>
              </a:rPr>
              <a:t>3. Select </a:t>
            </a:r>
            <a:r>
              <a:rPr lang="en-IN" dirty="0">
                <a:latin typeface="Arial" panose="020B0604020202020204" pitchFamily="34" charset="0"/>
              </a:rPr>
              <a:t>the desired clients and click on "</a:t>
            </a:r>
            <a:r>
              <a:rPr lang="en-IN" dirty="0">
                <a:solidFill>
                  <a:srgbClr val="FF0000"/>
                </a:solidFill>
                <a:latin typeface="Arial" panose="020B0604020202020204" pitchFamily="34" charset="0"/>
              </a:rPr>
              <a:t>&gt;&gt;</a:t>
            </a:r>
            <a:r>
              <a:rPr lang="en-IN" dirty="0">
                <a:latin typeface="Arial" panose="020B0604020202020204" pitchFamily="34" charset="0"/>
              </a:rPr>
              <a:t>" button and select the destination group.</a:t>
            </a:r>
          </a:p>
          <a:p>
            <a:pPr>
              <a:buFont typeface="+mj-lt"/>
              <a:buAutoNum type="arabicPeriod"/>
            </a:pPr>
            <a:endParaRPr lang="en-IN" dirty="0">
              <a:latin typeface="Arial" panose="020B0604020202020204" pitchFamily="34" charset="0"/>
            </a:endParaRPr>
          </a:p>
          <a:p>
            <a:r>
              <a:rPr lang="en-IN" dirty="0" smtClean="0">
                <a:latin typeface="Arial" panose="020B0604020202020204" pitchFamily="34" charset="0"/>
              </a:rPr>
              <a:t>4. Click </a:t>
            </a:r>
            <a:r>
              <a:rPr lang="en-IN" dirty="0">
                <a:latin typeface="Arial" panose="020B0604020202020204" pitchFamily="34" charset="0"/>
              </a:rPr>
              <a:t>on submit button to transfer the clients to destination group.</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0" y="3998689"/>
            <a:ext cx="2857500" cy="2857500"/>
          </a:xfrm>
          <a:prstGeom prst="rect">
            <a:avLst/>
          </a:prstGeom>
        </p:spPr>
      </p:pic>
    </p:spTree>
    <p:extLst>
      <p:ext uri="{BB962C8B-B14F-4D97-AF65-F5344CB8AC3E}">
        <p14:creationId xmlns:p14="http://schemas.microsoft.com/office/powerpoint/2010/main" val="386316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428413" y="6492875"/>
            <a:ext cx="763587" cy="365125"/>
          </a:xfrm>
        </p:spPr>
        <p:txBody>
          <a:bodyPr/>
          <a:lstStyle/>
          <a:p>
            <a:fld id="{6D22F896-40B5-4ADD-8801-0D06FADFA095}" type="slidenum">
              <a:rPr lang="en-US" sz="1600" smtClean="0">
                <a:latin typeface="Arial Black" panose="020B0A04020102020204" pitchFamily="34" charset="0"/>
              </a:rPr>
              <a:t>34</a:t>
            </a:fld>
            <a:endParaRPr lang="en-US" sz="1600" dirty="0">
              <a:latin typeface="Arial Black" panose="020B0A040201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73" y="0"/>
            <a:ext cx="12192000" cy="326813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500" y="4000500"/>
            <a:ext cx="2857500" cy="2857500"/>
          </a:xfrm>
          <a:prstGeom prst="rect">
            <a:avLst/>
          </a:prstGeom>
        </p:spPr>
      </p:pic>
    </p:spTree>
    <p:extLst>
      <p:ext uri="{BB962C8B-B14F-4D97-AF65-F5344CB8AC3E}">
        <p14:creationId xmlns:p14="http://schemas.microsoft.com/office/powerpoint/2010/main" val="16176721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428413" y="5883275"/>
            <a:ext cx="763587" cy="365125"/>
          </a:xfrm>
        </p:spPr>
        <p:txBody>
          <a:bodyPr/>
          <a:lstStyle/>
          <a:p>
            <a:fld id="{6D22F896-40B5-4ADD-8801-0D06FADFA095}" type="slidenum">
              <a:rPr lang="en-US" smtClean="0"/>
              <a:t>35</a:t>
            </a:fld>
            <a:endParaRPr lang="en-US" dirty="0"/>
          </a:p>
        </p:txBody>
      </p:sp>
      <p:sp>
        <p:nvSpPr>
          <p:cNvPr id="4" name="Rectangle 3"/>
          <p:cNvSpPr/>
          <p:nvPr/>
        </p:nvSpPr>
        <p:spPr>
          <a:xfrm>
            <a:off x="-1" y="1002733"/>
            <a:ext cx="12192001" cy="4524315"/>
          </a:xfrm>
          <a:prstGeom prst="rect">
            <a:avLst/>
          </a:prstGeom>
        </p:spPr>
        <p:txBody>
          <a:bodyPr wrap="square">
            <a:spAutoFit/>
          </a:bodyPr>
          <a:lstStyle/>
          <a:p>
            <a:r>
              <a:rPr lang="en-IN" dirty="0">
                <a:latin typeface="Arial" panose="020B0604020202020204" pitchFamily="34" charset="0"/>
              </a:rPr>
              <a:t>Saving Account can be created for whole group rather than single client. The Group Saving Account is shared between all the members of the Group. They can do all the transactions like Deposit and Withdraw</a:t>
            </a:r>
            <a:r>
              <a:rPr lang="en-IN" dirty="0" smtClean="0">
                <a:latin typeface="Arial" panose="020B0604020202020204" pitchFamily="34" charset="0"/>
              </a:rPr>
              <a:t>.</a:t>
            </a:r>
          </a:p>
          <a:p>
            <a:endParaRPr lang="en-IN" dirty="0">
              <a:latin typeface="Arial" panose="020B0604020202020204" pitchFamily="34" charset="0"/>
            </a:endParaRPr>
          </a:p>
          <a:p>
            <a:r>
              <a:rPr lang="en-IN" dirty="0">
                <a:solidFill>
                  <a:srgbClr val="333333"/>
                </a:solidFill>
                <a:latin typeface="Arial" panose="020B0604020202020204" pitchFamily="34" charset="0"/>
              </a:rPr>
              <a:t> </a:t>
            </a:r>
            <a:r>
              <a:rPr lang="en-IN" sz="2000" b="1" u="sng" dirty="0" smtClean="0">
                <a:solidFill>
                  <a:srgbClr val="000000"/>
                </a:solidFill>
                <a:effectLst>
                  <a:outerShdw blurRad="38100" dist="38100" dir="2700000" algn="tl">
                    <a:srgbClr val="000000">
                      <a:alpha val="43137"/>
                    </a:srgbClr>
                  </a:outerShdw>
                </a:effectLst>
                <a:latin typeface="Arial" panose="020B0604020202020204" pitchFamily="34" charset="0"/>
              </a:rPr>
              <a:t>TO CREATE GROUP SAVING ACCOUNT:</a:t>
            </a:r>
          </a:p>
          <a:p>
            <a:endParaRPr lang="en-IN" dirty="0">
              <a:latin typeface="Arial" panose="020B0604020202020204" pitchFamily="34" charset="0"/>
            </a:endParaRPr>
          </a:p>
          <a:p>
            <a:pPr marL="342900" indent="-342900">
              <a:buAutoNum type="arabicParenR"/>
            </a:pPr>
            <a:r>
              <a:rPr lang="en-IN" dirty="0" smtClean="0">
                <a:latin typeface="Arial" panose="020B0604020202020204" pitchFamily="34" charset="0"/>
              </a:rPr>
              <a:t>Go </a:t>
            </a:r>
            <a:r>
              <a:rPr lang="en-IN" dirty="0">
                <a:latin typeface="Arial" panose="020B0604020202020204" pitchFamily="34" charset="0"/>
              </a:rPr>
              <a:t>to the specific Group and click on '</a:t>
            </a:r>
            <a:r>
              <a:rPr lang="en-IN" dirty="0">
                <a:solidFill>
                  <a:schemeClr val="accent4">
                    <a:lumMod val="50000"/>
                  </a:schemeClr>
                </a:solidFill>
                <a:latin typeface="Arial" panose="020B0604020202020204" pitchFamily="34" charset="0"/>
              </a:rPr>
              <a:t>Group Saving Application</a:t>
            </a:r>
            <a:r>
              <a:rPr lang="en-IN" dirty="0" smtClean="0">
                <a:latin typeface="Arial" panose="020B0604020202020204" pitchFamily="34" charset="0"/>
              </a:rPr>
              <a:t>'.</a:t>
            </a:r>
          </a:p>
          <a:p>
            <a:pPr marL="342900" indent="-342900">
              <a:buAutoNum type="arabicParenR"/>
            </a:pPr>
            <a:endParaRPr lang="en-IN" dirty="0">
              <a:latin typeface="Arial" panose="020B0604020202020204" pitchFamily="34" charset="0"/>
            </a:endParaRPr>
          </a:p>
          <a:p>
            <a:r>
              <a:rPr lang="en-IN" dirty="0">
                <a:latin typeface="Arial" panose="020B0604020202020204" pitchFamily="34" charset="0"/>
              </a:rPr>
              <a:t>2) On the next window, Select the saving product for the Group</a:t>
            </a:r>
            <a:r>
              <a:rPr lang="en-IN" dirty="0" smtClean="0">
                <a:latin typeface="Arial" panose="020B0604020202020204" pitchFamily="34" charset="0"/>
              </a:rPr>
              <a:t>.</a:t>
            </a:r>
          </a:p>
          <a:p>
            <a:endParaRPr lang="en-IN" dirty="0">
              <a:latin typeface="Arial" panose="020B0604020202020204" pitchFamily="34" charset="0"/>
            </a:endParaRPr>
          </a:p>
          <a:p>
            <a:r>
              <a:rPr lang="en-IN" dirty="0">
                <a:latin typeface="Arial" panose="020B0604020202020204" pitchFamily="34" charset="0"/>
              </a:rPr>
              <a:t>3) Fill up all the details and click on Submit </a:t>
            </a:r>
            <a:r>
              <a:rPr lang="en-IN" dirty="0" smtClean="0">
                <a:latin typeface="Arial" panose="020B0604020202020204" pitchFamily="34" charset="0"/>
              </a:rPr>
              <a:t>button</a:t>
            </a:r>
          </a:p>
          <a:p>
            <a:endParaRPr lang="en-IN" dirty="0" smtClean="0">
              <a:latin typeface="Arial" panose="020B0604020202020204" pitchFamily="34" charset="0"/>
            </a:endParaRPr>
          </a:p>
          <a:p>
            <a:r>
              <a:rPr lang="en-IN" dirty="0" smtClean="0">
                <a:latin typeface="Arial" panose="020B0604020202020204" pitchFamily="34" charset="0"/>
              </a:rPr>
              <a:t>4)Next</a:t>
            </a:r>
            <a:r>
              <a:rPr lang="en-IN" dirty="0">
                <a:latin typeface="Arial" panose="020B0604020202020204" pitchFamily="34" charset="0"/>
              </a:rPr>
              <a:t>, the Saving  Account needs to be approved and activated with specified date so that each member of the group can make the transactions</a:t>
            </a:r>
            <a:r>
              <a:rPr lang="en-IN" dirty="0" smtClean="0">
                <a:latin typeface="Arial" panose="020B0604020202020204" pitchFamily="34" charset="0"/>
              </a:rPr>
              <a:t>.</a:t>
            </a:r>
          </a:p>
          <a:p>
            <a:r>
              <a:rPr lang="en-IN" dirty="0">
                <a:latin typeface="Arial" panose="020B0604020202020204" pitchFamily="34" charset="0"/>
              </a:rPr>
              <a:t> </a:t>
            </a:r>
          </a:p>
          <a:p>
            <a:r>
              <a:rPr lang="en-IN" dirty="0">
                <a:latin typeface="Arial" panose="020B0604020202020204" pitchFamily="34" charset="0"/>
              </a:rPr>
              <a:t>5) Once the Saving Account is created for the Group, the '</a:t>
            </a:r>
            <a:r>
              <a:rPr lang="en-IN" dirty="0">
                <a:solidFill>
                  <a:schemeClr val="accent4">
                    <a:lumMod val="50000"/>
                  </a:schemeClr>
                </a:solidFill>
                <a:latin typeface="Arial" panose="020B0604020202020204" pitchFamily="34" charset="0"/>
              </a:rPr>
              <a:t>Saving Account Overview</a:t>
            </a:r>
            <a:r>
              <a:rPr lang="en-IN" dirty="0">
                <a:latin typeface="Arial" panose="020B0604020202020204" pitchFamily="34" charset="0"/>
              </a:rPr>
              <a:t>' is shown on the Group page, highlighting Saving Account Number, Saving Product and Balance.</a:t>
            </a:r>
            <a:endParaRPr lang="en-IN" b="0" i="0" dirty="0">
              <a:effectLst/>
              <a:latin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4557" y="5241701"/>
            <a:ext cx="2347443" cy="1616299"/>
          </a:xfrm>
          <a:prstGeom prst="rect">
            <a:avLst/>
          </a:prstGeom>
        </p:spPr>
      </p:pic>
    </p:spTree>
    <p:extLst>
      <p:ext uri="{BB962C8B-B14F-4D97-AF65-F5344CB8AC3E}">
        <p14:creationId xmlns:p14="http://schemas.microsoft.com/office/powerpoint/2010/main" val="15205136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7" name="Rectangle 6"/>
          <p:cNvSpPr/>
          <p:nvPr/>
        </p:nvSpPr>
        <p:spPr>
          <a:xfrm>
            <a:off x="11699557" y="6488668"/>
            <a:ext cx="492443" cy="369332"/>
          </a:xfrm>
          <a:prstGeom prst="rect">
            <a:avLst/>
          </a:prstGeom>
        </p:spPr>
        <p:txBody>
          <a:bodyPr wrap="none">
            <a:spAutoFit/>
          </a:bodyPr>
          <a:lstStyle/>
          <a:p>
            <a:fld id="{6D22F896-40B5-4ADD-8801-0D06FADFA095}" type="slidenum">
              <a:rPr lang="en-US">
                <a:latin typeface="Arial Black" panose="020B0A04020102020204" pitchFamily="34" charset="0"/>
              </a:rPr>
              <a:pPr/>
              <a:t>36</a:t>
            </a:fld>
            <a:endParaRPr lang="en-IN"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5516" y="5112912"/>
            <a:ext cx="2012592" cy="1745087"/>
          </a:xfrm>
          <a:prstGeom prst="rect">
            <a:avLst/>
          </a:prstGeom>
        </p:spPr>
      </p:pic>
    </p:spTree>
    <p:extLst>
      <p:ext uri="{BB962C8B-B14F-4D97-AF65-F5344CB8AC3E}">
        <p14:creationId xmlns:p14="http://schemas.microsoft.com/office/powerpoint/2010/main" val="10820845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428413" y="5883275"/>
            <a:ext cx="763587" cy="365125"/>
          </a:xfrm>
        </p:spPr>
        <p:txBody>
          <a:bodyPr/>
          <a:lstStyle/>
          <a:p>
            <a:fld id="{6D22F896-40B5-4ADD-8801-0D06FADFA095}" type="slidenum">
              <a:rPr lang="en-US" smtClean="0"/>
              <a:t>37</a:t>
            </a:fld>
            <a:endParaRPr lang="en-US" dirty="0"/>
          </a:p>
        </p:txBody>
      </p:sp>
      <p:sp>
        <p:nvSpPr>
          <p:cNvPr id="4" name="Rectangle 3"/>
          <p:cNvSpPr/>
          <p:nvPr/>
        </p:nvSpPr>
        <p:spPr>
          <a:xfrm>
            <a:off x="0" y="1028343"/>
            <a:ext cx="12192000" cy="4524315"/>
          </a:xfrm>
          <a:prstGeom prst="rect">
            <a:avLst/>
          </a:prstGeom>
        </p:spPr>
        <p:txBody>
          <a:bodyPr wrap="square">
            <a:spAutoFit/>
          </a:bodyPr>
          <a:lstStyle/>
          <a:p>
            <a:r>
              <a:rPr lang="en-IN" dirty="0">
                <a:latin typeface="Arial" panose="020B0604020202020204" pitchFamily="34" charset="0"/>
              </a:rPr>
              <a:t>Loan Account can be created for whole group rather than single client. The Group Loan Account is shared between all the members of the Group.  </a:t>
            </a:r>
            <a:endParaRPr lang="en-IN" dirty="0" smtClean="0">
              <a:latin typeface="Arial" panose="020B0604020202020204" pitchFamily="34" charset="0"/>
            </a:endParaRPr>
          </a:p>
          <a:p>
            <a:endParaRPr lang="en-IN" dirty="0">
              <a:latin typeface="Arial" panose="020B0604020202020204" pitchFamily="34" charset="0"/>
            </a:endParaRPr>
          </a:p>
          <a:p>
            <a:r>
              <a:rPr lang="en-IN" b="1" u="sng" dirty="0" smtClean="0">
                <a:solidFill>
                  <a:srgbClr val="000000"/>
                </a:solidFill>
                <a:effectLst>
                  <a:outerShdw blurRad="38100" dist="38100" dir="2700000" algn="tl">
                    <a:srgbClr val="000000">
                      <a:alpha val="43137"/>
                    </a:srgbClr>
                  </a:outerShdw>
                </a:effectLst>
                <a:latin typeface="Arial" panose="020B0604020202020204" pitchFamily="34" charset="0"/>
              </a:rPr>
              <a:t>TO CREATE GROUP LOAN ACCOUNT:</a:t>
            </a:r>
          </a:p>
          <a:p>
            <a:endParaRPr lang="en-IN" b="1" dirty="0">
              <a:solidFill>
                <a:srgbClr val="000000"/>
              </a:solidFill>
              <a:latin typeface="Arial" panose="020B0604020202020204" pitchFamily="34" charset="0"/>
            </a:endParaRPr>
          </a:p>
          <a:p>
            <a:pPr marL="342900" indent="-342900">
              <a:buAutoNum type="arabicParenR"/>
            </a:pPr>
            <a:r>
              <a:rPr lang="en-IN" dirty="0" smtClean="0">
                <a:latin typeface="Arial" panose="020B0604020202020204" pitchFamily="34" charset="0"/>
              </a:rPr>
              <a:t>Go </a:t>
            </a:r>
            <a:r>
              <a:rPr lang="en-IN" dirty="0">
                <a:latin typeface="Arial" panose="020B0604020202020204" pitchFamily="34" charset="0"/>
              </a:rPr>
              <a:t>to the specific Group and click on '</a:t>
            </a:r>
            <a:r>
              <a:rPr lang="en-IN" dirty="0">
                <a:solidFill>
                  <a:schemeClr val="accent4">
                    <a:lumMod val="50000"/>
                  </a:schemeClr>
                </a:solidFill>
                <a:latin typeface="Arial" panose="020B0604020202020204" pitchFamily="34" charset="0"/>
              </a:rPr>
              <a:t>Group Loan Application</a:t>
            </a:r>
            <a:r>
              <a:rPr lang="en-IN" dirty="0" smtClean="0">
                <a:latin typeface="Arial" panose="020B0604020202020204" pitchFamily="34" charset="0"/>
              </a:rPr>
              <a:t>'.</a:t>
            </a:r>
          </a:p>
          <a:p>
            <a:pPr marL="342900" indent="-342900">
              <a:buAutoNum type="arabicParenR"/>
            </a:pPr>
            <a:endParaRPr lang="en-IN" dirty="0">
              <a:latin typeface="Arial" panose="020B0604020202020204" pitchFamily="34" charset="0"/>
            </a:endParaRPr>
          </a:p>
          <a:p>
            <a:r>
              <a:rPr lang="en-IN" dirty="0">
                <a:latin typeface="Arial" panose="020B0604020202020204" pitchFamily="34" charset="0"/>
              </a:rPr>
              <a:t>2) On the next window, Select the loan product for the Group</a:t>
            </a:r>
            <a:r>
              <a:rPr lang="en-IN" dirty="0" smtClean="0">
                <a:latin typeface="Arial" panose="020B0604020202020204" pitchFamily="34" charset="0"/>
              </a:rPr>
              <a:t>.</a:t>
            </a:r>
          </a:p>
          <a:p>
            <a:endParaRPr lang="en-IN" dirty="0">
              <a:latin typeface="Arial" panose="020B0604020202020204" pitchFamily="34" charset="0"/>
            </a:endParaRPr>
          </a:p>
          <a:p>
            <a:r>
              <a:rPr lang="en-IN" dirty="0">
                <a:latin typeface="Arial" panose="020B0604020202020204" pitchFamily="34" charset="0"/>
              </a:rPr>
              <a:t>3) Fill up all the details and click on Submit button. </a:t>
            </a:r>
            <a:endParaRPr lang="en-IN" dirty="0" smtClean="0">
              <a:latin typeface="Arial" panose="020B0604020202020204" pitchFamily="34" charset="0"/>
            </a:endParaRPr>
          </a:p>
          <a:p>
            <a:endParaRPr lang="en-IN" dirty="0" smtClean="0">
              <a:latin typeface="Arial" panose="020B0604020202020204" pitchFamily="34" charset="0"/>
            </a:endParaRPr>
          </a:p>
          <a:p>
            <a:r>
              <a:rPr lang="en-IN" dirty="0" smtClean="0">
                <a:latin typeface="Arial" panose="020B0604020202020204" pitchFamily="34" charset="0"/>
              </a:rPr>
              <a:t>4)Next</a:t>
            </a:r>
            <a:r>
              <a:rPr lang="en-IN" dirty="0">
                <a:latin typeface="Arial" panose="020B0604020202020204" pitchFamily="34" charset="0"/>
              </a:rPr>
              <a:t>, the Loan  Account needs to be approved and activated with specified date so that each member of the group can make the transactions. </a:t>
            </a:r>
            <a:endParaRPr lang="en-IN" dirty="0" smtClean="0">
              <a:latin typeface="Arial" panose="020B0604020202020204" pitchFamily="34" charset="0"/>
            </a:endParaRPr>
          </a:p>
          <a:p>
            <a:endParaRPr lang="en-IN" dirty="0">
              <a:latin typeface="Arial" panose="020B0604020202020204" pitchFamily="34" charset="0"/>
            </a:endParaRPr>
          </a:p>
          <a:p>
            <a:r>
              <a:rPr lang="en-IN" dirty="0">
                <a:latin typeface="Arial" panose="020B0604020202020204" pitchFamily="34" charset="0"/>
              </a:rPr>
              <a:t>5) Once the Loan Account is created for the Group, the '</a:t>
            </a:r>
            <a:r>
              <a:rPr lang="en-IN" dirty="0">
                <a:solidFill>
                  <a:schemeClr val="accent4">
                    <a:lumMod val="50000"/>
                  </a:schemeClr>
                </a:solidFill>
                <a:latin typeface="Arial" panose="020B0604020202020204" pitchFamily="34" charset="0"/>
              </a:rPr>
              <a:t>Loan Account Overview</a:t>
            </a:r>
            <a:r>
              <a:rPr lang="en-IN" dirty="0">
                <a:latin typeface="Arial" panose="020B0604020202020204" pitchFamily="34" charset="0"/>
              </a:rPr>
              <a:t>' is shown on the Group page, highlighting Loan Account Number, Loan Product and Loan Type(Group, in this case)</a:t>
            </a:r>
            <a:endParaRPr lang="en-IN" b="0" i="0" dirty="0">
              <a:effectLst/>
              <a:latin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0" y="1391723"/>
            <a:ext cx="2857500" cy="1898777"/>
          </a:xfrm>
          <a:prstGeom prst="rect">
            <a:avLst/>
          </a:prstGeom>
        </p:spPr>
      </p:pic>
    </p:spTree>
    <p:extLst>
      <p:ext uri="{BB962C8B-B14F-4D97-AF65-F5344CB8AC3E}">
        <p14:creationId xmlns:p14="http://schemas.microsoft.com/office/powerpoint/2010/main" val="10909634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11734824" y="6519446"/>
            <a:ext cx="457176" cy="338554"/>
          </a:xfrm>
          <a:prstGeom prst="rect">
            <a:avLst/>
          </a:prstGeom>
        </p:spPr>
        <p:txBody>
          <a:bodyPr wrap="none">
            <a:spAutoFit/>
          </a:bodyPr>
          <a:lstStyle/>
          <a:p>
            <a:fld id="{6D22F896-40B5-4ADD-8801-0D06FADFA095}" type="slidenum">
              <a:rPr lang="en-US" sz="1600">
                <a:latin typeface="Arial Black" panose="020B0A04020102020204" pitchFamily="34" charset="0"/>
              </a:rPr>
              <a:pPr/>
              <a:t>38</a:t>
            </a:fld>
            <a:endParaRPr lang="en-US" dirty="0">
              <a:latin typeface="Arial Black" panose="020B0A040201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2789" y="5331854"/>
            <a:ext cx="2012592" cy="1526146"/>
          </a:xfrm>
          <a:prstGeom prst="rect">
            <a:avLst/>
          </a:prstGeom>
        </p:spPr>
      </p:pic>
    </p:spTree>
    <p:extLst>
      <p:ext uri="{BB962C8B-B14F-4D97-AF65-F5344CB8AC3E}">
        <p14:creationId xmlns:p14="http://schemas.microsoft.com/office/powerpoint/2010/main" val="9221449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428413" y="6492875"/>
            <a:ext cx="763587" cy="365125"/>
          </a:xfrm>
        </p:spPr>
        <p:txBody>
          <a:bodyPr/>
          <a:lstStyle/>
          <a:p>
            <a:fld id="{6D22F896-40B5-4ADD-8801-0D06FADFA095}" type="slidenum">
              <a:rPr lang="en-US" sz="1600" smtClean="0">
                <a:latin typeface="Arial Black" panose="020B0A04020102020204" pitchFamily="34" charset="0"/>
              </a:rPr>
              <a:t>39</a:t>
            </a:fld>
            <a:endParaRPr lang="en-US" sz="1600" dirty="0">
              <a:latin typeface="Arial Black" panose="020B0A04020102020204" pitchFamily="34" charset="0"/>
            </a:endParaRPr>
          </a:p>
        </p:txBody>
      </p:sp>
      <p:sp>
        <p:nvSpPr>
          <p:cNvPr id="4" name="Rectangle 3"/>
          <p:cNvSpPr/>
          <p:nvPr/>
        </p:nvSpPr>
        <p:spPr>
          <a:xfrm>
            <a:off x="3038493" y="73143"/>
            <a:ext cx="4931158" cy="646331"/>
          </a:xfrm>
          <a:prstGeom prst="rect">
            <a:avLst/>
          </a:prstGeom>
        </p:spPr>
        <p:txBody>
          <a:bodyPr wrap="none">
            <a:spAutoFit/>
          </a:bodyPr>
          <a:lstStyle/>
          <a:p>
            <a:r>
              <a:rPr lang="en-IN" sz="3600" b="1" u="sng" dirty="0" smtClean="0">
                <a:solidFill>
                  <a:schemeClr val="accent1">
                    <a:lumMod val="50000"/>
                  </a:schemeClr>
                </a:solidFill>
                <a:effectLst>
                  <a:outerShdw blurRad="38100" dist="38100" dir="2700000" algn="tl">
                    <a:srgbClr val="000000">
                      <a:alpha val="43137"/>
                    </a:srgbClr>
                  </a:outerShdw>
                </a:effectLst>
                <a:latin typeface="Algerian" panose="04020705040A02060702" pitchFamily="82" charset="0"/>
              </a:rPr>
              <a:t>CENTERS NAVIGATION</a:t>
            </a:r>
            <a:endParaRPr lang="en-IN" sz="3600" b="1" i="0" u="sng" dirty="0">
              <a:solidFill>
                <a:schemeClr val="accent1">
                  <a:lumMod val="50000"/>
                </a:schemeClr>
              </a:solidFill>
              <a:effectLst>
                <a:outerShdw blurRad="38100" dist="38100" dir="2700000" algn="tl">
                  <a:srgbClr val="000000">
                    <a:alpha val="43137"/>
                  </a:srgbClr>
                </a:outerShdw>
              </a:effectLst>
              <a:latin typeface="Algerian" panose="04020705040A02060702" pitchFamily="82" charset="0"/>
            </a:endParaRPr>
          </a:p>
        </p:txBody>
      </p:sp>
      <p:sp>
        <p:nvSpPr>
          <p:cNvPr id="5" name="Rectangle 4"/>
          <p:cNvSpPr/>
          <p:nvPr/>
        </p:nvSpPr>
        <p:spPr>
          <a:xfrm>
            <a:off x="267629" y="719474"/>
            <a:ext cx="11407696" cy="369332"/>
          </a:xfrm>
          <a:prstGeom prst="rect">
            <a:avLst/>
          </a:prstGeom>
        </p:spPr>
        <p:txBody>
          <a:bodyPr wrap="square">
            <a:spAutoFit/>
          </a:bodyPr>
          <a:lstStyle/>
          <a:p>
            <a:r>
              <a:rPr lang="en-IN" dirty="0">
                <a:latin typeface="Arial" panose="020B0604020202020204" pitchFamily="34" charset="0"/>
              </a:rPr>
              <a:t>  </a:t>
            </a:r>
            <a:r>
              <a:rPr lang="en-IN" dirty="0" err="1" smtClean="0">
                <a:latin typeface="Arial" panose="020B0604020202020204" pitchFamily="34" charset="0"/>
              </a:rPr>
              <a:t>i</a:t>
            </a:r>
            <a:r>
              <a:rPr lang="en-IN" dirty="0" smtClean="0">
                <a:latin typeface="Arial" panose="020B0604020202020204" pitchFamily="34" charset="0"/>
              </a:rPr>
              <a:t>) Click </a:t>
            </a:r>
            <a:r>
              <a:rPr lang="en-IN" dirty="0">
                <a:latin typeface="Arial" panose="020B0604020202020204" pitchFamily="34" charset="0"/>
              </a:rPr>
              <a:t>on Clients main menu and then click on '</a:t>
            </a:r>
            <a:r>
              <a:rPr lang="en-IN" dirty="0">
                <a:solidFill>
                  <a:srgbClr val="00B050"/>
                </a:solidFill>
                <a:latin typeface="Arial" panose="020B0604020202020204" pitchFamily="34" charset="0"/>
              </a:rPr>
              <a:t>Centers</a:t>
            </a:r>
            <a:r>
              <a:rPr lang="en-IN" dirty="0">
                <a:latin typeface="Arial" panose="020B0604020202020204" pitchFamily="34" charset="0"/>
              </a:rPr>
              <a:t>' sub-menu to see the list of </a:t>
            </a:r>
            <a:r>
              <a:rPr lang="en-IN" dirty="0" err="1">
                <a:latin typeface="Arial" panose="020B0604020202020204" pitchFamily="34" charset="0"/>
              </a:rPr>
              <a:t>centers</a:t>
            </a:r>
            <a:r>
              <a:rPr lang="en-IN" dirty="0">
                <a:latin typeface="Arial" panose="020B0604020202020204" pitchFamily="34" charset="0"/>
              </a:rPr>
              <a:t> as shown below.</a:t>
            </a:r>
            <a:endParaRPr lang="en-IN"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2030"/>
            <a:ext cx="12192000" cy="4110516"/>
          </a:xfrm>
          <a:prstGeom prst="rect">
            <a:avLst/>
          </a:prstGeom>
        </p:spPr>
      </p:pic>
      <p:sp>
        <p:nvSpPr>
          <p:cNvPr id="7" name="Rectangle 6"/>
          <p:cNvSpPr/>
          <p:nvPr/>
        </p:nvSpPr>
        <p:spPr>
          <a:xfrm>
            <a:off x="524106" y="5292546"/>
            <a:ext cx="11151219" cy="1200329"/>
          </a:xfrm>
          <a:prstGeom prst="rect">
            <a:avLst/>
          </a:prstGeom>
        </p:spPr>
        <p:txBody>
          <a:bodyPr wrap="square">
            <a:spAutoFit/>
          </a:bodyPr>
          <a:lstStyle/>
          <a:p>
            <a:r>
              <a:rPr lang="en-IN" dirty="0">
                <a:latin typeface="Arial" panose="020B0604020202020204" pitchFamily="34" charset="0"/>
              </a:rPr>
              <a:t>ii</a:t>
            </a:r>
            <a:r>
              <a:rPr lang="en-IN" dirty="0" smtClean="0">
                <a:latin typeface="Arial" panose="020B0604020202020204" pitchFamily="34" charset="0"/>
              </a:rPr>
              <a:t>.)  </a:t>
            </a:r>
            <a:r>
              <a:rPr lang="en-IN" dirty="0">
                <a:latin typeface="Arial" panose="020B0604020202020204" pitchFamily="34" charset="0"/>
              </a:rPr>
              <a:t>It shows list of </a:t>
            </a:r>
            <a:r>
              <a:rPr lang="en-IN" dirty="0" err="1">
                <a:latin typeface="Arial" panose="020B0604020202020204" pitchFamily="34" charset="0"/>
              </a:rPr>
              <a:t>centers</a:t>
            </a:r>
            <a:r>
              <a:rPr lang="en-IN" dirty="0">
                <a:latin typeface="Arial" panose="020B0604020202020204" pitchFamily="34" charset="0"/>
              </a:rPr>
              <a:t> with their name, </a:t>
            </a:r>
            <a:r>
              <a:rPr lang="en-IN" dirty="0" err="1">
                <a:latin typeface="Arial" panose="020B0604020202020204" pitchFamily="34" charset="0"/>
              </a:rPr>
              <a:t>center</a:t>
            </a:r>
            <a:r>
              <a:rPr lang="en-IN" dirty="0">
                <a:latin typeface="Arial" panose="020B0604020202020204" pitchFamily="34" charset="0"/>
              </a:rPr>
              <a:t> status and the office it belongs to. </a:t>
            </a:r>
            <a:r>
              <a:rPr lang="en-IN" dirty="0"/>
              <a:t/>
            </a:r>
            <a:br>
              <a:rPr lang="en-IN" dirty="0"/>
            </a:br>
            <a:r>
              <a:rPr lang="en-IN" dirty="0">
                <a:latin typeface="Arial" panose="020B0604020202020204" pitchFamily="34" charset="0"/>
              </a:rPr>
              <a:t>iii</a:t>
            </a:r>
            <a:r>
              <a:rPr lang="en-IN" dirty="0" smtClean="0">
                <a:latin typeface="Arial" panose="020B0604020202020204" pitchFamily="34" charset="0"/>
              </a:rPr>
              <a:t>.) </a:t>
            </a:r>
            <a:r>
              <a:rPr lang="en-IN" dirty="0">
                <a:latin typeface="Arial" panose="020B0604020202020204" pitchFamily="34" charset="0"/>
              </a:rPr>
              <a:t> Using Search menu, you can search the </a:t>
            </a:r>
            <a:r>
              <a:rPr lang="en-IN" dirty="0" err="1">
                <a:latin typeface="Arial" panose="020B0604020202020204" pitchFamily="34" charset="0"/>
              </a:rPr>
              <a:t>center</a:t>
            </a:r>
            <a:r>
              <a:rPr lang="en-IN" dirty="0">
                <a:latin typeface="Arial" panose="020B0604020202020204" pitchFamily="34" charset="0"/>
              </a:rPr>
              <a:t> by typing its name.</a:t>
            </a:r>
            <a:r>
              <a:rPr lang="en-IN" dirty="0"/>
              <a:t/>
            </a:r>
            <a:br>
              <a:rPr lang="en-IN" dirty="0"/>
            </a:br>
            <a:r>
              <a:rPr lang="en-IN" dirty="0">
                <a:latin typeface="Arial" panose="020B0604020202020204" pitchFamily="34" charset="0"/>
              </a:rPr>
              <a:t>iv</a:t>
            </a:r>
            <a:r>
              <a:rPr lang="en-IN" dirty="0" smtClean="0">
                <a:latin typeface="Arial" panose="020B0604020202020204" pitchFamily="34" charset="0"/>
              </a:rPr>
              <a:t>.)  </a:t>
            </a:r>
            <a:r>
              <a:rPr lang="en-IN" dirty="0">
                <a:latin typeface="Arial" panose="020B0604020202020204" pitchFamily="34" charset="0"/>
              </a:rPr>
              <a:t>To create a new </a:t>
            </a:r>
            <a:r>
              <a:rPr lang="en-IN" dirty="0" err="1">
                <a:latin typeface="Arial" panose="020B0604020202020204" pitchFamily="34" charset="0"/>
              </a:rPr>
              <a:t>center</a:t>
            </a:r>
            <a:r>
              <a:rPr lang="en-IN" dirty="0">
                <a:latin typeface="Arial" panose="020B0604020202020204" pitchFamily="34" charset="0"/>
              </a:rPr>
              <a:t>, click on '</a:t>
            </a:r>
            <a:r>
              <a:rPr lang="en-IN" dirty="0">
                <a:solidFill>
                  <a:srgbClr val="00B050"/>
                </a:solidFill>
                <a:latin typeface="Arial" panose="020B0604020202020204" pitchFamily="34" charset="0"/>
              </a:rPr>
              <a:t>+Create </a:t>
            </a:r>
            <a:r>
              <a:rPr lang="en-IN" dirty="0" err="1">
                <a:solidFill>
                  <a:srgbClr val="00B050"/>
                </a:solidFill>
                <a:latin typeface="Arial" panose="020B0604020202020204" pitchFamily="34" charset="0"/>
              </a:rPr>
              <a:t>Center</a:t>
            </a:r>
            <a:r>
              <a:rPr lang="en-IN" dirty="0" smtClean="0">
                <a:latin typeface="Arial" panose="020B0604020202020204" pitchFamily="34" charset="0"/>
              </a:rPr>
              <a:t>'</a:t>
            </a:r>
            <a:r>
              <a:rPr lang="en-IN" dirty="0"/>
              <a:t/>
            </a:r>
            <a:br>
              <a:rPr lang="en-IN" dirty="0"/>
            </a:br>
            <a:r>
              <a:rPr lang="en-IN" dirty="0">
                <a:latin typeface="Arial" panose="020B0604020202020204" pitchFamily="34" charset="0"/>
              </a:rPr>
              <a:t>v</a:t>
            </a:r>
            <a:r>
              <a:rPr lang="en-IN" dirty="0" smtClean="0">
                <a:latin typeface="Arial" panose="020B0604020202020204" pitchFamily="34" charset="0"/>
              </a:rPr>
              <a:t>.) </a:t>
            </a:r>
            <a:r>
              <a:rPr lang="en-IN" dirty="0">
                <a:latin typeface="Arial" panose="020B0604020202020204" pitchFamily="34" charset="0"/>
              </a:rPr>
              <a:t> To see the  information regarding any </a:t>
            </a:r>
            <a:r>
              <a:rPr lang="en-IN" dirty="0" err="1">
                <a:latin typeface="Arial" panose="020B0604020202020204" pitchFamily="34" charset="0"/>
              </a:rPr>
              <a:t>center</a:t>
            </a:r>
            <a:r>
              <a:rPr lang="en-IN" dirty="0">
                <a:latin typeface="Arial" panose="020B0604020202020204" pitchFamily="34" charset="0"/>
              </a:rPr>
              <a:t>, click on the name of the </a:t>
            </a:r>
            <a:r>
              <a:rPr lang="en-IN" dirty="0" err="1">
                <a:latin typeface="Arial" panose="020B0604020202020204" pitchFamily="34" charset="0"/>
              </a:rPr>
              <a:t>center</a:t>
            </a:r>
            <a:r>
              <a:rPr lang="en-IN" dirty="0">
                <a:latin typeface="Arial" panose="020B0604020202020204" pitchFamily="34" charset="0"/>
              </a:rPr>
              <a:t>.</a:t>
            </a:r>
            <a:endParaRPr lang="en-IN"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1931" y="4912709"/>
            <a:ext cx="2857500" cy="1960004"/>
          </a:xfrm>
          <a:prstGeom prst="rect">
            <a:avLst/>
          </a:prstGeom>
        </p:spPr>
      </p:pic>
    </p:spTree>
    <p:extLst>
      <p:ext uri="{BB962C8B-B14F-4D97-AF65-F5344CB8AC3E}">
        <p14:creationId xmlns:p14="http://schemas.microsoft.com/office/powerpoint/2010/main" val="2101670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970" y="708736"/>
            <a:ext cx="11717866" cy="5847755"/>
          </a:xfrm>
          <a:prstGeom prst="rect">
            <a:avLst/>
          </a:prstGeom>
        </p:spPr>
        <p:txBody>
          <a:bodyPr wrap="square">
            <a:spAutoFit/>
          </a:bodyPr>
          <a:lstStyle/>
          <a:p>
            <a:r>
              <a:rPr lang="en-IN" sz="3200" i="1" dirty="0" smtClean="0"/>
              <a:t>In </a:t>
            </a:r>
            <a:r>
              <a:rPr lang="en-IN" sz="3200" i="1" dirty="0"/>
              <a:t>addition, the Sign In page features:</a:t>
            </a:r>
          </a:p>
          <a:p>
            <a:pPr marL="285750" indent="-285750">
              <a:buFont typeface="Wingdings" panose="05000000000000000000" pitchFamily="2" charset="2"/>
              <a:buChar char="ü"/>
            </a:pPr>
            <a:r>
              <a:rPr lang="en-IN" sz="3200" i="1" dirty="0"/>
              <a:t>Language selector menu </a:t>
            </a:r>
          </a:p>
          <a:p>
            <a:pPr marL="285750" indent="-285750">
              <a:buFont typeface="Wingdings" panose="05000000000000000000" pitchFamily="2" charset="2"/>
              <a:buChar char="ü"/>
            </a:pPr>
            <a:r>
              <a:rPr lang="en-IN" sz="3200" i="1" dirty="0" smtClean="0"/>
              <a:t> </a:t>
            </a:r>
            <a:r>
              <a:rPr lang="en-IN" sz="3200" i="1" dirty="0" err="1" smtClean="0"/>
              <a:t>Mifos</a:t>
            </a:r>
            <a:r>
              <a:rPr lang="en-IN" sz="3200" i="1" dirty="0" smtClean="0"/>
              <a:t> </a:t>
            </a:r>
            <a:r>
              <a:rPr lang="en-IN" sz="3200" i="1" dirty="0"/>
              <a:t>X version and product information</a:t>
            </a:r>
          </a:p>
          <a:p>
            <a:pPr marL="285750" indent="-285750">
              <a:buFont typeface="Wingdings" panose="05000000000000000000" pitchFamily="2" charset="2"/>
              <a:buChar char="ü"/>
            </a:pPr>
            <a:r>
              <a:rPr lang="en-IN" sz="3200" i="1" dirty="0" smtClean="0"/>
              <a:t> Resource </a:t>
            </a:r>
            <a:r>
              <a:rPr lang="en-IN" sz="3200" i="1" dirty="0"/>
              <a:t>links </a:t>
            </a:r>
          </a:p>
          <a:p>
            <a:pPr marL="285750" indent="-285750">
              <a:buFont typeface="Wingdings" panose="05000000000000000000" pitchFamily="2" charset="2"/>
              <a:buChar char="ü"/>
            </a:pPr>
            <a:r>
              <a:rPr lang="en-IN" sz="3200" i="1" dirty="0" smtClean="0"/>
              <a:t> Community </a:t>
            </a:r>
            <a:r>
              <a:rPr lang="en-IN" sz="3200" i="1" dirty="0"/>
              <a:t>links </a:t>
            </a:r>
          </a:p>
          <a:p>
            <a:pPr marL="285750" indent="-285750">
              <a:buFont typeface="Wingdings" panose="05000000000000000000" pitchFamily="2" charset="2"/>
              <a:buChar char="ü"/>
            </a:pPr>
            <a:r>
              <a:rPr lang="en-IN" sz="3200" i="1" dirty="0" smtClean="0"/>
              <a:t> News </a:t>
            </a:r>
            <a:r>
              <a:rPr lang="en-IN" sz="3200" i="1" dirty="0"/>
              <a:t>links</a:t>
            </a:r>
          </a:p>
          <a:p>
            <a:r>
              <a:rPr lang="en-IN" i="1" dirty="0"/>
              <a:t/>
            </a:r>
            <a:br>
              <a:rPr lang="en-IN" i="1" dirty="0"/>
            </a:br>
            <a:r>
              <a:rPr lang="en-IN" sz="3200" i="1" dirty="0"/>
              <a:t>To change the language, click the blue drop down next to</a:t>
            </a:r>
            <a:r>
              <a:rPr lang="en-IN" sz="3200" b="1" i="1" dirty="0"/>
              <a:t> </a:t>
            </a:r>
            <a:r>
              <a:rPr lang="en-IN" sz="3200" b="1" i="1" dirty="0">
                <a:solidFill>
                  <a:srgbClr val="002060"/>
                </a:solidFill>
              </a:rPr>
              <a:t>Change language</a:t>
            </a:r>
            <a:r>
              <a:rPr lang="en-IN" sz="3200" i="1" dirty="0"/>
              <a:t>, then click on the language you want.</a:t>
            </a:r>
          </a:p>
          <a:p>
            <a:r>
              <a:rPr lang="en-IN" sz="3200" i="1" dirty="0"/>
              <a:t>To access a link in the Resource, Community, or Latest News box, click on it.</a:t>
            </a:r>
          </a:p>
          <a:p>
            <a:r>
              <a:rPr lang="en-IN" i="1" dirty="0"/>
              <a:t> </a:t>
            </a:r>
          </a:p>
          <a:p>
            <a:endParaRPr lang="en-IN" i="1" dirty="0"/>
          </a:p>
        </p:txBody>
      </p:sp>
      <p:sp>
        <p:nvSpPr>
          <p:cNvPr id="5" name="Date Placeholder 4"/>
          <p:cNvSpPr>
            <a:spLocks noGrp="1"/>
          </p:cNvSpPr>
          <p:nvPr>
            <p:ph type="dt" sz="half" idx="10"/>
          </p:nvPr>
        </p:nvSpPr>
        <p:spPr>
          <a:xfrm>
            <a:off x="11641873" y="6373929"/>
            <a:ext cx="296630" cy="365125"/>
          </a:xfrm>
        </p:spPr>
        <p:txBody>
          <a:bodyPr/>
          <a:lstStyle/>
          <a:p>
            <a:r>
              <a:rPr lang="en-US" sz="1600" dirty="0" smtClean="0">
                <a:latin typeface="Arial Black" panose="020B0A04020102020204" pitchFamily="34" charset="0"/>
              </a:rPr>
              <a:t>4</a:t>
            </a:r>
            <a:endParaRPr lang="en-US" sz="1600" dirty="0">
              <a:latin typeface="Arial Black" panose="020B0A040201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2688" y="344058"/>
            <a:ext cx="2857500" cy="1719691"/>
          </a:xfrm>
          <a:prstGeom prst="rect">
            <a:avLst/>
          </a:prstGeom>
        </p:spPr>
      </p:pic>
    </p:spTree>
    <p:extLst>
      <p:ext uri="{BB962C8B-B14F-4D97-AF65-F5344CB8AC3E}">
        <p14:creationId xmlns:p14="http://schemas.microsoft.com/office/powerpoint/2010/main" val="22356880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428413" y="6492875"/>
            <a:ext cx="763587" cy="365125"/>
          </a:xfrm>
        </p:spPr>
        <p:txBody>
          <a:bodyPr/>
          <a:lstStyle/>
          <a:p>
            <a:fld id="{6D22F896-40B5-4ADD-8801-0D06FADFA095}" type="slidenum">
              <a:rPr lang="en-US" sz="1600" smtClean="0">
                <a:latin typeface="Arial Black" panose="020B0A04020102020204" pitchFamily="34" charset="0"/>
              </a:rPr>
              <a:t>40</a:t>
            </a:fld>
            <a:endParaRPr lang="en-US" sz="1600" dirty="0">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46"/>
            <a:ext cx="12191999" cy="4296617"/>
          </a:xfrm>
          <a:prstGeom prst="rect">
            <a:avLst/>
          </a:prstGeom>
        </p:spPr>
      </p:pic>
      <p:sp>
        <p:nvSpPr>
          <p:cNvPr id="5" name="Rectangle 4"/>
          <p:cNvSpPr/>
          <p:nvPr/>
        </p:nvSpPr>
        <p:spPr>
          <a:xfrm>
            <a:off x="-1" y="4494074"/>
            <a:ext cx="9902283" cy="1477328"/>
          </a:xfrm>
          <a:prstGeom prst="rect">
            <a:avLst/>
          </a:prstGeom>
        </p:spPr>
        <p:txBody>
          <a:bodyPr wrap="square">
            <a:spAutoFit/>
          </a:bodyPr>
          <a:lstStyle/>
          <a:p>
            <a:r>
              <a:rPr lang="en-IN" dirty="0" smtClean="0">
                <a:latin typeface="Arial" panose="020B0604020202020204" pitchFamily="34" charset="0"/>
              </a:rPr>
              <a:t>vi) </a:t>
            </a:r>
            <a:r>
              <a:rPr lang="en-IN" dirty="0">
                <a:latin typeface="Arial" panose="020B0604020202020204" pitchFamily="34" charset="0"/>
              </a:rPr>
              <a:t> It shows list of Groups in the </a:t>
            </a:r>
            <a:r>
              <a:rPr lang="en-IN" dirty="0" err="1">
                <a:latin typeface="Arial" panose="020B0604020202020204" pitchFamily="34" charset="0"/>
              </a:rPr>
              <a:t>Center</a:t>
            </a:r>
            <a:r>
              <a:rPr lang="en-IN" dirty="0">
                <a:latin typeface="Arial" panose="020B0604020202020204" pitchFamily="34" charset="0"/>
              </a:rPr>
              <a:t>, </a:t>
            </a:r>
            <a:r>
              <a:rPr lang="en-IN" dirty="0" err="1">
                <a:latin typeface="Arial" panose="020B0604020202020204" pitchFamily="34" charset="0"/>
              </a:rPr>
              <a:t>Center</a:t>
            </a:r>
            <a:r>
              <a:rPr lang="en-IN" dirty="0">
                <a:latin typeface="Arial" panose="020B0604020202020204" pitchFamily="34" charset="0"/>
              </a:rPr>
              <a:t> Meeting information and </a:t>
            </a:r>
            <a:r>
              <a:rPr lang="en-IN" dirty="0" smtClean="0">
                <a:latin typeface="Arial" panose="020B0604020202020204" pitchFamily="34" charset="0"/>
              </a:rPr>
              <a:t> </a:t>
            </a:r>
            <a:r>
              <a:rPr lang="en-IN" dirty="0" err="1" smtClean="0">
                <a:latin typeface="Arial" panose="020B0604020202020204" pitchFamily="34" charset="0"/>
              </a:rPr>
              <a:t>Center</a:t>
            </a:r>
            <a:r>
              <a:rPr lang="en-IN" dirty="0" smtClean="0">
                <a:latin typeface="Arial" panose="020B0604020202020204" pitchFamily="34" charset="0"/>
              </a:rPr>
              <a:t> </a:t>
            </a:r>
            <a:r>
              <a:rPr lang="en-IN" dirty="0">
                <a:latin typeface="Arial" panose="020B0604020202020204" pitchFamily="34" charset="0"/>
              </a:rPr>
              <a:t>profile</a:t>
            </a:r>
            <a:r>
              <a:rPr lang="en-IN" dirty="0" smtClean="0">
                <a:solidFill>
                  <a:srgbClr val="333333"/>
                </a:solidFill>
                <a:latin typeface="Arial" panose="020B0604020202020204" pitchFamily="34" charset="0"/>
              </a:rPr>
              <a:t>.</a:t>
            </a:r>
          </a:p>
          <a:p>
            <a:r>
              <a:rPr lang="en-IN" dirty="0"/>
              <a:t/>
            </a:r>
            <a:br>
              <a:rPr lang="en-IN" dirty="0"/>
            </a:br>
            <a:r>
              <a:rPr lang="en-IN" dirty="0" smtClean="0">
                <a:latin typeface="Arial" panose="020B0604020202020204" pitchFamily="34" charset="0"/>
              </a:rPr>
              <a:t>vii) </a:t>
            </a:r>
            <a:r>
              <a:rPr lang="en-IN" dirty="0">
                <a:latin typeface="Arial" panose="020B0604020202020204" pitchFamily="34" charset="0"/>
              </a:rPr>
              <a:t>To create a new Group under </a:t>
            </a:r>
            <a:r>
              <a:rPr lang="en-IN" dirty="0" err="1">
                <a:latin typeface="Arial" panose="020B0604020202020204" pitchFamily="34" charset="0"/>
              </a:rPr>
              <a:t>center</a:t>
            </a:r>
            <a:r>
              <a:rPr lang="en-IN" dirty="0">
                <a:latin typeface="Arial" panose="020B0604020202020204" pitchFamily="34" charset="0"/>
              </a:rPr>
              <a:t>, click on '</a:t>
            </a:r>
            <a:r>
              <a:rPr lang="en-IN" dirty="0">
                <a:solidFill>
                  <a:srgbClr val="00B050"/>
                </a:solidFill>
                <a:latin typeface="Arial" panose="020B0604020202020204" pitchFamily="34" charset="0"/>
              </a:rPr>
              <a:t>+Add Group</a:t>
            </a:r>
            <a:r>
              <a:rPr lang="en-IN" dirty="0" smtClean="0">
                <a:latin typeface="Arial" panose="020B0604020202020204" pitchFamily="34" charset="0"/>
              </a:rPr>
              <a:t>'</a:t>
            </a:r>
            <a:r>
              <a:rPr lang="en-IN" dirty="0" smtClean="0">
                <a:solidFill>
                  <a:srgbClr val="333333"/>
                </a:solidFill>
                <a:latin typeface="Arial" panose="020B0604020202020204" pitchFamily="34" charset="0"/>
              </a:rPr>
              <a:t>.</a:t>
            </a:r>
          </a:p>
          <a:p>
            <a:r>
              <a:rPr lang="en-IN" dirty="0"/>
              <a:t/>
            </a:r>
            <a:br>
              <a:rPr lang="en-IN" dirty="0"/>
            </a:br>
            <a:r>
              <a:rPr lang="en-IN" dirty="0" smtClean="0">
                <a:latin typeface="Arial" panose="020B0604020202020204" pitchFamily="34" charset="0"/>
              </a:rPr>
              <a:t>viii) </a:t>
            </a:r>
            <a:r>
              <a:rPr lang="en-IN" dirty="0">
                <a:latin typeface="Arial" panose="020B0604020202020204" pitchFamily="34" charset="0"/>
              </a:rPr>
              <a:t>To add existing group to the </a:t>
            </a:r>
            <a:r>
              <a:rPr lang="en-IN" dirty="0" err="1">
                <a:latin typeface="Arial" panose="020B0604020202020204" pitchFamily="34" charset="0"/>
              </a:rPr>
              <a:t>center</a:t>
            </a:r>
            <a:r>
              <a:rPr lang="en-IN" dirty="0">
                <a:latin typeface="Arial" panose="020B0604020202020204" pitchFamily="34" charset="0"/>
              </a:rPr>
              <a:t>, click on '</a:t>
            </a:r>
            <a:r>
              <a:rPr lang="en-IN" dirty="0">
                <a:solidFill>
                  <a:srgbClr val="00B050"/>
                </a:solidFill>
                <a:latin typeface="Arial" panose="020B0604020202020204" pitchFamily="34" charset="0"/>
              </a:rPr>
              <a:t>Manage Groups</a:t>
            </a:r>
            <a:r>
              <a:rPr lang="en-IN" dirty="0">
                <a:latin typeface="Arial" panose="020B0604020202020204" pitchFamily="34" charset="0"/>
              </a:rPr>
              <a:t>'</a:t>
            </a:r>
            <a:r>
              <a:rPr lang="en-IN" dirty="0">
                <a:solidFill>
                  <a:srgbClr val="333333"/>
                </a:solidFill>
                <a:latin typeface="Arial" panose="020B0604020202020204" pitchFamily="34" charset="0"/>
              </a:rPr>
              <a:t>.</a:t>
            </a:r>
            <a:endParaRPr lang="en-IN"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499" y="3970769"/>
            <a:ext cx="2857500" cy="2857500"/>
          </a:xfrm>
          <a:prstGeom prst="rect">
            <a:avLst/>
          </a:prstGeom>
        </p:spPr>
      </p:pic>
    </p:spTree>
    <p:extLst>
      <p:ext uri="{BB962C8B-B14F-4D97-AF65-F5344CB8AC3E}">
        <p14:creationId xmlns:p14="http://schemas.microsoft.com/office/powerpoint/2010/main" val="22047541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311" y="537698"/>
            <a:ext cx="12192000" cy="3139321"/>
          </a:xfrm>
          <a:prstGeom prst="rect">
            <a:avLst/>
          </a:prstGeom>
        </p:spPr>
        <p:txBody>
          <a:bodyPr wrap="square">
            <a:spAutoFit/>
          </a:bodyPr>
          <a:lstStyle/>
          <a:p>
            <a:r>
              <a:rPr lang="en-IN" dirty="0" smtClean="0">
                <a:latin typeface="Arial" panose="020B0604020202020204" pitchFamily="34" charset="0"/>
              </a:rPr>
              <a:t>From </a:t>
            </a:r>
            <a:r>
              <a:rPr lang="en-IN" dirty="0" err="1">
                <a:latin typeface="Arial" panose="020B0604020202020204" pitchFamily="34" charset="0"/>
              </a:rPr>
              <a:t>Mifos</a:t>
            </a:r>
            <a:r>
              <a:rPr lang="en-IN" dirty="0">
                <a:latin typeface="Arial" panose="020B0604020202020204" pitchFamily="34" charset="0"/>
              </a:rPr>
              <a:t> Home page, you can create </a:t>
            </a:r>
            <a:r>
              <a:rPr lang="en-IN" dirty="0" err="1">
                <a:latin typeface="Arial" panose="020B0604020202020204" pitchFamily="34" charset="0"/>
              </a:rPr>
              <a:t>center</a:t>
            </a:r>
            <a:r>
              <a:rPr lang="en-IN" dirty="0">
                <a:latin typeface="Arial" panose="020B0604020202020204" pitchFamily="34" charset="0"/>
              </a:rPr>
              <a:t> in three different ways: Search Activities box, </a:t>
            </a:r>
            <a:r>
              <a:rPr lang="en-IN" i="1" dirty="0">
                <a:latin typeface="Arial" panose="020B0604020202020204" pitchFamily="34" charset="0"/>
              </a:rPr>
              <a:t>Clients</a:t>
            </a:r>
            <a:r>
              <a:rPr lang="en-IN" dirty="0">
                <a:latin typeface="Arial" panose="020B0604020202020204" pitchFamily="34" charset="0"/>
              </a:rPr>
              <a:t> drop-down menu, or via the </a:t>
            </a:r>
            <a:r>
              <a:rPr lang="en-IN" i="1" dirty="0">
                <a:latin typeface="Arial" panose="020B0604020202020204" pitchFamily="34" charset="0"/>
              </a:rPr>
              <a:t>Navigation</a:t>
            </a:r>
            <a:r>
              <a:rPr lang="en-IN" dirty="0">
                <a:latin typeface="Arial" panose="020B0604020202020204" pitchFamily="34" charset="0"/>
              </a:rPr>
              <a:t> bar</a:t>
            </a:r>
            <a:r>
              <a:rPr lang="en-IN" dirty="0" smtClean="0">
                <a:latin typeface="Arial" panose="020B0604020202020204" pitchFamily="34" charset="0"/>
              </a:rPr>
              <a:t>.</a:t>
            </a:r>
          </a:p>
          <a:p>
            <a:endParaRPr lang="en-IN" dirty="0">
              <a:latin typeface="Arial" panose="020B0604020202020204" pitchFamily="34" charset="0"/>
            </a:endParaRPr>
          </a:p>
          <a:p>
            <a:pPr>
              <a:buFont typeface="+mj-lt"/>
              <a:buAutoNum type="arabicPeriod"/>
            </a:pPr>
            <a:r>
              <a:rPr lang="en-IN" dirty="0">
                <a:latin typeface="Arial" panose="020B0604020202020204" pitchFamily="34" charset="0"/>
              </a:rPr>
              <a:t>In </a:t>
            </a:r>
            <a:r>
              <a:rPr lang="en-IN" i="1" dirty="0">
                <a:latin typeface="Arial" panose="020B0604020202020204" pitchFamily="34" charset="0"/>
              </a:rPr>
              <a:t>Search Activities</a:t>
            </a:r>
            <a:r>
              <a:rPr lang="en-IN" dirty="0">
                <a:latin typeface="Arial" panose="020B0604020202020204" pitchFamily="34" charset="0"/>
              </a:rPr>
              <a:t> box, start typing the text </a:t>
            </a:r>
            <a:r>
              <a:rPr lang="en-IN" i="1" dirty="0">
                <a:latin typeface="Arial" panose="020B0604020202020204" pitchFamily="34" charset="0"/>
              </a:rPr>
              <a:t>create </a:t>
            </a:r>
            <a:r>
              <a:rPr lang="en-IN" i="1" dirty="0" err="1">
                <a:latin typeface="Arial" panose="020B0604020202020204" pitchFamily="34" charset="0"/>
              </a:rPr>
              <a:t>center</a:t>
            </a:r>
            <a:r>
              <a:rPr lang="en-IN" dirty="0">
                <a:latin typeface="Arial" panose="020B0604020202020204" pitchFamily="34" charset="0"/>
              </a:rPr>
              <a:t>. The field auto-populates. Press </a:t>
            </a:r>
            <a:r>
              <a:rPr lang="en-IN" i="1" dirty="0">
                <a:solidFill>
                  <a:srgbClr val="FF0000"/>
                </a:solidFill>
                <a:latin typeface="Arial" panose="020B0604020202020204" pitchFamily="34" charset="0"/>
              </a:rPr>
              <a:t>Enter</a:t>
            </a:r>
            <a:r>
              <a:rPr lang="en-IN" dirty="0">
                <a:solidFill>
                  <a:srgbClr val="FF0000"/>
                </a:solidFill>
                <a:latin typeface="Arial" panose="020B0604020202020204" pitchFamily="34" charset="0"/>
              </a:rPr>
              <a:t>.</a:t>
            </a:r>
            <a:r>
              <a:rPr lang="en-IN" dirty="0">
                <a:latin typeface="Arial" panose="020B0604020202020204" pitchFamily="34" charset="0"/>
              </a:rPr>
              <a:t> The </a:t>
            </a:r>
            <a:r>
              <a:rPr lang="en-IN" i="1" dirty="0">
                <a:latin typeface="Arial" panose="020B0604020202020204" pitchFamily="34" charset="0"/>
              </a:rPr>
              <a:t>Create </a:t>
            </a:r>
            <a:r>
              <a:rPr lang="en-IN" i="1" dirty="0" err="1">
                <a:latin typeface="Arial" panose="020B0604020202020204" pitchFamily="34" charset="0"/>
              </a:rPr>
              <a:t>Center</a:t>
            </a:r>
            <a:r>
              <a:rPr lang="en-IN" dirty="0">
                <a:latin typeface="Arial" panose="020B0604020202020204" pitchFamily="34" charset="0"/>
              </a:rPr>
              <a:t> page opens. Provide details in the following fields</a:t>
            </a:r>
            <a:r>
              <a:rPr lang="en-IN" dirty="0" smtClean="0">
                <a:latin typeface="Arial" panose="020B0604020202020204" pitchFamily="34" charset="0"/>
              </a:rPr>
              <a:t>.</a:t>
            </a:r>
          </a:p>
          <a:p>
            <a:pPr>
              <a:buFont typeface="+mj-lt"/>
              <a:buAutoNum type="arabicPeriod"/>
            </a:pPr>
            <a:endParaRPr lang="en-IN" dirty="0">
              <a:latin typeface="Arial" panose="020B0604020202020204" pitchFamily="34" charset="0"/>
            </a:endParaRPr>
          </a:p>
          <a:p>
            <a:pPr>
              <a:buFont typeface="+mj-lt"/>
              <a:buAutoNum type="arabicPeriod"/>
            </a:pPr>
            <a:r>
              <a:rPr lang="en-IN" dirty="0">
                <a:latin typeface="Arial" panose="020B0604020202020204" pitchFamily="34" charset="0"/>
              </a:rPr>
              <a:t>Click </a:t>
            </a:r>
            <a:r>
              <a:rPr lang="en-IN" i="1" dirty="0">
                <a:solidFill>
                  <a:srgbClr val="FF0000"/>
                </a:solidFill>
                <a:latin typeface="Arial" panose="020B0604020202020204" pitchFamily="34" charset="0"/>
              </a:rPr>
              <a:t>Clients</a:t>
            </a:r>
            <a:r>
              <a:rPr lang="en-IN" dirty="0">
                <a:latin typeface="Arial" panose="020B0604020202020204" pitchFamily="34" charset="0"/>
              </a:rPr>
              <a:t> drop-down menu. Select </a:t>
            </a:r>
            <a:r>
              <a:rPr lang="en-IN" i="1" dirty="0" err="1" smtClean="0">
                <a:latin typeface="Arial" panose="020B0604020202020204" pitchFamily="34" charset="0"/>
              </a:rPr>
              <a:t>Centers</a:t>
            </a:r>
            <a:r>
              <a:rPr lang="en-IN" i="1" dirty="0" smtClean="0">
                <a:latin typeface="Arial" panose="020B0604020202020204" pitchFamily="34" charset="0"/>
              </a:rPr>
              <a:t> </a:t>
            </a:r>
            <a:r>
              <a:rPr lang="en-IN" dirty="0">
                <a:latin typeface="Arial" panose="020B0604020202020204" pitchFamily="34" charset="0"/>
              </a:rPr>
              <a:t> from the list. Click the </a:t>
            </a:r>
            <a:r>
              <a:rPr lang="en-IN" i="1" dirty="0">
                <a:solidFill>
                  <a:srgbClr val="FF0000"/>
                </a:solidFill>
                <a:latin typeface="Arial" panose="020B0604020202020204" pitchFamily="34" charset="0"/>
              </a:rPr>
              <a:t>+Create </a:t>
            </a:r>
            <a:r>
              <a:rPr lang="en-IN" i="1" dirty="0" err="1">
                <a:solidFill>
                  <a:srgbClr val="FF0000"/>
                </a:solidFill>
                <a:latin typeface="Arial" panose="020B0604020202020204" pitchFamily="34" charset="0"/>
              </a:rPr>
              <a:t>Center</a:t>
            </a:r>
            <a:r>
              <a:rPr lang="en-IN" dirty="0">
                <a:latin typeface="Arial" panose="020B0604020202020204" pitchFamily="34" charset="0"/>
              </a:rPr>
              <a:t> button on the right corner of the page. The </a:t>
            </a:r>
            <a:r>
              <a:rPr lang="en-IN" i="1" dirty="0">
                <a:latin typeface="Arial" panose="020B0604020202020204" pitchFamily="34" charset="0"/>
              </a:rPr>
              <a:t>Create </a:t>
            </a:r>
            <a:r>
              <a:rPr lang="en-IN" i="1" dirty="0" err="1">
                <a:latin typeface="Arial" panose="020B0604020202020204" pitchFamily="34" charset="0"/>
              </a:rPr>
              <a:t>Center</a:t>
            </a:r>
            <a:r>
              <a:rPr lang="en-IN" dirty="0">
                <a:latin typeface="Arial" panose="020B0604020202020204" pitchFamily="34" charset="0"/>
              </a:rPr>
              <a:t> page opens. Provide details in the following fields</a:t>
            </a:r>
            <a:r>
              <a:rPr lang="en-IN" dirty="0" smtClean="0">
                <a:latin typeface="Arial" panose="020B0604020202020204" pitchFamily="34" charset="0"/>
              </a:rPr>
              <a:t>.</a:t>
            </a:r>
          </a:p>
          <a:p>
            <a:pPr>
              <a:buFont typeface="+mj-lt"/>
              <a:buAutoNum type="arabicPeriod"/>
            </a:pPr>
            <a:endParaRPr lang="en-IN" dirty="0">
              <a:latin typeface="Arial" panose="020B0604020202020204" pitchFamily="34" charset="0"/>
            </a:endParaRPr>
          </a:p>
          <a:p>
            <a:pPr>
              <a:buFont typeface="+mj-lt"/>
              <a:buAutoNum type="arabicPeriod"/>
            </a:pPr>
            <a:r>
              <a:rPr lang="en-IN" dirty="0">
                <a:latin typeface="Arial" panose="020B0604020202020204" pitchFamily="34" charset="0"/>
              </a:rPr>
              <a:t>Point the cursor at the triangle at the left side of the screen. The navigation bar appears. Click on </a:t>
            </a:r>
            <a:r>
              <a:rPr lang="en-IN" i="1" dirty="0">
                <a:solidFill>
                  <a:srgbClr val="FF0000"/>
                </a:solidFill>
                <a:latin typeface="Arial" panose="020B0604020202020204" pitchFamily="34" charset="0"/>
              </a:rPr>
              <a:t>+ </a:t>
            </a:r>
            <a:r>
              <a:rPr lang="en-IN" i="1" dirty="0" err="1">
                <a:solidFill>
                  <a:srgbClr val="FF0000"/>
                </a:solidFill>
                <a:latin typeface="Arial" panose="020B0604020202020204" pitchFamily="34" charset="0"/>
              </a:rPr>
              <a:t>Center</a:t>
            </a:r>
            <a:r>
              <a:rPr lang="en-IN" dirty="0">
                <a:latin typeface="Arial" panose="020B0604020202020204" pitchFamily="34" charset="0"/>
              </a:rPr>
              <a:t> in the navigation bar. The </a:t>
            </a:r>
            <a:r>
              <a:rPr lang="en-IN" i="1" dirty="0">
                <a:latin typeface="Arial" panose="020B0604020202020204" pitchFamily="34" charset="0"/>
              </a:rPr>
              <a:t>Create </a:t>
            </a:r>
            <a:r>
              <a:rPr lang="en-IN" i="1" dirty="0" err="1">
                <a:latin typeface="Arial" panose="020B0604020202020204" pitchFamily="34" charset="0"/>
              </a:rPr>
              <a:t>Center</a:t>
            </a:r>
            <a:r>
              <a:rPr lang="en-IN" dirty="0">
                <a:latin typeface="Arial" panose="020B0604020202020204" pitchFamily="34" charset="0"/>
              </a:rPr>
              <a:t> page opens. Provide details in the following fields.</a:t>
            </a:r>
            <a:endParaRPr lang="en-IN" b="0" i="0" dirty="0">
              <a:effectLst/>
              <a:latin typeface="Arial" panose="020B0604020202020204" pitchFamily="34" charset="0"/>
            </a:endParaRPr>
          </a:p>
        </p:txBody>
      </p:sp>
      <p:sp>
        <p:nvSpPr>
          <p:cNvPr id="5" name="Rectangle 4"/>
          <p:cNvSpPr/>
          <p:nvPr/>
        </p:nvSpPr>
        <p:spPr>
          <a:xfrm>
            <a:off x="3015755" y="0"/>
            <a:ext cx="4200189" cy="646331"/>
          </a:xfrm>
          <a:prstGeom prst="rect">
            <a:avLst/>
          </a:prstGeom>
        </p:spPr>
        <p:txBody>
          <a:bodyPr wrap="none">
            <a:spAutoFit/>
          </a:bodyPr>
          <a:lstStyle/>
          <a:p>
            <a:r>
              <a:rPr lang="en-IN" sz="3600" b="1" u="sng" dirty="0" smtClean="0">
                <a:solidFill>
                  <a:schemeClr val="accent1">
                    <a:lumMod val="50000"/>
                  </a:schemeClr>
                </a:solidFill>
                <a:effectLst>
                  <a:outerShdw blurRad="38100" dist="38100" dir="2700000" algn="tl">
                    <a:srgbClr val="000000">
                      <a:alpha val="43137"/>
                    </a:srgbClr>
                  </a:outerShdw>
                </a:effectLst>
                <a:latin typeface="Algerian" panose="04020705040A02060702" pitchFamily="82" charset="0"/>
              </a:rPr>
              <a:t>CREATE A CENTER</a:t>
            </a:r>
            <a:endParaRPr lang="en-IN" sz="3600" b="1" u="sng" dirty="0">
              <a:solidFill>
                <a:schemeClr val="accent1">
                  <a:lumMod val="50000"/>
                </a:schemeClr>
              </a:solidFill>
              <a:effectLst>
                <a:outerShdw blurRad="38100" dist="38100" dir="2700000" algn="tl">
                  <a:srgbClr val="000000">
                    <a:alpha val="43137"/>
                  </a:srgbClr>
                </a:outerShdw>
              </a:effectLst>
              <a:latin typeface="Algerian" panose="04020705040A02060702" pitchFamily="8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77019"/>
            <a:ext cx="12192000" cy="318098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9865" y="4897996"/>
            <a:ext cx="1742135" cy="1972883"/>
          </a:xfrm>
          <a:prstGeom prst="rect">
            <a:avLst/>
          </a:prstGeom>
        </p:spPr>
      </p:pic>
    </p:spTree>
    <p:extLst>
      <p:ext uri="{BB962C8B-B14F-4D97-AF65-F5344CB8AC3E}">
        <p14:creationId xmlns:p14="http://schemas.microsoft.com/office/powerpoint/2010/main" val="1465009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428413" y="6492875"/>
            <a:ext cx="763587" cy="365125"/>
          </a:xfrm>
        </p:spPr>
        <p:txBody>
          <a:bodyPr/>
          <a:lstStyle/>
          <a:p>
            <a:fld id="{6D22F896-40B5-4ADD-8801-0D06FADFA095}" type="slidenum">
              <a:rPr lang="en-US" sz="1600" smtClean="0">
                <a:latin typeface="Arial Black" panose="020B0A04020102020204" pitchFamily="34" charset="0"/>
              </a:rPr>
              <a:t>42</a:t>
            </a:fld>
            <a:endParaRPr lang="en-US" sz="1600" dirty="0">
              <a:latin typeface="Arial Black" panose="020B0A040201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46699972"/>
              </p:ext>
            </p:extLst>
          </p:nvPr>
        </p:nvGraphicFramePr>
        <p:xfrm>
          <a:off x="1" y="609598"/>
          <a:ext cx="12192000" cy="3934278"/>
        </p:xfrm>
        <a:graphic>
          <a:graphicData uri="http://schemas.openxmlformats.org/drawingml/2006/table">
            <a:tbl>
              <a:tblPr firstRow="1" bandRow="1">
                <a:tableStyleId>{5C22544A-7EE6-4342-B048-85BDC9FD1C3A}</a:tableStyleId>
              </a:tblPr>
              <a:tblGrid>
                <a:gridCol w="2302932"/>
                <a:gridCol w="9889068"/>
              </a:tblGrid>
              <a:tr h="377514">
                <a:tc>
                  <a:txBody>
                    <a:bodyPr/>
                    <a:lstStyle/>
                    <a:p>
                      <a:r>
                        <a:rPr lang="en-IN" dirty="0" smtClean="0"/>
                        <a:t>FIELD NAME</a:t>
                      </a:r>
                      <a:endParaRPr lang="en-IN" dirty="0"/>
                    </a:p>
                  </a:txBody>
                  <a:tcPr/>
                </a:tc>
                <a:tc>
                  <a:txBody>
                    <a:bodyPr/>
                    <a:lstStyle/>
                    <a:p>
                      <a:r>
                        <a:rPr lang="en-IN" dirty="0" smtClean="0"/>
                        <a:t>DESCRIPTION</a:t>
                      </a:r>
                      <a:endParaRPr lang="en-IN" dirty="0"/>
                    </a:p>
                  </a:txBody>
                  <a:tcPr/>
                </a:tc>
              </a:tr>
              <a:tr h="651600">
                <a:tc>
                  <a:txBody>
                    <a:bodyPr/>
                    <a:lstStyle/>
                    <a:p>
                      <a:r>
                        <a:rPr lang="en-IN" sz="1800" b="0" i="0" kern="1200" dirty="0" smtClean="0">
                          <a:solidFill>
                            <a:schemeClr val="dk1"/>
                          </a:solidFill>
                          <a:effectLst/>
                          <a:latin typeface="+mn-lt"/>
                          <a:ea typeface="+mn-ea"/>
                          <a:cs typeface="+mn-cs"/>
                        </a:rPr>
                        <a:t>Activation date</a:t>
                      </a:r>
                      <a:endParaRPr lang="en-IN" dirty="0"/>
                    </a:p>
                  </a:txBody>
                  <a:tcPr/>
                </a:tc>
                <a:tc>
                  <a:txBody>
                    <a:bodyPr/>
                    <a:lstStyle/>
                    <a:p>
                      <a:r>
                        <a:rPr lang="en-IN" sz="1800" b="0" i="0" kern="1200" dirty="0" smtClean="0">
                          <a:solidFill>
                            <a:schemeClr val="dk1"/>
                          </a:solidFill>
                          <a:effectLst/>
                          <a:latin typeface="+mn-lt"/>
                          <a:ea typeface="+mn-ea"/>
                          <a:cs typeface="+mn-cs"/>
                        </a:rPr>
                        <a:t>A mandatory field that appears when you select Active. Enables you to activate your account for the current date or for a back date.</a:t>
                      </a:r>
                      <a:endParaRPr lang="en-IN" dirty="0"/>
                    </a:p>
                  </a:txBody>
                  <a:tcPr/>
                </a:tc>
              </a:tr>
              <a:tr h="377514">
                <a:tc>
                  <a:txBody>
                    <a:bodyPr/>
                    <a:lstStyle/>
                    <a:p>
                      <a:r>
                        <a:rPr lang="en-IN" sz="1800" b="0" i="0" kern="1200" dirty="0" smtClean="0">
                          <a:solidFill>
                            <a:schemeClr val="dk1"/>
                          </a:solidFill>
                          <a:effectLst/>
                          <a:latin typeface="+mn-lt"/>
                          <a:ea typeface="+mn-ea"/>
                          <a:cs typeface="+mn-cs"/>
                        </a:rPr>
                        <a:t>Active</a:t>
                      </a:r>
                      <a:endParaRPr lang="en-IN" dirty="0"/>
                    </a:p>
                  </a:txBody>
                  <a:tcPr/>
                </a:tc>
                <a:tc>
                  <a:txBody>
                    <a:bodyPr/>
                    <a:lstStyle/>
                    <a:p>
                      <a:r>
                        <a:rPr lang="en-IN" sz="1800" b="0" i="0" kern="1200" dirty="0" smtClean="0">
                          <a:solidFill>
                            <a:schemeClr val="dk1"/>
                          </a:solidFill>
                          <a:effectLst/>
                          <a:latin typeface="+mn-lt"/>
                          <a:ea typeface="+mn-ea"/>
                          <a:cs typeface="+mn-cs"/>
                        </a:rPr>
                        <a:t>Select this field to activate the </a:t>
                      </a:r>
                      <a:r>
                        <a:rPr lang="en-IN" sz="1800" b="0" i="0" kern="1200" dirty="0" err="1" smtClean="0">
                          <a:solidFill>
                            <a:schemeClr val="dk1"/>
                          </a:solidFill>
                          <a:effectLst/>
                          <a:latin typeface="+mn-lt"/>
                          <a:ea typeface="+mn-ea"/>
                          <a:cs typeface="+mn-cs"/>
                        </a:rPr>
                        <a:t>center</a:t>
                      </a:r>
                      <a:r>
                        <a:rPr lang="en-IN" sz="1800" b="0" i="0" kern="1200" dirty="0" smtClean="0">
                          <a:solidFill>
                            <a:schemeClr val="dk1"/>
                          </a:solidFill>
                          <a:effectLst/>
                          <a:latin typeface="+mn-lt"/>
                          <a:ea typeface="+mn-ea"/>
                          <a:cs typeface="+mn-cs"/>
                        </a:rPr>
                        <a:t> while creating it.</a:t>
                      </a:r>
                      <a:endParaRPr lang="en-IN" dirty="0"/>
                    </a:p>
                  </a:txBody>
                  <a:tcPr/>
                </a:tc>
              </a:tr>
              <a:tr h="377514">
                <a:tc>
                  <a:txBody>
                    <a:bodyPr/>
                    <a:lstStyle/>
                    <a:p>
                      <a:r>
                        <a:rPr lang="en-IN" sz="1800" b="0" i="0" kern="1200" dirty="0" smtClean="0">
                          <a:solidFill>
                            <a:schemeClr val="dk1"/>
                          </a:solidFill>
                          <a:effectLst/>
                          <a:latin typeface="+mn-lt"/>
                          <a:ea typeface="+mn-ea"/>
                          <a:cs typeface="+mn-cs"/>
                        </a:rPr>
                        <a:t>External ID</a:t>
                      </a:r>
                      <a:endParaRPr lang="en-IN" dirty="0"/>
                    </a:p>
                  </a:txBody>
                  <a:tcPr/>
                </a:tc>
                <a:tc>
                  <a:txBody>
                    <a:bodyPr/>
                    <a:lstStyle/>
                    <a:p>
                      <a:r>
                        <a:rPr lang="en-IN" sz="1800" b="0" i="0" kern="1200" dirty="0" smtClean="0">
                          <a:solidFill>
                            <a:schemeClr val="dk1"/>
                          </a:solidFill>
                          <a:effectLst/>
                          <a:latin typeface="+mn-lt"/>
                          <a:ea typeface="+mn-ea"/>
                          <a:cs typeface="+mn-cs"/>
                        </a:rPr>
                        <a:t>Provide some unique id (maybe alpha-numeric) which can be used as search parameter later.</a:t>
                      </a:r>
                      <a:endParaRPr lang="en-IN" dirty="0"/>
                    </a:p>
                  </a:txBody>
                  <a:tcPr/>
                </a:tc>
              </a:tr>
              <a:tr h="377514">
                <a:tc>
                  <a:txBody>
                    <a:bodyPr/>
                    <a:lstStyle/>
                    <a:p>
                      <a:r>
                        <a:rPr lang="en-IN" sz="1800" b="0" i="0" kern="1200" dirty="0" smtClean="0">
                          <a:solidFill>
                            <a:schemeClr val="dk1"/>
                          </a:solidFill>
                          <a:effectLst/>
                          <a:latin typeface="+mn-lt"/>
                          <a:ea typeface="+mn-ea"/>
                          <a:cs typeface="+mn-cs"/>
                        </a:rPr>
                        <a:t>Name</a:t>
                      </a:r>
                      <a:endParaRPr lang="en-IN" dirty="0"/>
                    </a:p>
                  </a:txBody>
                  <a:tcPr/>
                </a:tc>
                <a:tc>
                  <a:txBody>
                    <a:bodyPr/>
                    <a:lstStyle/>
                    <a:p>
                      <a:r>
                        <a:rPr lang="en-IN" sz="1800" b="0" i="0" kern="1200" dirty="0" smtClean="0">
                          <a:solidFill>
                            <a:schemeClr val="dk1"/>
                          </a:solidFill>
                          <a:effectLst/>
                          <a:latin typeface="+mn-lt"/>
                          <a:ea typeface="+mn-ea"/>
                          <a:cs typeface="+mn-cs"/>
                        </a:rPr>
                        <a:t>Provide the name for the </a:t>
                      </a:r>
                      <a:r>
                        <a:rPr lang="en-IN" sz="1800" b="0" i="0" kern="1200" dirty="0" err="1" smtClean="0">
                          <a:solidFill>
                            <a:schemeClr val="dk1"/>
                          </a:solidFill>
                          <a:effectLst/>
                          <a:latin typeface="+mn-lt"/>
                          <a:ea typeface="+mn-ea"/>
                          <a:cs typeface="+mn-cs"/>
                        </a:rPr>
                        <a:t>center</a:t>
                      </a:r>
                      <a:r>
                        <a:rPr lang="en-IN" sz="1800" b="0" i="0" kern="1200" dirty="0" smtClean="0">
                          <a:solidFill>
                            <a:schemeClr val="dk1"/>
                          </a:solidFill>
                          <a:effectLst/>
                          <a:latin typeface="+mn-lt"/>
                          <a:ea typeface="+mn-ea"/>
                          <a:cs typeface="+mn-cs"/>
                        </a:rPr>
                        <a:t> (Mandatory Field)</a:t>
                      </a:r>
                      <a:endParaRPr lang="en-IN" dirty="0"/>
                    </a:p>
                  </a:txBody>
                  <a:tcPr/>
                </a:tc>
              </a:tr>
              <a:tr h="377514">
                <a:tc>
                  <a:txBody>
                    <a:bodyPr/>
                    <a:lstStyle/>
                    <a:p>
                      <a:r>
                        <a:rPr lang="en-IN" sz="1800" b="0" i="0" kern="1200" dirty="0" smtClean="0">
                          <a:solidFill>
                            <a:schemeClr val="dk1"/>
                          </a:solidFill>
                          <a:effectLst/>
                          <a:latin typeface="+mn-lt"/>
                          <a:ea typeface="+mn-ea"/>
                          <a:cs typeface="+mn-cs"/>
                        </a:rPr>
                        <a:t>Office</a:t>
                      </a:r>
                      <a:endParaRPr lang="en-IN" dirty="0"/>
                    </a:p>
                  </a:txBody>
                  <a:tcPr/>
                </a:tc>
                <a:tc>
                  <a:txBody>
                    <a:bodyPr/>
                    <a:lstStyle/>
                    <a:p>
                      <a:r>
                        <a:rPr lang="en-IN" sz="1800" b="0" i="0" kern="1200" dirty="0" smtClean="0">
                          <a:solidFill>
                            <a:schemeClr val="dk1"/>
                          </a:solidFill>
                          <a:effectLst/>
                          <a:latin typeface="+mn-lt"/>
                          <a:ea typeface="+mn-ea"/>
                          <a:cs typeface="+mn-cs"/>
                        </a:rPr>
                        <a:t>Provide the office name to which the </a:t>
                      </a:r>
                      <a:r>
                        <a:rPr lang="en-IN" sz="1800" b="0" i="0" kern="1200" dirty="0" err="1" smtClean="0">
                          <a:solidFill>
                            <a:schemeClr val="dk1"/>
                          </a:solidFill>
                          <a:effectLst/>
                          <a:latin typeface="+mn-lt"/>
                          <a:ea typeface="+mn-ea"/>
                          <a:cs typeface="+mn-cs"/>
                        </a:rPr>
                        <a:t>center</a:t>
                      </a:r>
                      <a:r>
                        <a:rPr lang="en-IN" sz="1800" b="0" i="0" kern="1200" dirty="0" smtClean="0">
                          <a:solidFill>
                            <a:schemeClr val="dk1"/>
                          </a:solidFill>
                          <a:effectLst/>
                          <a:latin typeface="+mn-lt"/>
                          <a:ea typeface="+mn-ea"/>
                          <a:cs typeface="+mn-cs"/>
                        </a:rPr>
                        <a:t> is registered to. (Mandatory Field)</a:t>
                      </a:r>
                      <a:endParaRPr lang="en-IN" dirty="0"/>
                    </a:p>
                  </a:txBody>
                  <a:tcPr/>
                </a:tc>
              </a:tr>
              <a:tr h="377514">
                <a:tc>
                  <a:txBody>
                    <a:bodyPr/>
                    <a:lstStyle/>
                    <a:p>
                      <a:r>
                        <a:rPr lang="en-IN" sz="1800" b="0" i="0" kern="1200" dirty="0" smtClean="0">
                          <a:solidFill>
                            <a:schemeClr val="dk1"/>
                          </a:solidFill>
                          <a:effectLst/>
                          <a:latin typeface="+mn-lt"/>
                          <a:ea typeface="+mn-ea"/>
                          <a:cs typeface="+mn-cs"/>
                        </a:rPr>
                        <a:t>Select and add groups</a:t>
                      </a:r>
                      <a:endParaRPr lang="en-IN" dirty="0"/>
                    </a:p>
                  </a:txBody>
                  <a:tcPr/>
                </a:tc>
                <a:tc>
                  <a:txBody>
                    <a:bodyPr/>
                    <a:lstStyle/>
                    <a:p>
                      <a:r>
                        <a:rPr lang="en-IN" sz="1800" b="0" i="0" kern="1200" dirty="0" smtClean="0">
                          <a:solidFill>
                            <a:schemeClr val="dk1"/>
                          </a:solidFill>
                          <a:effectLst/>
                          <a:latin typeface="+mn-lt"/>
                          <a:ea typeface="+mn-ea"/>
                          <a:cs typeface="+mn-cs"/>
                        </a:rPr>
                        <a:t>From drop-down menu, select the existing groups and add them to the </a:t>
                      </a:r>
                      <a:r>
                        <a:rPr lang="en-IN" sz="1800" b="0" i="0" kern="1200" dirty="0" err="1" smtClean="0">
                          <a:solidFill>
                            <a:schemeClr val="dk1"/>
                          </a:solidFill>
                          <a:effectLst/>
                          <a:latin typeface="+mn-lt"/>
                          <a:ea typeface="+mn-ea"/>
                          <a:cs typeface="+mn-cs"/>
                        </a:rPr>
                        <a:t>center</a:t>
                      </a:r>
                      <a:r>
                        <a:rPr lang="en-IN" sz="1800" b="0" i="0" kern="1200" dirty="0" smtClean="0">
                          <a:solidFill>
                            <a:schemeClr val="dk1"/>
                          </a:solidFill>
                          <a:effectLst/>
                          <a:latin typeface="+mn-lt"/>
                          <a:ea typeface="+mn-ea"/>
                          <a:cs typeface="+mn-cs"/>
                        </a:rPr>
                        <a:t> by clicking '+' button.</a:t>
                      </a:r>
                      <a:endParaRPr lang="en-IN" dirty="0"/>
                    </a:p>
                  </a:txBody>
                  <a:tcPr/>
                </a:tc>
              </a:tr>
              <a:tr h="377514">
                <a:tc>
                  <a:txBody>
                    <a:bodyPr/>
                    <a:lstStyle/>
                    <a:p>
                      <a:r>
                        <a:rPr lang="en-IN" sz="1800" b="0" i="0" kern="1200" dirty="0" smtClean="0">
                          <a:solidFill>
                            <a:schemeClr val="dk1"/>
                          </a:solidFill>
                          <a:effectLst/>
                          <a:latin typeface="+mn-lt"/>
                          <a:ea typeface="+mn-ea"/>
                          <a:cs typeface="+mn-cs"/>
                        </a:rPr>
                        <a:t>Staff</a:t>
                      </a:r>
                      <a:endParaRPr lang="en-IN" dirty="0"/>
                    </a:p>
                  </a:txBody>
                  <a:tcPr/>
                </a:tc>
                <a:tc>
                  <a:txBody>
                    <a:bodyPr/>
                    <a:lstStyle/>
                    <a:p>
                      <a:r>
                        <a:rPr lang="en-IN" sz="1800" b="0" i="0" kern="1200" dirty="0" smtClean="0">
                          <a:solidFill>
                            <a:schemeClr val="dk1"/>
                          </a:solidFill>
                          <a:effectLst/>
                          <a:latin typeface="+mn-lt"/>
                          <a:ea typeface="+mn-ea"/>
                          <a:cs typeface="+mn-cs"/>
                        </a:rPr>
                        <a:t>Mention the staff name.</a:t>
                      </a:r>
                    </a:p>
                    <a:p>
                      <a:r>
                        <a:rPr lang="en-IN" sz="1800" b="0" i="0" kern="1200" dirty="0" smtClean="0">
                          <a:solidFill>
                            <a:schemeClr val="dk1"/>
                          </a:solidFill>
                          <a:effectLst/>
                          <a:latin typeface="+mn-lt"/>
                          <a:ea typeface="+mn-ea"/>
                          <a:cs typeface="+mn-cs"/>
                        </a:rPr>
                        <a:t> ( You can select any one the employee of the office to which the </a:t>
                      </a:r>
                      <a:r>
                        <a:rPr lang="en-IN" sz="1800" b="0" i="0" kern="1200" dirty="0" err="1" smtClean="0">
                          <a:solidFill>
                            <a:schemeClr val="dk1"/>
                          </a:solidFill>
                          <a:effectLst/>
                          <a:latin typeface="+mn-lt"/>
                          <a:ea typeface="+mn-ea"/>
                          <a:cs typeface="+mn-cs"/>
                        </a:rPr>
                        <a:t>center</a:t>
                      </a:r>
                      <a:r>
                        <a:rPr lang="en-IN" sz="1800" b="0" i="0" kern="1200" dirty="0" smtClean="0">
                          <a:solidFill>
                            <a:schemeClr val="dk1"/>
                          </a:solidFill>
                          <a:effectLst/>
                          <a:latin typeface="+mn-lt"/>
                          <a:ea typeface="+mn-ea"/>
                          <a:cs typeface="+mn-cs"/>
                        </a:rPr>
                        <a:t> is registered)</a:t>
                      </a:r>
                      <a:endParaRPr lang="en-IN" dirty="0"/>
                    </a:p>
                  </a:txBody>
                  <a:tcPr/>
                </a:tc>
              </a:tr>
              <a:tr h="377514">
                <a:tc>
                  <a:txBody>
                    <a:bodyPr/>
                    <a:lstStyle/>
                    <a:p>
                      <a:r>
                        <a:rPr lang="en-IN" sz="1800" b="0" i="0" kern="1200" dirty="0" smtClean="0">
                          <a:solidFill>
                            <a:schemeClr val="dk1"/>
                          </a:solidFill>
                          <a:effectLst/>
                          <a:latin typeface="+mn-lt"/>
                          <a:ea typeface="+mn-ea"/>
                          <a:cs typeface="+mn-cs"/>
                        </a:rPr>
                        <a:t>Submitted on</a:t>
                      </a:r>
                      <a:endParaRPr lang="en-IN" dirty="0"/>
                    </a:p>
                  </a:txBody>
                  <a:tcPr/>
                </a:tc>
                <a:tc>
                  <a:txBody>
                    <a:bodyPr/>
                    <a:lstStyle/>
                    <a:p>
                      <a:r>
                        <a:rPr lang="en-IN" sz="1800" b="0" i="0" kern="1200" dirty="0" smtClean="0">
                          <a:solidFill>
                            <a:schemeClr val="dk1"/>
                          </a:solidFill>
                          <a:effectLst/>
                          <a:latin typeface="+mn-lt"/>
                          <a:ea typeface="+mn-ea"/>
                          <a:cs typeface="+mn-cs"/>
                        </a:rPr>
                        <a:t>Enables you to submit a </a:t>
                      </a:r>
                      <a:r>
                        <a:rPr lang="en-IN" sz="1800" b="0" i="0" kern="1200" dirty="0" err="1" smtClean="0">
                          <a:solidFill>
                            <a:schemeClr val="dk1"/>
                          </a:solidFill>
                          <a:effectLst/>
                          <a:latin typeface="+mn-lt"/>
                          <a:ea typeface="+mn-ea"/>
                          <a:cs typeface="+mn-cs"/>
                        </a:rPr>
                        <a:t>center</a:t>
                      </a:r>
                      <a:r>
                        <a:rPr lang="en-IN" sz="1800" b="0" i="0" kern="1200" dirty="0" smtClean="0">
                          <a:solidFill>
                            <a:schemeClr val="dk1"/>
                          </a:solidFill>
                          <a:effectLst/>
                          <a:latin typeface="+mn-lt"/>
                          <a:ea typeface="+mn-ea"/>
                          <a:cs typeface="+mn-cs"/>
                        </a:rPr>
                        <a:t> on a particular date.</a:t>
                      </a:r>
                      <a:endParaRPr lang="en-IN" dirty="0"/>
                    </a:p>
                  </a:txBody>
                  <a:tcPr/>
                </a:tc>
              </a:tr>
            </a:tbl>
          </a:graphicData>
        </a:graphic>
      </p:graphicFrame>
      <p:sp>
        <p:nvSpPr>
          <p:cNvPr id="6" name="Rectangle 5"/>
          <p:cNvSpPr/>
          <p:nvPr/>
        </p:nvSpPr>
        <p:spPr>
          <a:xfrm>
            <a:off x="101601" y="4734467"/>
            <a:ext cx="5431912" cy="369332"/>
          </a:xfrm>
          <a:prstGeom prst="rect">
            <a:avLst/>
          </a:prstGeom>
        </p:spPr>
        <p:txBody>
          <a:bodyPr wrap="square">
            <a:spAutoFit/>
          </a:bodyPr>
          <a:lstStyle/>
          <a:p>
            <a:r>
              <a:rPr lang="en-IN" dirty="0" smtClean="0">
                <a:latin typeface="Arial" panose="020B0604020202020204" pitchFamily="34" charset="0"/>
              </a:rPr>
              <a:t>4. </a:t>
            </a:r>
            <a:r>
              <a:rPr lang="en-IN" dirty="0">
                <a:latin typeface="Arial" panose="020B0604020202020204" pitchFamily="34" charset="0"/>
              </a:rPr>
              <a:t>Click on 'Submit' button to create the </a:t>
            </a:r>
            <a:r>
              <a:rPr lang="en-IN" dirty="0" err="1">
                <a:latin typeface="Arial" panose="020B0604020202020204" pitchFamily="34" charset="0"/>
              </a:rPr>
              <a:t>center</a:t>
            </a:r>
            <a:r>
              <a:rPr lang="en-IN" dirty="0">
                <a:latin typeface="Arial" panose="020B0604020202020204" pitchFamily="34" charset="0"/>
              </a:rPr>
              <a:t>. </a:t>
            </a:r>
            <a:endParaRPr lang="en-IN"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0" y="5309575"/>
            <a:ext cx="2857500" cy="1548425"/>
          </a:xfrm>
          <a:prstGeom prst="rect">
            <a:avLst/>
          </a:prstGeom>
        </p:spPr>
      </p:pic>
    </p:spTree>
    <p:extLst>
      <p:ext uri="{BB962C8B-B14F-4D97-AF65-F5344CB8AC3E}">
        <p14:creationId xmlns:p14="http://schemas.microsoft.com/office/powerpoint/2010/main" val="18915248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428413" y="6492875"/>
            <a:ext cx="763587" cy="365125"/>
          </a:xfrm>
        </p:spPr>
        <p:txBody>
          <a:bodyPr/>
          <a:lstStyle/>
          <a:p>
            <a:fld id="{6D22F896-40B5-4ADD-8801-0D06FADFA095}" type="slidenum">
              <a:rPr lang="en-US" sz="1600" smtClean="0">
                <a:latin typeface="Arial Black" panose="020B0A04020102020204" pitchFamily="34" charset="0"/>
              </a:rPr>
              <a:t>43</a:t>
            </a:fld>
            <a:endParaRPr lang="en-US" sz="1600" dirty="0">
              <a:latin typeface="Arial Black" panose="020B0A04020102020204" pitchFamily="34" charset="0"/>
            </a:endParaRPr>
          </a:p>
        </p:txBody>
      </p:sp>
      <p:sp>
        <p:nvSpPr>
          <p:cNvPr id="4" name="Rectangle 3"/>
          <p:cNvSpPr/>
          <p:nvPr/>
        </p:nvSpPr>
        <p:spPr>
          <a:xfrm>
            <a:off x="0" y="571663"/>
            <a:ext cx="12192000" cy="646331"/>
          </a:xfrm>
          <a:prstGeom prst="rect">
            <a:avLst/>
          </a:prstGeom>
        </p:spPr>
        <p:txBody>
          <a:bodyPr wrap="square">
            <a:spAutoFit/>
          </a:bodyPr>
          <a:lstStyle/>
          <a:p>
            <a:endParaRPr lang="en-IN" b="1" dirty="0">
              <a:latin typeface="Arial" panose="020B0604020202020204" pitchFamily="34" charset="0"/>
            </a:endParaRPr>
          </a:p>
          <a:p>
            <a:r>
              <a:rPr lang="en-IN" dirty="0">
                <a:latin typeface="Arial" panose="020B0604020202020204" pitchFamily="34" charset="0"/>
              </a:rPr>
              <a:t>1) Go to the specific </a:t>
            </a:r>
            <a:r>
              <a:rPr lang="en-IN" dirty="0" err="1">
                <a:latin typeface="Arial" panose="020B0604020202020204" pitchFamily="34" charset="0"/>
              </a:rPr>
              <a:t>center</a:t>
            </a:r>
            <a:r>
              <a:rPr lang="en-IN" dirty="0">
                <a:latin typeface="Arial" panose="020B0604020202020204" pitchFamily="34" charset="0"/>
              </a:rPr>
              <a:t> and click on '</a:t>
            </a:r>
            <a:r>
              <a:rPr lang="en-IN" dirty="0">
                <a:solidFill>
                  <a:schemeClr val="accent1">
                    <a:lumMod val="50000"/>
                  </a:schemeClr>
                </a:solidFill>
                <a:latin typeface="Arial" panose="020B0604020202020204" pitchFamily="34" charset="0"/>
              </a:rPr>
              <a:t>More</a:t>
            </a:r>
            <a:r>
              <a:rPr lang="en-IN" dirty="0">
                <a:latin typeface="Arial" panose="020B0604020202020204" pitchFamily="34" charset="0"/>
              </a:rPr>
              <a:t>' tab and then click on '</a:t>
            </a:r>
            <a:r>
              <a:rPr lang="en-IN" dirty="0">
                <a:solidFill>
                  <a:schemeClr val="accent1">
                    <a:lumMod val="50000"/>
                  </a:schemeClr>
                </a:solidFill>
                <a:latin typeface="Arial" panose="020B0604020202020204" pitchFamily="34" charset="0"/>
              </a:rPr>
              <a:t>Attach Meeting Date</a:t>
            </a:r>
            <a:r>
              <a:rPr lang="en-IN" dirty="0">
                <a:latin typeface="Arial" panose="020B0604020202020204" pitchFamily="34" charset="0"/>
              </a:rPr>
              <a:t>' to see the following window:</a:t>
            </a:r>
            <a:endParaRPr lang="en-IN" dirty="0"/>
          </a:p>
        </p:txBody>
      </p:sp>
      <p:sp>
        <p:nvSpPr>
          <p:cNvPr id="5" name="Rectangle 4"/>
          <p:cNvSpPr/>
          <p:nvPr/>
        </p:nvSpPr>
        <p:spPr>
          <a:xfrm>
            <a:off x="2598250" y="109998"/>
            <a:ext cx="8856912" cy="646331"/>
          </a:xfrm>
          <a:prstGeom prst="rect">
            <a:avLst/>
          </a:prstGeom>
        </p:spPr>
        <p:txBody>
          <a:bodyPr wrap="none">
            <a:spAutoFit/>
          </a:bodyPr>
          <a:lstStyle/>
          <a:p>
            <a:r>
              <a:rPr lang="en-IN" sz="3600" b="1" u="sng" dirty="0" smtClean="0">
                <a:solidFill>
                  <a:schemeClr val="accent1">
                    <a:lumMod val="50000"/>
                  </a:schemeClr>
                </a:solidFill>
                <a:effectLst>
                  <a:outerShdw blurRad="38100" dist="38100" dir="2700000" algn="tl">
                    <a:srgbClr val="000000">
                      <a:alpha val="43137"/>
                    </a:srgbClr>
                  </a:outerShdw>
                </a:effectLst>
                <a:latin typeface="Algerian" panose="04020705040A02060702" pitchFamily="82" charset="0"/>
              </a:rPr>
              <a:t>ATTACH MEETING DATE TO THE CENTER:</a:t>
            </a:r>
            <a:endParaRPr lang="en-IN" sz="3600" u="sng" dirty="0">
              <a:solidFill>
                <a:schemeClr val="accent1">
                  <a:lumMod val="50000"/>
                </a:schemeClr>
              </a:solidFill>
              <a:effectLst>
                <a:outerShdw blurRad="38100" dist="38100" dir="2700000" algn="tl">
                  <a:srgbClr val="000000">
                    <a:alpha val="43137"/>
                  </a:srgbClr>
                </a:outerShdw>
              </a:effectLst>
              <a:latin typeface="Algerian" panose="04020705040A02060702" pitchFamily="8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23987"/>
            <a:ext cx="12192000" cy="401002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500" y="4005262"/>
            <a:ext cx="2857500" cy="2857500"/>
          </a:xfrm>
          <a:prstGeom prst="rect">
            <a:avLst/>
          </a:prstGeom>
        </p:spPr>
      </p:pic>
    </p:spTree>
    <p:extLst>
      <p:ext uri="{BB962C8B-B14F-4D97-AF65-F5344CB8AC3E}">
        <p14:creationId xmlns:p14="http://schemas.microsoft.com/office/powerpoint/2010/main" val="18351766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428413" y="6492875"/>
            <a:ext cx="763587" cy="365125"/>
          </a:xfrm>
        </p:spPr>
        <p:txBody>
          <a:bodyPr/>
          <a:lstStyle/>
          <a:p>
            <a:fld id="{6D22F896-40B5-4ADD-8801-0D06FADFA095}" type="slidenum">
              <a:rPr lang="en-US" sz="1600" smtClean="0">
                <a:latin typeface="Arial Black" panose="020B0A04020102020204" pitchFamily="34" charset="0"/>
              </a:rPr>
              <a:t>44</a:t>
            </a:fld>
            <a:endParaRPr lang="en-US" sz="1600" dirty="0">
              <a:latin typeface="Arial Black" panose="020B0A04020102020204" pitchFamily="34" charset="0"/>
            </a:endParaRPr>
          </a:p>
        </p:txBody>
      </p:sp>
      <p:sp>
        <p:nvSpPr>
          <p:cNvPr id="4" name="Rectangle 3"/>
          <p:cNvSpPr/>
          <p:nvPr/>
        </p:nvSpPr>
        <p:spPr>
          <a:xfrm>
            <a:off x="115909" y="246519"/>
            <a:ext cx="12076091" cy="1200329"/>
          </a:xfrm>
          <a:prstGeom prst="rect">
            <a:avLst/>
          </a:prstGeom>
        </p:spPr>
        <p:txBody>
          <a:bodyPr wrap="square">
            <a:spAutoFit/>
          </a:bodyPr>
          <a:lstStyle/>
          <a:p>
            <a:r>
              <a:rPr lang="en-IN" dirty="0">
                <a:latin typeface="Arial" panose="020B0604020202020204" pitchFamily="34" charset="0"/>
              </a:rPr>
              <a:t>2)  Enter Meeting Start Date, Frequency and the day and click on submit button to attach meeting date to the </a:t>
            </a:r>
            <a:r>
              <a:rPr lang="en-IN" dirty="0" err="1">
                <a:latin typeface="Arial" panose="020B0604020202020204" pitchFamily="34" charset="0"/>
              </a:rPr>
              <a:t>center</a:t>
            </a:r>
            <a:r>
              <a:rPr lang="en-IN" dirty="0">
                <a:latin typeface="Arial" panose="020B0604020202020204" pitchFamily="34" charset="0"/>
              </a:rPr>
              <a:t>.</a:t>
            </a:r>
            <a:r>
              <a:rPr lang="en-IN" dirty="0"/>
              <a:t/>
            </a:r>
            <a:br>
              <a:rPr lang="en-IN" dirty="0"/>
            </a:br>
            <a:r>
              <a:rPr lang="en-IN" dirty="0"/>
              <a:t/>
            </a:r>
            <a:br>
              <a:rPr lang="en-IN" dirty="0"/>
            </a:br>
            <a:r>
              <a:rPr lang="en-IN" dirty="0">
                <a:latin typeface="Arial" panose="020B0604020202020204" pitchFamily="34" charset="0"/>
              </a:rPr>
              <a:t>Once the </a:t>
            </a:r>
            <a:r>
              <a:rPr lang="en-IN" dirty="0" err="1">
                <a:latin typeface="Arial" panose="020B0604020202020204" pitchFamily="34" charset="0"/>
              </a:rPr>
              <a:t>center</a:t>
            </a:r>
            <a:r>
              <a:rPr lang="en-IN" dirty="0">
                <a:latin typeface="Arial" panose="020B0604020202020204" pitchFamily="34" charset="0"/>
              </a:rPr>
              <a:t> is created with attached meeting date , the </a:t>
            </a:r>
            <a:r>
              <a:rPr lang="en-IN" dirty="0" err="1">
                <a:latin typeface="Arial" panose="020B0604020202020204" pitchFamily="34" charset="0"/>
              </a:rPr>
              <a:t>Center</a:t>
            </a:r>
            <a:r>
              <a:rPr lang="en-IN" dirty="0">
                <a:latin typeface="Arial" panose="020B0604020202020204" pitchFamily="34" charset="0"/>
              </a:rPr>
              <a:t> window looks like this:</a:t>
            </a:r>
            <a:r>
              <a:rPr lang="en-IN" dirty="0"/>
              <a:t/>
            </a:r>
            <a:br>
              <a:rPr lang="en-IN" dirty="0"/>
            </a:br>
            <a:endParaRPr lang="en-I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3975"/>
            <a:ext cx="12192000" cy="3903259"/>
          </a:xfrm>
          <a:prstGeom prst="rect">
            <a:avLst/>
          </a:prstGeom>
        </p:spPr>
      </p:pic>
      <p:sp>
        <p:nvSpPr>
          <p:cNvPr id="6" name="Rectangle 5"/>
          <p:cNvSpPr/>
          <p:nvPr/>
        </p:nvSpPr>
        <p:spPr>
          <a:xfrm>
            <a:off x="-1" y="5227234"/>
            <a:ext cx="12192001" cy="646331"/>
          </a:xfrm>
          <a:prstGeom prst="rect">
            <a:avLst/>
          </a:prstGeom>
        </p:spPr>
        <p:txBody>
          <a:bodyPr wrap="square">
            <a:spAutoFit/>
          </a:bodyPr>
          <a:lstStyle/>
          <a:p>
            <a:r>
              <a:rPr lang="en-IN" dirty="0">
                <a:latin typeface="Arial" panose="020B0604020202020204" pitchFamily="34" charset="0"/>
              </a:rPr>
              <a:t>The </a:t>
            </a:r>
            <a:r>
              <a:rPr lang="en-IN" dirty="0" err="1">
                <a:latin typeface="Arial" panose="020B0604020202020204" pitchFamily="34" charset="0"/>
              </a:rPr>
              <a:t>Center</a:t>
            </a:r>
            <a:r>
              <a:rPr lang="en-IN" dirty="0">
                <a:latin typeface="Arial" panose="020B0604020202020204" pitchFamily="34" charset="0"/>
              </a:rPr>
              <a:t> window shows the list of Groups under that </a:t>
            </a:r>
            <a:r>
              <a:rPr lang="en-IN" dirty="0" err="1">
                <a:latin typeface="Arial" panose="020B0604020202020204" pitchFamily="34" charset="0"/>
              </a:rPr>
              <a:t>center</a:t>
            </a:r>
            <a:r>
              <a:rPr lang="en-IN" dirty="0">
                <a:latin typeface="Arial" panose="020B0604020202020204" pitchFamily="34" charset="0"/>
              </a:rPr>
              <a:t>, Meeting date, External Id of the </a:t>
            </a:r>
            <a:r>
              <a:rPr lang="en-IN" dirty="0" err="1">
                <a:latin typeface="Arial" panose="020B0604020202020204" pitchFamily="34" charset="0"/>
              </a:rPr>
              <a:t>center</a:t>
            </a:r>
            <a:r>
              <a:rPr lang="en-IN" dirty="0">
                <a:latin typeface="Arial" panose="020B0604020202020204" pitchFamily="34" charset="0"/>
              </a:rPr>
              <a:t>, Activation Date, Assigned staff, Active Clients, Active Group Loans, etc.</a:t>
            </a:r>
            <a:endParaRPr lang="en-IN"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4382" y="3330501"/>
            <a:ext cx="2857500" cy="1277423"/>
          </a:xfrm>
          <a:prstGeom prst="rect">
            <a:avLst/>
          </a:prstGeom>
        </p:spPr>
      </p:pic>
    </p:spTree>
    <p:extLst>
      <p:ext uri="{BB962C8B-B14F-4D97-AF65-F5344CB8AC3E}">
        <p14:creationId xmlns:p14="http://schemas.microsoft.com/office/powerpoint/2010/main" val="18228904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428413" y="6492875"/>
            <a:ext cx="763587" cy="365125"/>
          </a:xfrm>
        </p:spPr>
        <p:txBody>
          <a:bodyPr/>
          <a:lstStyle/>
          <a:p>
            <a:fld id="{6D22F896-40B5-4ADD-8801-0D06FADFA095}" type="slidenum">
              <a:rPr lang="en-US" sz="1600" smtClean="0">
                <a:latin typeface="Arial Black" panose="020B0A04020102020204" pitchFamily="34" charset="0"/>
              </a:rPr>
              <a:t>45</a:t>
            </a:fld>
            <a:endParaRPr lang="en-US" sz="1600" dirty="0">
              <a:latin typeface="Arial Black" panose="020B0A04020102020204" pitchFamily="34" charset="0"/>
            </a:endParaRPr>
          </a:p>
        </p:txBody>
      </p:sp>
      <p:sp>
        <p:nvSpPr>
          <p:cNvPr id="4" name="Rectangle 3"/>
          <p:cNvSpPr/>
          <p:nvPr/>
        </p:nvSpPr>
        <p:spPr>
          <a:xfrm>
            <a:off x="0" y="194590"/>
            <a:ext cx="11921544" cy="5355312"/>
          </a:xfrm>
          <a:prstGeom prst="rect">
            <a:avLst/>
          </a:prstGeom>
        </p:spPr>
        <p:txBody>
          <a:bodyPr wrap="square">
            <a:spAutoFit/>
          </a:bodyPr>
          <a:lstStyle/>
          <a:p>
            <a:r>
              <a:rPr lang="en-IN" sz="2400" b="1" u="sng" dirty="0" smtClean="0">
                <a:solidFill>
                  <a:srgbClr val="000000"/>
                </a:solidFill>
                <a:effectLst>
                  <a:outerShdw blurRad="38100" dist="38100" dir="2700000" algn="tl">
                    <a:srgbClr val="000000">
                      <a:alpha val="43137"/>
                    </a:srgbClr>
                  </a:outerShdw>
                </a:effectLst>
                <a:latin typeface="Arial" panose="020B0604020202020204" pitchFamily="34" charset="0"/>
              </a:rPr>
              <a:t>ACTIVATE A CENTER</a:t>
            </a:r>
          </a:p>
          <a:p>
            <a:endParaRPr lang="en-IN" b="1" dirty="0">
              <a:solidFill>
                <a:srgbClr val="000000"/>
              </a:solidFill>
              <a:latin typeface="Arial" panose="020B0604020202020204" pitchFamily="34" charset="0"/>
            </a:endParaRPr>
          </a:p>
          <a:p>
            <a:r>
              <a:rPr lang="en-IN" dirty="0">
                <a:latin typeface="Arial" panose="020B0604020202020204" pitchFamily="34" charset="0"/>
              </a:rPr>
              <a:t>You can activate a </a:t>
            </a:r>
            <a:r>
              <a:rPr lang="en-IN" dirty="0" err="1">
                <a:latin typeface="Arial" panose="020B0604020202020204" pitchFamily="34" charset="0"/>
              </a:rPr>
              <a:t>center</a:t>
            </a:r>
            <a:r>
              <a:rPr lang="en-IN" dirty="0">
                <a:latin typeface="Arial" panose="020B0604020202020204" pitchFamily="34" charset="0"/>
              </a:rPr>
              <a:t> while creating it or in future. The status of the </a:t>
            </a:r>
            <a:r>
              <a:rPr lang="en-IN" dirty="0" err="1">
                <a:latin typeface="Arial" panose="020B0604020202020204" pitchFamily="34" charset="0"/>
              </a:rPr>
              <a:t>centers</a:t>
            </a:r>
            <a:r>
              <a:rPr lang="en-IN" dirty="0">
                <a:latin typeface="Arial" panose="020B0604020202020204" pitchFamily="34" charset="0"/>
              </a:rPr>
              <a:t> that have not been activated appear as</a:t>
            </a:r>
            <a:r>
              <a:rPr lang="en-IN" dirty="0">
                <a:solidFill>
                  <a:srgbClr val="333333"/>
                </a:solidFill>
                <a:latin typeface="Arial" panose="020B0604020202020204" pitchFamily="34" charset="0"/>
              </a:rPr>
              <a:t> </a:t>
            </a:r>
            <a:r>
              <a:rPr lang="en-IN" i="1" dirty="0">
                <a:solidFill>
                  <a:srgbClr val="FF0000"/>
                </a:solidFill>
                <a:latin typeface="Arial" panose="020B0604020202020204" pitchFamily="34" charset="0"/>
              </a:rPr>
              <a:t>Pending</a:t>
            </a:r>
            <a:r>
              <a:rPr lang="en-IN" dirty="0" smtClean="0">
                <a:solidFill>
                  <a:srgbClr val="333333"/>
                </a:solidFill>
                <a:latin typeface="Arial" panose="020B0604020202020204" pitchFamily="34" charset="0"/>
              </a:rPr>
              <a:t>.</a:t>
            </a:r>
          </a:p>
          <a:p>
            <a:endParaRPr lang="en-IN" dirty="0">
              <a:solidFill>
                <a:srgbClr val="333333"/>
              </a:solidFill>
              <a:latin typeface="Arial" panose="020B0604020202020204" pitchFamily="34" charset="0"/>
            </a:endParaRPr>
          </a:p>
          <a:p>
            <a:pPr>
              <a:buFont typeface="+mj-lt"/>
              <a:buAutoNum type="arabicPeriod"/>
            </a:pPr>
            <a:r>
              <a:rPr lang="en-IN" dirty="0">
                <a:latin typeface="Arial" panose="020B0604020202020204" pitchFamily="34" charset="0"/>
              </a:rPr>
              <a:t>Navigate to the </a:t>
            </a:r>
            <a:r>
              <a:rPr lang="en-IN" dirty="0" err="1">
                <a:latin typeface="Arial" panose="020B0604020202020204" pitchFamily="34" charset="0"/>
              </a:rPr>
              <a:t>center</a:t>
            </a:r>
            <a:r>
              <a:rPr lang="en-IN" dirty="0">
                <a:latin typeface="Arial" panose="020B0604020202020204" pitchFamily="34" charset="0"/>
              </a:rPr>
              <a:t> you want to activate. </a:t>
            </a:r>
            <a:endParaRPr lang="en-IN" dirty="0" smtClean="0">
              <a:latin typeface="Arial" panose="020B0604020202020204" pitchFamily="34" charset="0"/>
            </a:endParaRPr>
          </a:p>
          <a:p>
            <a:pPr>
              <a:buFont typeface="+mj-lt"/>
              <a:buAutoNum type="arabicPeriod"/>
            </a:pPr>
            <a:endParaRPr lang="en-IN" dirty="0">
              <a:solidFill>
                <a:srgbClr val="333333"/>
              </a:solidFill>
              <a:latin typeface="Arial" panose="020B0604020202020204" pitchFamily="34" charset="0"/>
            </a:endParaRPr>
          </a:p>
          <a:p>
            <a:pPr>
              <a:buFont typeface="+mj-lt"/>
              <a:buAutoNum type="arabicPeriod"/>
            </a:pPr>
            <a:r>
              <a:rPr lang="en-IN" dirty="0">
                <a:latin typeface="Arial" panose="020B0604020202020204" pitchFamily="34" charset="0"/>
              </a:rPr>
              <a:t>Click</a:t>
            </a:r>
            <a:r>
              <a:rPr lang="en-IN" dirty="0">
                <a:solidFill>
                  <a:srgbClr val="333333"/>
                </a:solidFill>
                <a:latin typeface="Arial" panose="020B0604020202020204" pitchFamily="34" charset="0"/>
              </a:rPr>
              <a:t> </a:t>
            </a:r>
            <a:r>
              <a:rPr lang="en-IN" dirty="0">
                <a:solidFill>
                  <a:srgbClr val="00B050"/>
                </a:solidFill>
                <a:latin typeface="Arial" panose="020B0604020202020204" pitchFamily="34" charset="0"/>
              </a:rPr>
              <a:t>Activate</a:t>
            </a:r>
            <a:r>
              <a:rPr lang="en-IN" dirty="0">
                <a:solidFill>
                  <a:srgbClr val="333333"/>
                </a:solidFill>
                <a:latin typeface="Arial" panose="020B0604020202020204" pitchFamily="34" charset="0"/>
              </a:rPr>
              <a:t> </a:t>
            </a:r>
            <a:r>
              <a:rPr lang="en-IN" dirty="0">
                <a:latin typeface="Arial" panose="020B0604020202020204" pitchFamily="34" charset="0"/>
              </a:rPr>
              <a:t>button</a:t>
            </a:r>
            <a:r>
              <a:rPr lang="en-IN" dirty="0" smtClean="0">
                <a:latin typeface="Arial" panose="020B0604020202020204" pitchFamily="34" charset="0"/>
              </a:rPr>
              <a:t>.</a:t>
            </a:r>
          </a:p>
          <a:p>
            <a:pPr>
              <a:buFont typeface="+mj-lt"/>
              <a:buAutoNum type="arabicPeriod"/>
            </a:pPr>
            <a:endParaRPr lang="en-IN" dirty="0">
              <a:latin typeface="Arial" panose="020B0604020202020204" pitchFamily="34" charset="0"/>
            </a:endParaRPr>
          </a:p>
          <a:p>
            <a:pPr>
              <a:buFont typeface="+mj-lt"/>
              <a:buAutoNum type="arabicPeriod"/>
            </a:pPr>
            <a:r>
              <a:rPr lang="en-IN" dirty="0">
                <a:latin typeface="Arial" panose="020B0604020202020204" pitchFamily="34" charset="0"/>
              </a:rPr>
              <a:t>Enter activation date. You may choose to activate on the current date or a back date</a:t>
            </a:r>
            <a:r>
              <a:rPr lang="en-IN" dirty="0" smtClean="0">
                <a:latin typeface="Arial" panose="020B0604020202020204" pitchFamily="34" charset="0"/>
              </a:rPr>
              <a:t>.</a:t>
            </a:r>
          </a:p>
          <a:p>
            <a:pPr>
              <a:buFont typeface="+mj-lt"/>
              <a:buAutoNum type="arabicPeriod"/>
            </a:pPr>
            <a:endParaRPr lang="en-IN" dirty="0">
              <a:latin typeface="Arial" panose="020B0604020202020204" pitchFamily="34" charset="0"/>
            </a:endParaRPr>
          </a:p>
          <a:p>
            <a:r>
              <a:rPr lang="en-IN" dirty="0">
                <a:latin typeface="Arial" panose="020B0604020202020204" pitchFamily="34" charset="0"/>
              </a:rPr>
              <a:t>You may also activate an existing </a:t>
            </a:r>
            <a:r>
              <a:rPr lang="en-IN" dirty="0" err="1">
                <a:latin typeface="Arial" panose="020B0604020202020204" pitchFamily="34" charset="0"/>
              </a:rPr>
              <a:t>center</a:t>
            </a:r>
            <a:r>
              <a:rPr lang="en-IN" dirty="0">
                <a:latin typeface="Arial" panose="020B0604020202020204" pitchFamily="34" charset="0"/>
              </a:rPr>
              <a:t> by choosing to edit it</a:t>
            </a:r>
            <a:r>
              <a:rPr lang="en-IN" dirty="0" smtClean="0">
                <a:latin typeface="Arial" panose="020B0604020202020204" pitchFamily="34" charset="0"/>
              </a:rPr>
              <a:t>.</a:t>
            </a:r>
          </a:p>
          <a:p>
            <a:endParaRPr lang="en-IN" sz="2400" u="sng" dirty="0" smtClean="0">
              <a:solidFill>
                <a:srgbClr val="333333"/>
              </a:solidFill>
              <a:effectLst>
                <a:outerShdw blurRad="38100" dist="38100" dir="2700000" algn="tl">
                  <a:srgbClr val="000000">
                    <a:alpha val="43137"/>
                  </a:srgbClr>
                </a:outerShdw>
              </a:effectLst>
              <a:latin typeface="Arial" panose="020B0604020202020204" pitchFamily="34" charset="0"/>
            </a:endParaRPr>
          </a:p>
          <a:p>
            <a:r>
              <a:rPr lang="en-IN" sz="2400" b="1" u="sng" dirty="0" smtClean="0">
                <a:solidFill>
                  <a:srgbClr val="000000"/>
                </a:solidFill>
                <a:effectLst>
                  <a:outerShdw blurRad="38100" dist="38100" dir="2700000" algn="tl">
                    <a:srgbClr val="000000">
                      <a:alpha val="43137"/>
                    </a:srgbClr>
                  </a:outerShdw>
                </a:effectLst>
                <a:latin typeface="Arial" panose="020B0604020202020204" pitchFamily="34" charset="0"/>
              </a:rPr>
              <a:t>EDIT AN EXISTING CENTER</a:t>
            </a:r>
            <a:endParaRPr lang="en-IN" sz="2400" b="1" u="sng" dirty="0" smtClean="0">
              <a:effectLst>
                <a:outerShdw blurRad="38100" dist="38100" dir="2700000" algn="tl">
                  <a:srgbClr val="000000">
                    <a:alpha val="43137"/>
                  </a:srgbClr>
                </a:outerShdw>
              </a:effectLst>
              <a:latin typeface="Arial" panose="020B0604020202020204" pitchFamily="34" charset="0"/>
            </a:endParaRPr>
          </a:p>
          <a:p>
            <a:endParaRPr lang="en-IN" b="1" dirty="0">
              <a:latin typeface="Arial" panose="020B0604020202020204" pitchFamily="34" charset="0"/>
            </a:endParaRPr>
          </a:p>
          <a:p>
            <a:pPr>
              <a:buFont typeface="+mj-lt"/>
              <a:buAutoNum type="arabicPeriod"/>
            </a:pPr>
            <a:r>
              <a:rPr lang="en-IN" dirty="0">
                <a:latin typeface="Arial" panose="020B0604020202020204" pitchFamily="34" charset="0"/>
              </a:rPr>
              <a:t>Navigate to the </a:t>
            </a:r>
            <a:r>
              <a:rPr lang="en-IN" dirty="0" err="1">
                <a:latin typeface="Arial" panose="020B0604020202020204" pitchFamily="34" charset="0"/>
              </a:rPr>
              <a:t>center</a:t>
            </a:r>
            <a:r>
              <a:rPr lang="en-IN" dirty="0">
                <a:latin typeface="Arial" panose="020B0604020202020204" pitchFamily="34" charset="0"/>
              </a:rPr>
              <a:t> you want to edit</a:t>
            </a:r>
            <a:r>
              <a:rPr lang="en-IN" dirty="0" smtClean="0">
                <a:latin typeface="Arial" panose="020B0604020202020204" pitchFamily="34" charset="0"/>
              </a:rPr>
              <a:t>.</a:t>
            </a:r>
          </a:p>
          <a:p>
            <a:pPr>
              <a:buFont typeface="+mj-lt"/>
              <a:buAutoNum type="arabicPeriod"/>
            </a:pPr>
            <a:endParaRPr lang="en-IN" dirty="0">
              <a:latin typeface="Arial" panose="020B0604020202020204" pitchFamily="34" charset="0"/>
            </a:endParaRPr>
          </a:p>
          <a:p>
            <a:pPr>
              <a:buFont typeface="+mj-lt"/>
              <a:buAutoNum type="arabicPeriod"/>
            </a:pPr>
            <a:r>
              <a:rPr lang="en-IN" dirty="0">
                <a:latin typeface="Arial" panose="020B0604020202020204" pitchFamily="34" charset="0"/>
              </a:rPr>
              <a:t>Click the Edit button available at the home page of that </a:t>
            </a:r>
            <a:r>
              <a:rPr lang="en-IN" dirty="0" err="1">
                <a:latin typeface="Arial" panose="020B0604020202020204" pitchFamily="34" charset="0"/>
              </a:rPr>
              <a:t>center</a:t>
            </a:r>
            <a:r>
              <a:rPr lang="en-IN" dirty="0">
                <a:latin typeface="Arial" panose="020B0604020202020204" pitchFamily="34" charset="0"/>
              </a:rPr>
              <a:t>.</a:t>
            </a:r>
            <a:endParaRPr lang="en-IN" b="0" i="0" dirty="0">
              <a:effectLst/>
              <a:latin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0" y="4000500"/>
            <a:ext cx="2857500" cy="2857500"/>
          </a:xfrm>
          <a:prstGeom prst="rect">
            <a:avLst/>
          </a:prstGeom>
        </p:spPr>
      </p:pic>
    </p:spTree>
    <p:extLst>
      <p:ext uri="{BB962C8B-B14F-4D97-AF65-F5344CB8AC3E}">
        <p14:creationId xmlns:p14="http://schemas.microsoft.com/office/powerpoint/2010/main" val="27389243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428413" y="6492875"/>
            <a:ext cx="763587" cy="365125"/>
          </a:xfrm>
        </p:spPr>
        <p:txBody>
          <a:bodyPr/>
          <a:lstStyle/>
          <a:p>
            <a:fld id="{6D22F896-40B5-4ADD-8801-0D06FADFA095}" type="slidenum">
              <a:rPr lang="en-US" sz="1600" smtClean="0">
                <a:latin typeface="Arial Black" panose="020B0A04020102020204" pitchFamily="34" charset="0"/>
              </a:rPr>
              <a:t>46</a:t>
            </a:fld>
            <a:endParaRPr lang="en-US" sz="1600" dirty="0">
              <a:latin typeface="Arial Black" panose="020B0A04020102020204" pitchFamily="34" charset="0"/>
            </a:endParaRPr>
          </a:p>
        </p:txBody>
      </p:sp>
      <p:sp>
        <p:nvSpPr>
          <p:cNvPr id="4" name="Rectangle 3"/>
          <p:cNvSpPr/>
          <p:nvPr/>
        </p:nvSpPr>
        <p:spPr>
          <a:xfrm>
            <a:off x="1320643" y="501134"/>
            <a:ext cx="3894528" cy="400110"/>
          </a:xfrm>
          <a:prstGeom prst="rect">
            <a:avLst/>
          </a:prstGeom>
        </p:spPr>
        <p:txBody>
          <a:bodyPr wrap="none">
            <a:spAutoFit/>
          </a:bodyPr>
          <a:lstStyle/>
          <a:p>
            <a:r>
              <a:rPr lang="en-IN" sz="2000" dirty="0">
                <a:latin typeface="Arial" panose="020B0604020202020204" pitchFamily="34" charset="0"/>
              </a:rPr>
              <a:t>You may edit the following fields:</a:t>
            </a:r>
            <a:endParaRPr lang="en-IN" sz="2000" dirty="0"/>
          </a:p>
        </p:txBody>
      </p:sp>
      <p:graphicFrame>
        <p:nvGraphicFramePr>
          <p:cNvPr id="5" name="Table 4"/>
          <p:cNvGraphicFramePr>
            <a:graphicFrameLocks noGrp="1"/>
          </p:cNvGraphicFramePr>
          <p:nvPr>
            <p:extLst>
              <p:ext uri="{D42A27DB-BD31-4B8C-83A1-F6EECF244321}">
                <p14:modId xmlns:p14="http://schemas.microsoft.com/office/powerpoint/2010/main" val="1439176756"/>
              </p:ext>
            </p:extLst>
          </p:nvPr>
        </p:nvGraphicFramePr>
        <p:xfrm>
          <a:off x="1491088" y="1183306"/>
          <a:ext cx="8128000" cy="1854200"/>
        </p:xfrm>
        <a:graphic>
          <a:graphicData uri="http://schemas.openxmlformats.org/drawingml/2006/table">
            <a:tbl>
              <a:tblPr firstRow="1" bandRow="1">
                <a:tableStyleId>{5C22544A-7EE6-4342-B048-85BDC9FD1C3A}</a:tableStyleId>
              </a:tblPr>
              <a:tblGrid>
                <a:gridCol w="2475605"/>
                <a:gridCol w="5652395"/>
              </a:tblGrid>
              <a:tr h="370840">
                <a:tc>
                  <a:txBody>
                    <a:bodyPr/>
                    <a:lstStyle/>
                    <a:p>
                      <a:r>
                        <a:rPr lang="en-IN" dirty="0" smtClean="0"/>
                        <a:t>FIELD NAME</a:t>
                      </a:r>
                      <a:endParaRPr lang="en-IN" dirty="0"/>
                    </a:p>
                  </a:txBody>
                  <a:tcPr/>
                </a:tc>
                <a:tc>
                  <a:txBody>
                    <a:bodyPr/>
                    <a:lstStyle/>
                    <a:p>
                      <a:r>
                        <a:rPr lang="en-IN" dirty="0" smtClean="0"/>
                        <a:t>DESCRIPTION</a:t>
                      </a:r>
                      <a:endParaRPr lang="en-IN" dirty="0"/>
                    </a:p>
                  </a:txBody>
                  <a:tcPr/>
                </a:tc>
              </a:tr>
              <a:tr h="370840">
                <a:tc>
                  <a:txBody>
                    <a:bodyPr/>
                    <a:lstStyle/>
                    <a:p>
                      <a:r>
                        <a:rPr lang="en-IN" dirty="0" smtClean="0">
                          <a:latin typeface="Arial" panose="020B0604020202020204" pitchFamily="34" charset="0"/>
                          <a:cs typeface="Arial" panose="020B0604020202020204" pitchFamily="34" charset="0"/>
                        </a:rPr>
                        <a:t>Name</a:t>
                      </a:r>
                      <a:endParaRPr lang="en-IN" dirty="0">
                        <a:latin typeface="Arial" panose="020B0604020202020204" pitchFamily="34" charset="0"/>
                        <a:cs typeface="Arial" panose="020B0604020202020204" pitchFamily="34" charset="0"/>
                      </a:endParaRPr>
                    </a:p>
                  </a:txBody>
                  <a:tcPr/>
                </a:tc>
                <a:tc>
                  <a:txBody>
                    <a:bodyPr/>
                    <a:lstStyle/>
                    <a:p>
                      <a:r>
                        <a:rPr lang="en-IN" sz="1800" b="0" i="0" kern="1200" dirty="0" smtClean="0">
                          <a:solidFill>
                            <a:schemeClr val="dk1"/>
                          </a:solidFill>
                          <a:effectLst/>
                          <a:latin typeface="Arial" panose="020B0604020202020204" pitchFamily="34" charset="0"/>
                          <a:ea typeface="+mn-ea"/>
                          <a:cs typeface="Arial" panose="020B0604020202020204" pitchFamily="34" charset="0"/>
                        </a:rPr>
                        <a:t>Provide the new </a:t>
                      </a:r>
                      <a:r>
                        <a:rPr lang="en-IN" sz="1800" b="0" i="0" kern="1200" dirty="0" err="1" smtClean="0">
                          <a:solidFill>
                            <a:schemeClr val="dk1"/>
                          </a:solidFill>
                          <a:effectLst/>
                          <a:latin typeface="Arial" panose="020B0604020202020204" pitchFamily="34" charset="0"/>
                          <a:ea typeface="+mn-ea"/>
                          <a:cs typeface="Arial" panose="020B0604020202020204" pitchFamily="34" charset="0"/>
                        </a:rPr>
                        <a:t>center</a:t>
                      </a:r>
                      <a:r>
                        <a:rPr lang="en-IN" sz="1800" b="0" i="0" kern="1200" dirty="0" smtClean="0">
                          <a:solidFill>
                            <a:schemeClr val="dk1"/>
                          </a:solidFill>
                          <a:effectLst/>
                          <a:latin typeface="Arial" panose="020B0604020202020204" pitchFamily="34" charset="0"/>
                          <a:ea typeface="+mn-ea"/>
                          <a:cs typeface="Arial" panose="020B0604020202020204" pitchFamily="34" charset="0"/>
                        </a:rPr>
                        <a:t> name</a:t>
                      </a:r>
                      <a:endParaRPr lang="en-IN" dirty="0">
                        <a:latin typeface="Arial" panose="020B0604020202020204" pitchFamily="34" charset="0"/>
                        <a:cs typeface="Arial" panose="020B0604020202020204" pitchFamily="34" charset="0"/>
                      </a:endParaRPr>
                    </a:p>
                  </a:txBody>
                  <a:tcPr/>
                </a:tc>
              </a:tr>
              <a:tr h="370840">
                <a:tc>
                  <a:txBody>
                    <a:bodyPr/>
                    <a:lstStyle/>
                    <a:p>
                      <a:r>
                        <a:rPr lang="en-IN" dirty="0" smtClean="0">
                          <a:latin typeface="Arial" panose="020B0604020202020204" pitchFamily="34" charset="0"/>
                          <a:cs typeface="Arial" panose="020B0604020202020204" pitchFamily="34" charset="0"/>
                        </a:rPr>
                        <a:t>Staff</a:t>
                      </a:r>
                      <a:endParaRPr lang="en-IN" dirty="0">
                        <a:latin typeface="Arial" panose="020B0604020202020204" pitchFamily="34" charset="0"/>
                        <a:cs typeface="Arial" panose="020B0604020202020204" pitchFamily="34" charset="0"/>
                      </a:endParaRPr>
                    </a:p>
                  </a:txBody>
                  <a:tcPr/>
                </a:tc>
                <a:tc>
                  <a:txBody>
                    <a:bodyPr/>
                    <a:lstStyle/>
                    <a:p>
                      <a:r>
                        <a:rPr lang="en-IN" sz="1800" b="0" i="0" kern="1200" dirty="0" smtClean="0">
                          <a:solidFill>
                            <a:schemeClr val="dk1"/>
                          </a:solidFill>
                          <a:effectLst/>
                          <a:latin typeface="Arial" panose="020B0604020202020204" pitchFamily="34" charset="0"/>
                          <a:ea typeface="+mn-ea"/>
                          <a:cs typeface="Arial" panose="020B0604020202020204" pitchFamily="34" charset="0"/>
                        </a:rPr>
                        <a:t>Provide the new Staff name</a:t>
                      </a:r>
                      <a:endParaRPr lang="en-IN" dirty="0">
                        <a:latin typeface="Arial" panose="020B0604020202020204" pitchFamily="34" charset="0"/>
                        <a:cs typeface="Arial" panose="020B0604020202020204" pitchFamily="34" charset="0"/>
                      </a:endParaRPr>
                    </a:p>
                  </a:txBody>
                  <a:tcPr/>
                </a:tc>
              </a:tr>
              <a:tr h="370840">
                <a:tc>
                  <a:txBody>
                    <a:bodyPr/>
                    <a:lstStyle/>
                    <a:p>
                      <a:r>
                        <a:rPr lang="en-IN" dirty="0" smtClean="0">
                          <a:latin typeface="Arial" panose="020B0604020202020204" pitchFamily="34" charset="0"/>
                          <a:cs typeface="Arial" panose="020B0604020202020204" pitchFamily="34" charset="0"/>
                        </a:rPr>
                        <a:t>External ID</a:t>
                      </a:r>
                      <a:endParaRPr lang="en-IN" dirty="0">
                        <a:latin typeface="Arial" panose="020B0604020202020204" pitchFamily="34" charset="0"/>
                        <a:cs typeface="Arial" panose="020B0604020202020204" pitchFamily="34" charset="0"/>
                      </a:endParaRPr>
                    </a:p>
                  </a:txBody>
                  <a:tcPr/>
                </a:tc>
                <a:tc>
                  <a:txBody>
                    <a:bodyPr/>
                    <a:lstStyle/>
                    <a:p>
                      <a:r>
                        <a:rPr lang="en-IN" sz="1800" b="0" i="0" kern="1200" dirty="0" smtClean="0">
                          <a:solidFill>
                            <a:schemeClr val="dk1"/>
                          </a:solidFill>
                          <a:effectLst/>
                          <a:latin typeface="Arial" panose="020B0604020202020204" pitchFamily="34" charset="0"/>
                          <a:ea typeface="+mn-ea"/>
                          <a:cs typeface="Arial" panose="020B0604020202020204" pitchFamily="34" charset="0"/>
                        </a:rPr>
                        <a:t>Enter the new External ID</a:t>
                      </a:r>
                      <a:endParaRPr lang="en-IN" dirty="0">
                        <a:latin typeface="Arial" panose="020B0604020202020204" pitchFamily="34" charset="0"/>
                        <a:cs typeface="Arial" panose="020B0604020202020204" pitchFamily="34" charset="0"/>
                      </a:endParaRPr>
                    </a:p>
                  </a:txBody>
                  <a:tcPr/>
                </a:tc>
              </a:tr>
              <a:tr h="370840">
                <a:tc>
                  <a:txBody>
                    <a:bodyPr/>
                    <a:lstStyle/>
                    <a:p>
                      <a:r>
                        <a:rPr lang="en-IN" dirty="0" smtClean="0">
                          <a:latin typeface="Arial" panose="020B0604020202020204" pitchFamily="34" charset="0"/>
                          <a:cs typeface="Arial" panose="020B0604020202020204" pitchFamily="34" charset="0"/>
                        </a:rPr>
                        <a:t>Activation Date</a:t>
                      </a:r>
                      <a:endParaRPr lang="en-IN" dirty="0">
                        <a:latin typeface="Arial" panose="020B0604020202020204" pitchFamily="34" charset="0"/>
                        <a:cs typeface="Arial" panose="020B0604020202020204" pitchFamily="34" charset="0"/>
                      </a:endParaRPr>
                    </a:p>
                  </a:txBody>
                  <a:tcPr/>
                </a:tc>
                <a:tc>
                  <a:txBody>
                    <a:bodyPr/>
                    <a:lstStyle/>
                    <a:p>
                      <a:r>
                        <a:rPr lang="en-IN" sz="1800" b="0" i="0" kern="1200" dirty="0" smtClean="0">
                          <a:solidFill>
                            <a:schemeClr val="dk1"/>
                          </a:solidFill>
                          <a:effectLst/>
                          <a:latin typeface="Arial" panose="020B0604020202020204" pitchFamily="34" charset="0"/>
                          <a:ea typeface="+mn-ea"/>
                          <a:cs typeface="Arial" panose="020B0604020202020204" pitchFamily="34" charset="0"/>
                        </a:rPr>
                        <a:t>Enter the Activation Date</a:t>
                      </a:r>
                      <a:endParaRPr lang="en-IN" dirty="0">
                        <a:latin typeface="Arial" panose="020B0604020202020204" pitchFamily="34" charset="0"/>
                        <a:cs typeface="Arial" panose="020B0604020202020204" pitchFamily="34" charset="0"/>
                      </a:endParaRPr>
                    </a:p>
                  </a:txBody>
                  <a:tcPr/>
                </a:tc>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0" y="4000500"/>
            <a:ext cx="2857500" cy="2857500"/>
          </a:xfrm>
          <a:prstGeom prst="rect">
            <a:avLst/>
          </a:prstGeom>
        </p:spPr>
      </p:pic>
    </p:spTree>
    <p:extLst>
      <p:ext uri="{BB962C8B-B14F-4D97-AF65-F5344CB8AC3E}">
        <p14:creationId xmlns:p14="http://schemas.microsoft.com/office/powerpoint/2010/main" val="37290680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6323" y="790805"/>
            <a:ext cx="8899301" cy="369332"/>
          </a:xfrm>
          <a:prstGeom prst="rect">
            <a:avLst/>
          </a:prstGeom>
        </p:spPr>
        <p:txBody>
          <a:bodyPr wrap="square">
            <a:spAutoFit/>
          </a:bodyPr>
          <a:lstStyle/>
          <a:p>
            <a:r>
              <a:rPr lang="en-IN" dirty="0" smtClean="0">
                <a:latin typeface="Arial" panose="020B0604020202020204" pitchFamily="34" charset="0"/>
              </a:rPr>
              <a:t>1</a:t>
            </a:r>
            <a:r>
              <a:rPr lang="en-IN" dirty="0">
                <a:latin typeface="Arial" panose="020B0604020202020204" pitchFamily="34" charset="0"/>
              </a:rPr>
              <a:t>) Go to the Specific Group and click on 'Add Group' tab to see the following window:</a:t>
            </a:r>
          </a:p>
        </p:txBody>
      </p:sp>
      <p:sp>
        <p:nvSpPr>
          <p:cNvPr id="5" name="Rectangle 4"/>
          <p:cNvSpPr/>
          <p:nvPr/>
        </p:nvSpPr>
        <p:spPr>
          <a:xfrm>
            <a:off x="791503" y="144474"/>
            <a:ext cx="10608994" cy="646331"/>
          </a:xfrm>
          <a:prstGeom prst="rect">
            <a:avLst/>
          </a:prstGeom>
        </p:spPr>
        <p:txBody>
          <a:bodyPr wrap="none">
            <a:spAutoFit/>
          </a:bodyPr>
          <a:lstStyle/>
          <a:p>
            <a:r>
              <a:rPr lang="en-IN" sz="3600" b="1" u="sng" dirty="0" smtClean="0">
                <a:solidFill>
                  <a:schemeClr val="accent1">
                    <a:lumMod val="50000"/>
                  </a:schemeClr>
                </a:solidFill>
                <a:effectLst>
                  <a:outerShdw blurRad="38100" dist="38100" dir="2700000" algn="tl">
                    <a:srgbClr val="000000">
                      <a:alpha val="43137"/>
                    </a:srgbClr>
                  </a:outerShdw>
                </a:effectLst>
                <a:latin typeface="Algerian" panose="04020705040A02060702" pitchFamily="82" charset="0"/>
              </a:rPr>
              <a:t>CREATE A NEW GROUP AND ADD TO THE CENTER:</a:t>
            </a:r>
            <a:endParaRPr lang="en-IN" sz="3600" b="1" u="sng" dirty="0">
              <a:solidFill>
                <a:schemeClr val="accent1">
                  <a:lumMod val="50000"/>
                </a:schemeClr>
              </a:solidFill>
              <a:effectLst>
                <a:outerShdw blurRad="38100" dist="38100" dir="2700000" algn="tl">
                  <a:srgbClr val="000000">
                    <a:alpha val="43137"/>
                  </a:srgbClr>
                </a:outerShdw>
              </a:effectLst>
              <a:latin typeface="Algerian" panose="04020705040A02060702" pitchFamily="8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0136"/>
            <a:ext cx="12192000" cy="5697863"/>
          </a:xfrm>
          <a:prstGeom prst="rect">
            <a:avLst/>
          </a:prstGeom>
        </p:spPr>
      </p:pic>
      <p:sp>
        <p:nvSpPr>
          <p:cNvPr id="7" name="Rectangle 6"/>
          <p:cNvSpPr/>
          <p:nvPr/>
        </p:nvSpPr>
        <p:spPr>
          <a:xfrm>
            <a:off x="11734824" y="6519446"/>
            <a:ext cx="457176" cy="338554"/>
          </a:xfrm>
          <a:prstGeom prst="rect">
            <a:avLst/>
          </a:prstGeom>
        </p:spPr>
        <p:txBody>
          <a:bodyPr wrap="none">
            <a:spAutoFit/>
          </a:bodyPr>
          <a:lstStyle/>
          <a:p>
            <a:fld id="{6D22F896-40B5-4ADD-8801-0D06FADFA095}" type="slidenum">
              <a:rPr lang="en-US" sz="1600">
                <a:latin typeface="Arial Black" panose="020B0A04020102020204" pitchFamily="34" charset="0"/>
              </a:rPr>
              <a:pPr/>
              <a:t>47</a:t>
            </a:fld>
            <a:endParaRPr lang="en-US" dirty="0">
              <a:latin typeface="Arial Black" panose="020B0A040201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2997" y="4597757"/>
            <a:ext cx="2857500" cy="2268809"/>
          </a:xfrm>
          <a:prstGeom prst="rect">
            <a:avLst/>
          </a:prstGeom>
        </p:spPr>
      </p:pic>
    </p:spTree>
    <p:extLst>
      <p:ext uri="{BB962C8B-B14F-4D97-AF65-F5344CB8AC3E}">
        <p14:creationId xmlns:p14="http://schemas.microsoft.com/office/powerpoint/2010/main" val="4165457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428413" y="6492875"/>
            <a:ext cx="763587" cy="365125"/>
          </a:xfrm>
        </p:spPr>
        <p:txBody>
          <a:bodyPr/>
          <a:lstStyle/>
          <a:p>
            <a:fld id="{6D22F896-40B5-4ADD-8801-0D06FADFA095}" type="slidenum">
              <a:rPr lang="en-US" sz="1600" smtClean="0">
                <a:latin typeface="Arial Black" panose="020B0A04020102020204" pitchFamily="34" charset="0"/>
              </a:rPr>
              <a:t>48</a:t>
            </a:fld>
            <a:endParaRPr lang="en-US" sz="1600" dirty="0">
              <a:latin typeface="Arial Black" panose="020B0A04020102020204" pitchFamily="34" charset="0"/>
            </a:endParaRPr>
          </a:p>
        </p:txBody>
      </p:sp>
      <p:sp>
        <p:nvSpPr>
          <p:cNvPr id="4" name="Rectangle 3"/>
          <p:cNvSpPr/>
          <p:nvPr/>
        </p:nvSpPr>
        <p:spPr>
          <a:xfrm>
            <a:off x="437882" y="214218"/>
            <a:ext cx="10634282" cy="2400657"/>
          </a:xfrm>
          <a:prstGeom prst="rect">
            <a:avLst/>
          </a:prstGeom>
        </p:spPr>
        <p:txBody>
          <a:bodyPr wrap="square">
            <a:spAutoFit/>
          </a:bodyPr>
          <a:lstStyle/>
          <a:p>
            <a:r>
              <a:rPr lang="en-IN" dirty="0">
                <a:latin typeface="Arial" panose="020B0604020202020204" pitchFamily="34" charset="0"/>
              </a:rPr>
              <a:t>2) As shown above, enter the Group details and add the </a:t>
            </a:r>
            <a:r>
              <a:rPr lang="en-IN" dirty="0" smtClean="0">
                <a:latin typeface="Arial" panose="020B0604020202020204" pitchFamily="34" charset="0"/>
              </a:rPr>
              <a:t>clients</a:t>
            </a:r>
          </a:p>
          <a:p>
            <a:endParaRPr lang="en-IN" dirty="0">
              <a:latin typeface="Arial" panose="020B0604020202020204" pitchFamily="34" charset="0"/>
            </a:endParaRPr>
          </a:p>
          <a:p>
            <a:r>
              <a:rPr lang="en-IN" dirty="0">
                <a:latin typeface="Arial" panose="020B0604020202020204" pitchFamily="34" charset="0"/>
              </a:rPr>
              <a:t>3)  Click on Submit button to create the group and add it to the </a:t>
            </a:r>
            <a:r>
              <a:rPr lang="en-IN" dirty="0" err="1">
                <a:latin typeface="Arial" panose="020B0604020202020204" pitchFamily="34" charset="0"/>
              </a:rPr>
              <a:t>center</a:t>
            </a:r>
            <a:r>
              <a:rPr lang="en-IN" sz="2400" dirty="0">
                <a:latin typeface="Arial" panose="020B0604020202020204" pitchFamily="34" charset="0"/>
              </a:rPr>
              <a:t>.</a:t>
            </a:r>
          </a:p>
          <a:p>
            <a:r>
              <a:rPr lang="en-IN" sz="2400" dirty="0">
                <a:latin typeface="Arial" panose="020B0604020202020204" pitchFamily="34" charset="0"/>
              </a:rPr>
              <a:t> </a:t>
            </a:r>
          </a:p>
          <a:p>
            <a:r>
              <a:rPr lang="en-IN" sz="2400" b="1" u="sng" dirty="0" smtClean="0">
                <a:solidFill>
                  <a:srgbClr val="000000"/>
                </a:solidFill>
                <a:effectLst>
                  <a:outerShdw blurRad="38100" dist="38100" dir="2700000" algn="tl">
                    <a:srgbClr val="000000">
                      <a:alpha val="43137"/>
                    </a:srgbClr>
                  </a:outerShdw>
                </a:effectLst>
                <a:latin typeface="Arial" panose="020B0604020202020204" pitchFamily="34" charset="0"/>
              </a:rPr>
              <a:t>ADD AN EXISTING GROUP TO THE CENTER:</a:t>
            </a:r>
          </a:p>
          <a:p>
            <a:endParaRPr lang="en-IN" sz="2400" b="1" u="sng" dirty="0" smtClean="0">
              <a:solidFill>
                <a:srgbClr val="000000"/>
              </a:solidFill>
              <a:effectLst>
                <a:outerShdw blurRad="38100" dist="38100" dir="2700000" algn="tl">
                  <a:srgbClr val="000000">
                    <a:alpha val="43137"/>
                  </a:srgbClr>
                </a:outerShdw>
              </a:effectLst>
              <a:latin typeface="Arial" panose="020B0604020202020204" pitchFamily="34" charset="0"/>
            </a:endParaRPr>
          </a:p>
          <a:p>
            <a:r>
              <a:rPr lang="en-IN" dirty="0" smtClean="0">
                <a:latin typeface="Arial" panose="020B0604020202020204" pitchFamily="34" charset="0"/>
              </a:rPr>
              <a:t>1</a:t>
            </a:r>
            <a:r>
              <a:rPr lang="en-IN" dirty="0">
                <a:latin typeface="Arial" panose="020B0604020202020204" pitchFamily="34" charset="0"/>
              </a:rPr>
              <a:t>) Go to the specific Group and click on 'Manage Groups' tab to see the following window:</a:t>
            </a:r>
            <a:endParaRPr lang="en-IN" b="0" i="0" dirty="0">
              <a:effectLst/>
              <a:latin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14875"/>
            <a:ext cx="12192000" cy="2195533"/>
          </a:xfrm>
          <a:prstGeom prst="rect">
            <a:avLst/>
          </a:prstGeom>
        </p:spPr>
      </p:pic>
      <p:sp>
        <p:nvSpPr>
          <p:cNvPr id="6" name="Rectangle 5"/>
          <p:cNvSpPr/>
          <p:nvPr/>
        </p:nvSpPr>
        <p:spPr>
          <a:xfrm>
            <a:off x="437882" y="5015532"/>
            <a:ext cx="6260367" cy="369332"/>
          </a:xfrm>
          <a:prstGeom prst="rect">
            <a:avLst/>
          </a:prstGeom>
        </p:spPr>
        <p:txBody>
          <a:bodyPr wrap="square">
            <a:spAutoFit/>
          </a:bodyPr>
          <a:lstStyle/>
          <a:p>
            <a:r>
              <a:rPr lang="en-IN" dirty="0">
                <a:latin typeface="Arial" panose="020B0604020202020204" pitchFamily="34" charset="0"/>
              </a:rPr>
              <a:t> 2) Search the existing Group and add it to the </a:t>
            </a:r>
            <a:r>
              <a:rPr lang="en-IN" dirty="0" err="1">
                <a:latin typeface="Arial" panose="020B0604020202020204" pitchFamily="34" charset="0"/>
              </a:rPr>
              <a:t>center</a:t>
            </a:r>
            <a:r>
              <a:rPr lang="en-IN" dirty="0">
                <a:latin typeface="Arial" panose="020B0604020202020204" pitchFamily="34" charset="0"/>
              </a:rPr>
              <a:t>.</a:t>
            </a:r>
            <a:endParaRPr lang="en-IN"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500" y="4000500"/>
            <a:ext cx="2857500" cy="2857500"/>
          </a:xfrm>
          <a:prstGeom prst="rect">
            <a:avLst/>
          </a:prstGeom>
        </p:spPr>
      </p:pic>
    </p:spTree>
    <p:extLst>
      <p:ext uri="{BB962C8B-B14F-4D97-AF65-F5344CB8AC3E}">
        <p14:creationId xmlns:p14="http://schemas.microsoft.com/office/powerpoint/2010/main" val="34143010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539978"/>
          </a:xfrm>
          <a:prstGeom prst="rect">
            <a:avLst/>
          </a:prstGeom>
        </p:spPr>
        <p:txBody>
          <a:bodyPr wrap="square">
            <a:spAutoFit/>
          </a:bodyPr>
          <a:lstStyle/>
          <a:p>
            <a:r>
              <a:rPr lang="en-IN" sz="2400" b="1" u="sng" dirty="0" smtClean="0">
                <a:solidFill>
                  <a:srgbClr val="000000"/>
                </a:solidFill>
                <a:effectLst>
                  <a:outerShdw blurRad="38100" dist="38100" dir="2700000" algn="tl">
                    <a:srgbClr val="000000">
                      <a:alpha val="43137"/>
                    </a:srgbClr>
                  </a:outerShdw>
                </a:effectLst>
                <a:latin typeface="Arial" panose="020B0604020202020204" pitchFamily="34" charset="0"/>
              </a:rPr>
              <a:t>CENTER SAVING APPLICATION</a:t>
            </a:r>
          </a:p>
          <a:p>
            <a:endParaRPr lang="en-IN" b="1" dirty="0">
              <a:solidFill>
                <a:srgbClr val="000000"/>
              </a:solidFill>
              <a:latin typeface="Arial" panose="020B0604020202020204" pitchFamily="34" charset="0"/>
            </a:endParaRPr>
          </a:p>
          <a:p>
            <a:pPr marL="342900" indent="-342900">
              <a:buAutoNum type="arabicParenR"/>
            </a:pPr>
            <a:r>
              <a:rPr lang="en-IN" dirty="0" smtClean="0">
                <a:latin typeface="Arial" panose="020B0604020202020204" pitchFamily="34" charset="0"/>
              </a:rPr>
              <a:t>Go </a:t>
            </a:r>
            <a:r>
              <a:rPr lang="en-IN" dirty="0">
                <a:latin typeface="Arial" panose="020B0604020202020204" pitchFamily="34" charset="0"/>
              </a:rPr>
              <a:t>the Specific </a:t>
            </a:r>
            <a:r>
              <a:rPr lang="en-IN" dirty="0" err="1">
                <a:latin typeface="Arial" panose="020B0604020202020204" pitchFamily="34" charset="0"/>
              </a:rPr>
              <a:t>Center</a:t>
            </a:r>
            <a:r>
              <a:rPr lang="en-IN" dirty="0">
                <a:latin typeface="Arial" panose="020B0604020202020204" pitchFamily="34" charset="0"/>
              </a:rPr>
              <a:t> and click on '</a:t>
            </a:r>
            <a:r>
              <a:rPr lang="en-IN" dirty="0" err="1">
                <a:latin typeface="Arial" panose="020B0604020202020204" pitchFamily="34" charset="0"/>
              </a:rPr>
              <a:t>Center</a:t>
            </a:r>
            <a:r>
              <a:rPr lang="en-IN" dirty="0">
                <a:latin typeface="Arial" panose="020B0604020202020204" pitchFamily="34" charset="0"/>
              </a:rPr>
              <a:t> Saving Application' tab to open the saving Application</a:t>
            </a:r>
            <a:r>
              <a:rPr lang="en-IN" dirty="0" smtClean="0">
                <a:latin typeface="Arial" panose="020B0604020202020204" pitchFamily="34" charset="0"/>
              </a:rPr>
              <a:t>.</a:t>
            </a:r>
          </a:p>
          <a:p>
            <a:pPr marL="342900" indent="-342900">
              <a:buAutoNum type="arabicParenR"/>
            </a:pPr>
            <a:endParaRPr lang="en-IN" dirty="0">
              <a:latin typeface="Arial" panose="020B0604020202020204" pitchFamily="34" charset="0"/>
            </a:endParaRPr>
          </a:p>
          <a:p>
            <a:r>
              <a:rPr lang="en-IN" dirty="0">
                <a:latin typeface="Arial" panose="020B0604020202020204" pitchFamily="34" charset="0"/>
              </a:rPr>
              <a:t>2) Select the existing Savings Product and furnish the remaining details. </a:t>
            </a:r>
            <a:endParaRPr lang="en-IN" dirty="0" smtClean="0">
              <a:latin typeface="Arial" panose="020B0604020202020204" pitchFamily="34" charset="0"/>
            </a:endParaRPr>
          </a:p>
          <a:p>
            <a:endParaRPr lang="en-IN" dirty="0">
              <a:latin typeface="Arial" panose="020B0604020202020204" pitchFamily="34" charset="0"/>
            </a:endParaRPr>
          </a:p>
          <a:p>
            <a:r>
              <a:rPr lang="en-IN" dirty="0" smtClean="0">
                <a:latin typeface="Arial" panose="020B0604020202020204" pitchFamily="34" charset="0"/>
              </a:rPr>
              <a:t>3</a:t>
            </a:r>
            <a:r>
              <a:rPr lang="en-IN" dirty="0">
                <a:latin typeface="Arial" panose="020B0604020202020204" pitchFamily="34" charset="0"/>
              </a:rPr>
              <a:t>) Click on 'Submit' button to create saving application for the </a:t>
            </a:r>
            <a:r>
              <a:rPr lang="en-IN" dirty="0" err="1">
                <a:latin typeface="Arial" panose="020B0604020202020204" pitchFamily="34" charset="0"/>
              </a:rPr>
              <a:t>center</a:t>
            </a:r>
            <a:r>
              <a:rPr lang="en-IN" dirty="0" smtClean="0">
                <a:latin typeface="Arial" panose="020B0604020202020204" pitchFamily="34" charset="0"/>
              </a:rPr>
              <a:t>.</a:t>
            </a:r>
          </a:p>
          <a:p>
            <a:endParaRPr lang="en-IN" dirty="0">
              <a:latin typeface="Arial" panose="020B0604020202020204" pitchFamily="34" charset="0"/>
            </a:endParaRPr>
          </a:p>
          <a:p>
            <a:r>
              <a:rPr lang="en-IN" dirty="0">
                <a:latin typeface="Arial" panose="020B0604020202020204" pitchFamily="34" charset="0"/>
              </a:rPr>
              <a:t>4) Finally Approve and Activate the Saving Account. </a:t>
            </a:r>
            <a:endParaRPr lang="en-IN" dirty="0" smtClean="0">
              <a:latin typeface="Arial" panose="020B0604020202020204" pitchFamily="34" charset="0"/>
            </a:endParaRPr>
          </a:p>
          <a:p>
            <a:endParaRPr lang="en-IN" dirty="0">
              <a:solidFill>
                <a:srgbClr val="333333"/>
              </a:solidFill>
              <a:latin typeface="Arial" panose="020B0604020202020204" pitchFamily="34" charset="0"/>
            </a:endParaRPr>
          </a:p>
          <a:p>
            <a:r>
              <a:rPr lang="en-IN" sz="2400" b="1" u="sng" dirty="0" smtClean="0">
                <a:solidFill>
                  <a:srgbClr val="000000"/>
                </a:solidFill>
                <a:effectLst>
                  <a:outerShdw blurRad="38100" dist="38100" dir="2700000" algn="tl">
                    <a:srgbClr val="000000">
                      <a:alpha val="43137"/>
                    </a:srgbClr>
                  </a:outerShdw>
                </a:effectLst>
                <a:latin typeface="Arial" panose="020B0604020202020204" pitchFamily="34" charset="0"/>
              </a:rPr>
              <a:t>CLOSE A CENTER</a:t>
            </a:r>
          </a:p>
          <a:p>
            <a:endParaRPr lang="en-IN" b="1" dirty="0">
              <a:solidFill>
                <a:srgbClr val="000000"/>
              </a:solidFill>
              <a:latin typeface="Arial" panose="020B0604020202020204" pitchFamily="34" charset="0"/>
            </a:endParaRPr>
          </a:p>
          <a:p>
            <a:pPr>
              <a:buFont typeface="+mj-lt"/>
              <a:buAutoNum type="arabicPeriod"/>
            </a:pPr>
            <a:r>
              <a:rPr lang="en-IN" dirty="0">
                <a:latin typeface="Arial" panose="020B0604020202020204" pitchFamily="34" charset="0"/>
              </a:rPr>
              <a:t>Navigate to the </a:t>
            </a:r>
            <a:r>
              <a:rPr lang="en-IN" dirty="0" err="1">
                <a:latin typeface="Arial" panose="020B0604020202020204" pitchFamily="34" charset="0"/>
              </a:rPr>
              <a:t>center</a:t>
            </a:r>
            <a:r>
              <a:rPr lang="en-IN" dirty="0">
                <a:latin typeface="Arial" panose="020B0604020202020204" pitchFamily="34" charset="0"/>
              </a:rPr>
              <a:t> you want to close. </a:t>
            </a:r>
            <a:endParaRPr lang="en-IN" dirty="0" smtClean="0">
              <a:latin typeface="Arial" panose="020B0604020202020204" pitchFamily="34" charset="0"/>
            </a:endParaRPr>
          </a:p>
          <a:p>
            <a:pPr>
              <a:buFont typeface="+mj-lt"/>
              <a:buAutoNum type="arabicPeriod"/>
            </a:pPr>
            <a:endParaRPr lang="en-IN" dirty="0">
              <a:latin typeface="Arial" panose="020B0604020202020204" pitchFamily="34" charset="0"/>
            </a:endParaRPr>
          </a:p>
          <a:p>
            <a:pPr>
              <a:buFont typeface="+mj-lt"/>
              <a:buAutoNum type="arabicPeriod"/>
            </a:pPr>
            <a:r>
              <a:rPr lang="en-IN" dirty="0">
                <a:latin typeface="Arial" panose="020B0604020202020204" pitchFamily="34" charset="0"/>
              </a:rPr>
              <a:t>From the home page of that </a:t>
            </a:r>
            <a:r>
              <a:rPr lang="en-IN" dirty="0" err="1">
                <a:latin typeface="Arial" panose="020B0604020202020204" pitchFamily="34" charset="0"/>
              </a:rPr>
              <a:t>center</a:t>
            </a:r>
            <a:r>
              <a:rPr lang="en-IN" dirty="0">
                <a:latin typeface="Arial" panose="020B0604020202020204" pitchFamily="34" charset="0"/>
              </a:rPr>
              <a:t>, click </a:t>
            </a:r>
            <a:r>
              <a:rPr lang="en-IN" i="1" dirty="0">
                <a:latin typeface="Arial" panose="020B0604020202020204" pitchFamily="34" charset="0"/>
              </a:rPr>
              <a:t>More</a:t>
            </a:r>
            <a:r>
              <a:rPr lang="en-IN" dirty="0" smtClean="0">
                <a:latin typeface="Arial" panose="020B0604020202020204" pitchFamily="34" charset="0"/>
              </a:rPr>
              <a:t>.</a:t>
            </a:r>
          </a:p>
          <a:p>
            <a:pPr>
              <a:buFont typeface="+mj-lt"/>
              <a:buAutoNum type="arabicPeriod"/>
            </a:pPr>
            <a:endParaRPr lang="en-IN" dirty="0">
              <a:latin typeface="Arial" panose="020B0604020202020204" pitchFamily="34" charset="0"/>
            </a:endParaRPr>
          </a:p>
          <a:p>
            <a:pPr>
              <a:buFont typeface="+mj-lt"/>
              <a:buAutoNum type="arabicPeriod"/>
            </a:pPr>
            <a:r>
              <a:rPr lang="en-IN" dirty="0">
                <a:latin typeface="Arial" panose="020B0604020202020204" pitchFamily="34" charset="0"/>
              </a:rPr>
              <a:t>Select </a:t>
            </a:r>
            <a:r>
              <a:rPr lang="en-IN" i="1" dirty="0">
                <a:latin typeface="Arial" panose="020B0604020202020204" pitchFamily="34" charset="0"/>
              </a:rPr>
              <a:t>Close</a:t>
            </a:r>
            <a:r>
              <a:rPr lang="en-IN" dirty="0">
                <a:latin typeface="Arial" panose="020B0604020202020204" pitchFamily="34" charset="0"/>
              </a:rPr>
              <a:t> from the drop-down </a:t>
            </a:r>
            <a:r>
              <a:rPr lang="en-IN" dirty="0" smtClean="0">
                <a:latin typeface="Arial" panose="020B0604020202020204" pitchFamily="34" charset="0"/>
              </a:rPr>
              <a:t>menu . The</a:t>
            </a:r>
            <a:r>
              <a:rPr lang="en-IN" dirty="0">
                <a:latin typeface="Arial" panose="020B0604020202020204" pitchFamily="34" charset="0"/>
              </a:rPr>
              <a:t> </a:t>
            </a:r>
            <a:r>
              <a:rPr lang="en-IN" i="1" dirty="0">
                <a:latin typeface="Arial" panose="020B0604020202020204" pitchFamily="34" charset="0"/>
              </a:rPr>
              <a:t>Confirm</a:t>
            </a:r>
            <a:r>
              <a:rPr lang="en-IN" dirty="0">
                <a:latin typeface="Arial" panose="020B0604020202020204" pitchFamily="34" charset="0"/>
              </a:rPr>
              <a:t> page opens</a:t>
            </a:r>
            <a:r>
              <a:rPr lang="en-IN" dirty="0" smtClean="0">
                <a:latin typeface="Arial" panose="020B0604020202020204" pitchFamily="34" charset="0"/>
              </a:rPr>
              <a:t>.</a:t>
            </a:r>
          </a:p>
          <a:p>
            <a:pPr>
              <a:buFont typeface="+mj-lt"/>
              <a:buAutoNum type="arabicPeriod"/>
            </a:pPr>
            <a:endParaRPr lang="en-IN" dirty="0">
              <a:latin typeface="Arial" panose="020B0604020202020204" pitchFamily="34" charset="0"/>
            </a:endParaRPr>
          </a:p>
          <a:p>
            <a:pPr>
              <a:buFont typeface="+mj-lt"/>
              <a:buAutoNum type="arabicPeriod"/>
            </a:pPr>
            <a:r>
              <a:rPr lang="en-IN" dirty="0">
                <a:latin typeface="Arial" panose="020B0604020202020204" pitchFamily="34" charset="0"/>
              </a:rPr>
              <a:t>Enter details for the following fields:</a:t>
            </a:r>
            <a:endParaRPr lang="en-IN" b="0" i="0" dirty="0">
              <a:effectLst/>
              <a:latin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11079755"/>
              </p:ext>
            </p:extLst>
          </p:nvPr>
        </p:nvGraphicFramePr>
        <p:xfrm>
          <a:off x="-3" y="5549243"/>
          <a:ext cx="12192002" cy="1308756"/>
        </p:xfrm>
        <a:graphic>
          <a:graphicData uri="http://schemas.openxmlformats.org/drawingml/2006/table">
            <a:tbl>
              <a:tblPr firstRow="1" bandRow="1">
                <a:tableStyleId>{5C22544A-7EE6-4342-B048-85BDC9FD1C3A}</a:tableStyleId>
              </a:tblPr>
              <a:tblGrid>
                <a:gridCol w="1957592"/>
                <a:gridCol w="10234410"/>
              </a:tblGrid>
              <a:tr h="436252">
                <a:tc>
                  <a:txBody>
                    <a:bodyPr/>
                    <a:lstStyle/>
                    <a:p>
                      <a:r>
                        <a:rPr lang="en-IN" dirty="0" smtClean="0"/>
                        <a:t>FIELD NAME</a:t>
                      </a:r>
                      <a:endParaRPr lang="en-IN" dirty="0"/>
                    </a:p>
                  </a:txBody>
                  <a:tcPr/>
                </a:tc>
                <a:tc>
                  <a:txBody>
                    <a:bodyPr/>
                    <a:lstStyle/>
                    <a:p>
                      <a:r>
                        <a:rPr lang="en-IN" dirty="0" smtClean="0"/>
                        <a:t>DESCRIPTION</a:t>
                      </a:r>
                      <a:endParaRPr lang="en-IN" dirty="0"/>
                    </a:p>
                  </a:txBody>
                  <a:tcPr/>
                </a:tc>
              </a:tr>
              <a:tr h="436252">
                <a:tc>
                  <a:txBody>
                    <a:bodyPr/>
                    <a:lstStyle/>
                    <a:p>
                      <a:r>
                        <a:rPr lang="en-IN" dirty="0" smtClean="0"/>
                        <a:t>Closure Date</a:t>
                      </a:r>
                      <a:endParaRPr lang="en-IN" dirty="0"/>
                    </a:p>
                  </a:txBody>
                  <a:tcPr/>
                </a:tc>
                <a:tc>
                  <a:txBody>
                    <a:bodyPr/>
                    <a:lstStyle/>
                    <a:p>
                      <a:r>
                        <a:rPr lang="en-IN" sz="1800" b="0" i="0" kern="1200" dirty="0" smtClean="0">
                          <a:solidFill>
                            <a:schemeClr val="dk1"/>
                          </a:solidFill>
                          <a:effectLst/>
                          <a:latin typeface="+mn-lt"/>
                          <a:ea typeface="+mn-ea"/>
                          <a:cs typeface="+mn-cs"/>
                        </a:rPr>
                        <a:t> Mandatory field that allows you to close </a:t>
                      </a:r>
                      <a:r>
                        <a:rPr lang="en-IN" sz="1800" b="0" i="0" kern="1200" dirty="0" err="1" smtClean="0">
                          <a:solidFill>
                            <a:schemeClr val="dk1"/>
                          </a:solidFill>
                          <a:effectLst/>
                          <a:latin typeface="+mn-lt"/>
                          <a:ea typeface="+mn-ea"/>
                          <a:cs typeface="+mn-cs"/>
                        </a:rPr>
                        <a:t>center</a:t>
                      </a:r>
                      <a:r>
                        <a:rPr lang="en-IN" sz="1800" b="0" i="0" kern="1200" dirty="0" smtClean="0">
                          <a:solidFill>
                            <a:schemeClr val="dk1"/>
                          </a:solidFill>
                          <a:effectLst/>
                          <a:latin typeface="+mn-lt"/>
                          <a:ea typeface="+mn-ea"/>
                          <a:cs typeface="+mn-cs"/>
                        </a:rPr>
                        <a:t> on the current or back date</a:t>
                      </a:r>
                      <a:endParaRPr lang="en-IN" dirty="0"/>
                    </a:p>
                  </a:txBody>
                  <a:tcPr/>
                </a:tc>
              </a:tr>
              <a:tr h="436252">
                <a:tc>
                  <a:txBody>
                    <a:bodyPr/>
                    <a:lstStyle/>
                    <a:p>
                      <a:r>
                        <a:rPr lang="en-IN" dirty="0" smtClean="0"/>
                        <a:t>Closure reason</a:t>
                      </a:r>
                      <a:endParaRPr lang="en-IN" dirty="0"/>
                    </a:p>
                  </a:txBody>
                  <a:tcPr/>
                </a:tc>
                <a:tc>
                  <a:txBody>
                    <a:bodyPr/>
                    <a:lstStyle/>
                    <a:p>
                      <a:r>
                        <a:rPr lang="en-IN" sz="1800" b="0" i="0" kern="1200" dirty="0" smtClean="0">
                          <a:solidFill>
                            <a:schemeClr val="dk1"/>
                          </a:solidFill>
                          <a:effectLst/>
                          <a:latin typeface="+mn-lt"/>
                          <a:ea typeface="+mn-ea"/>
                          <a:cs typeface="+mn-cs"/>
                        </a:rPr>
                        <a:t> Mandatory field that allows you to choose from the values defined in the Manage Code section.</a:t>
                      </a:r>
                      <a:endParaRPr lang="en-IN" dirty="0"/>
                    </a:p>
                  </a:txBody>
                  <a:tcPr/>
                </a:tc>
              </a:tr>
            </a:tbl>
          </a:graphicData>
        </a:graphic>
      </p:graphicFrame>
      <p:sp>
        <p:nvSpPr>
          <p:cNvPr id="6" name="Rectangle 5"/>
          <p:cNvSpPr/>
          <p:nvPr/>
        </p:nvSpPr>
        <p:spPr>
          <a:xfrm>
            <a:off x="11825575" y="6519446"/>
            <a:ext cx="457176" cy="338554"/>
          </a:xfrm>
          <a:prstGeom prst="rect">
            <a:avLst/>
          </a:prstGeom>
        </p:spPr>
        <p:txBody>
          <a:bodyPr wrap="none">
            <a:spAutoFit/>
          </a:bodyPr>
          <a:lstStyle/>
          <a:p>
            <a:r>
              <a:rPr lang="en-IN" sz="1600" dirty="0" smtClean="0">
                <a:latin typeface="Arial Black" panose="020B0A04020102020204" pitchFamily="34" charset="0"/>
              </a:rPr>
              <a:t>49</a:t>
            </a:r>
            <a:endParaRPr lang="en-IN" sz="1600" dirty="0">
              <a:latin typeface="Arial Black" panose="020B0A040201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0" y="2682478"/>
            <a:ext cx="2857500" cy="2857500"/>
          </a:xfrm>
          <a:prstGeom prst="rect">
            <a:avLst/>
          </a:prstGeom>
        </p:spPr>
      </p:pic>
    </p:spTree>
    <p:extLst>
      <p:ext uri="{BB962C8B-B14F-4D97-AF65-F5344CB8AC3E}">
        <p14:creationId xmlns:p14="http://schemas.microsoft.com/office/powerpoint/2010/main" val="2651027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597268" y="6262417"/>
            <a:ext cx="267629" cy="365125"/>
          </a:xfrm>
        </p:spPr>
        <p:txBody>
          <a:bodyPr/>
          <a:lstStyle/>
          <a:p>
            <a:r>
              <a:rPr lang="en-US" sz="1600" dirty="0" smtClean="0">
                <a:latin typeface="Arial Black" panose="020B0A04020102020204" pitchFamily="34" charset="0"/>
              </a:rPr>
              <a:t>5</a:t>
            </a:r>
            <a:endParaRPr lang="en-US" sz="1600" dirty="0">
              <a:latin typeface="Arial Black" panose="020B0A04020102020204" pitchFamily="34" charset="0"/>
            </a:endParaRPr>
          </a:p>
        </p:txBody>
      </p:sp>
      <p:sp>
        <p:nvSpPr>
          <p:cNvPr id="4" name="Rectangle 3"/>
          <p:cNvSpPr/>
          <p:nvPr/>
        </p:nvSpPr>
        <p:spPr>
          <a:xfrm>
            <a:off x="797187" y="1093177"/>
            <a:ext cx="10033109" cy="523220"/>
          </a:xfrm>
          <a:prstGeom prst="rect">
            <a:avLst/>
          </a:prstGeom>
        </p:spPr>
        <p:txBody>
          <a:bodyPr wrap="square">
            <a:spAutoFit/>
          </a:bodyPr>
          <a:lstStyle/>
          <a:p>
            <a:r>
              <a:rPr lang="en-IN" sz="2800" i="1" dirty="0" smtClean="0">
                <a:solidFill>
                  <a:srgbClr val="3333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Welcome page is displayed when you sign in to </a:t>
            </a:r>
            <a:r>
              <a:rPr lang="en-IN" sz="2800" i="1" dirty="0" err="1" smtClean="0">
                <a:solidFill>
                  <a:srgbClr val="3333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Mifos</a:t>
            </a:r>
            <a:r>
              <a:rPr lang="en-IN" sz="2800" i="1" dirty="0" smtClean="0">
                <a:solidFill>
                  <a:srgbClr val="3333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X.</a:t>
            </a:r>
            <a:endParaRPr lang="en-IN"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8204"/>
            <a:ext cx="12192000" cy="5149795"/>
          </a:xfrm>
          <a:prstGeom prst="rect">
            <a:avLst/>
          </a:prstGeom>
        </p:spPr>
      </p:pic>
      <p:sp>
        <p:nvSpPr>
          <p:cNvPr id="6" name="Rectangle 5"/>
          <p:cNvSpPr/>
          <p:nvPr/>
        </p:nvSpPr>
        <p:spPr>
          <a:xfrm>
            <a:off x="2067457" y="323736"/>
            <a:ext cx="5131833" cy="769441"/>
          </a:xfrm>
          <a:prstGeom prst="rect">
            <a:avLst/>
          </a:prstGeom>
        </p:spPr>
        <p:txBody>
          <a:bodyPr wrap="square">
            <a:spAutoFit/>
          </a:bodyPr>
          <a:lstStyle/>
          <a:p>
            <a:r>
              <a:rPr lang="en-IN" sz="4400" b="1" u="sng" dirty="0" smtClean="0">
                <a:effectLst>
                  <a:outerShdw blurRad="38100" dist="38100" dir="2700000" algn="tl">
                    <a:srgbClr val="000000">
                      <a:alpha val="43137"/>
                    </a:srgbClr>
                  </a:outerShdw>
                </a:effectLst>
                <a:latin typeface="Algerian" panose="04020705040A02060702" pitchFamily="82" charset="0"/>
              </a:rPr>
              <a:t>WELCOME   PAGE </a:t>
            </a:r>
            <a:endParaRPr lang="en-IN" sz="4400" b="1" u="sng" dirty="0">
              <a:effectLst>
                <a:outerShdw blurRad="38100" dist="38100" dir="2700000" algn="tl">
                  <a:srgbClr val="000000">
                    <a:alpha val="43137"/>
                  </a:srgbClr>
                </a:outerShdw>
              </a:effectLst>
              <a:latin typeface="Algerian" panose="04020705040A02060702" pitchFamily="82" charset="0"/>
            </a:endParaRPr>
          </a:p>
        </p:txBody>
      </p:sp>
      <p:sp>
        <p:nvSpPr>
          <p:cNvPr id="8" name="Rectangle 7"/>
          <p:cNvSpPr/>
          <p:nvPr/>
        </p:nvSpPr>
        <p:spPr>
          <a:xfrm>
            <a:off x="11847721" y="6444979"/>
            <a:ext cx="338554" cy="369332"/>
          </a:xfrm>
          <a:prstGeom prst="rect">
            <a:avLst/>
          </a:prstGeom>
        </p:spPr>
        <p:txBody>
          <a:bodyPr wrap="none">
            <a:spAutoFit/>
          </a:bodyPr>
          <a:lstStyle/>
          <a:p>
            <a:r>
              <a:rPr lang="en-US" dirty="0">
                <a:latin typeface="Arial Black" panose="020B0A04020102020204" pitchFamily="34" charset="0"/>
              </a:rPr>
              <a:t>5</a:t>
            </a:r>
          </a:p>
        </p:txBody>
      </p:sp>
    </p:spTree>
    <p:extLst>
      <p:ext uri="{BB962C8B-B14F-4D97-AF65-F5344CB8AC3E}">
        <p14:creationId xmlns:p14="http://schemas.microsoft.com/office/powerpoint/2010/main" val="22728214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428413" y="5883275"/>
            <a:ext cx="763587" cy="365125"/>
          </a:xfrm>
        </p:spPr>
        <p:txBody>
          <a:bodyPr/>
          <a:lstStyle/>
          <a:p>
            <a:fld id="{6D22F896-40B5-4ADD-8801-0D06FADFA095}" type="slidenum">
              <a:rPr lang="en-US" smtClean="0"/>
              <a:t>50</a:t>
            </a:fld>
            <a:endParaRPr lang="en-US" dirty="0"/>
          </a:p>
        </p:txBody>
      </p:sp>
      <p:sp>
        <p:nvSpPr>
          <p:cNvPr id="4" name="Rectangle 3"/>
          <p:cNvSpPr/>
          <p:nvPr/>
        </p:nvSpPr>
        <p:spPr>
          <a:xfrm>
            <a:off x="2687302" y="243557"/>
            <a:ext cx="7274748" cy="646331"/>
          </a:xfrm>
          <a:prstGeom prst="rect">
            <a:avLst/>
          </a:prstGeom>
        </p:spPr>
        <p:txBody>
          <a:bodyPr wrap="none">
            <a:spAutoFit/>
          </a:bodyPr>
          <a:lstStyle/>
          <a:p>
            <a:r>
              <a:rPr lang="en-IN" sz="3600" b="1" u="sng" dirty="0" smtClean="0">
                <a:solidFill>
                  <a:schemeClr val="accent1">
                    <a:lumMod val="50000"/>
                  </a:schemeClr>
                </a:solidFill>
                <a:effectLst>
                  <a:outerShdw blurRad="38100" dist="38100" dir="2700000" algn="tl">
                    <a:srgbClr val="000000">
                      <a:alpha val="43137"/>
                    </a:srgbClr>
                  </a:outerShdw>
                </a:effectLst>
                <a:latin typeface="Algerian" panose="04020705040A02060702" pitchFamily="82" charset="0"/>
              </a:rPr>
              <a:t>CASH TRANSACTION PROCESSING</a:t>
            </a:r>
            <a:endParaRPr lang="en-IN" sz="3600" b="1" i="0" u="sng" dirty="0">
              <a:solidFill>
                <a:schemeClr val="accent1">
                  <a:lumMod val="50000"/>
                </a:schemeClr>
              </a:solidFill>
              <a:effectLst>
                <a:outerShdw blurRad="38100" dist="38100" dir="2700000" algn="tl">
                  <a:srgbClr val="000000">
                    <a:alpha val="43137"/>
                  </a:srgbClr>
                </a:outerShdw>
              </a:effectLst>
              <a:latin typeface="Algerian" panose="04020705040A02060702" pitchFamily="82" charset="0"/>
            </a:endParaRPr>
          </a:p>
        </p:txBody>
      </p:sp>
      <p:sp>
        <p:nvSpPr>
          <p:cNvPr id="5" name="Rectangle 4"/>
          <p:cNvSpPr/>
          <p:nvPr/>
        </p:nvSpPr>
        <p:spPr>
          <a:xfrm>
            <a:off x="0" y="964155"/>
            <a:ext cx="11784169" cy="3170099"/>
          </a:xfrm>
          <a:prstGeom prst="rect">
            <a:avLst/>
          </a:prstGeom>
        </p:spPr>
        <p:txBody>
          <a:bodyPr wrap="square">
            <a:spAutoFit/>
          </a:bodyPr>
          <a:lstStyle/>
          <a:p>
            <a:r>
              <a:rPr lang="en-IN" dirty="0">
                <a:latin typeface="Arial" panose="020B0604020202020204" pitchFamily="34" charset="0"/>
              </a:rPr>
              <a:t>In </a:t>
            </a:r>
            <a:r>
              <a:rPr lang="en-IN" sz="2000" dirty="0" err="1">
                <a:solidFill>
                  <a:srgbClr val="002060"/>
                </a:solidFill>
                <a:latin typeface="Arial" panose="020B0604020202020204" pitchFamily="34" charset="0"/>
              </a:rPr>
              <a:t>Mifos</a:t>
            </a:r>
            <a:r>
              <a:rPr lang="en-IN" dirty="0">
                <a:latin typeface="Arial" panose="020B0604020202020204" pitchFamily="34" charset="0"/>
              </a:rPr>
              <a:t>, Generally cash transactions happen in the following situations</a:t>
            </a:r>
            <a:r>
              <a:rPr lang="en-IN" dirty="0" smtClean="0">
                <a:latin typeface="Arial" panose="020B0604020202020204" pitchFamily="34" charset="0"/>
              </a:rPr>
              <a:t>:</a:t>
            </a:r>
          </a:p>
          <a:p>
            <a:endParaRPr lang="en-IN" dirty="0">
              <a:latin typeface="Arial" panose="020B0604020202020204" pitchFamily="34" charset="0"/>
            </a:endParaRPr>
          </a:p>
          <a:p>
            <a:pPr>
              <a:buFont typeface="Arial" panose="020B0604020202020204" pitchFamily="34" charset="0"/>
              <a:buChar char="•"/>
            </a:pPr>
            <a:r>
              <a:rPr lang="en-IN" dirty="0">
                <a:latin typeface="Arial" panose="020B0604020202020204" pitchFamily="34" charset="0"/>
              </a:rPr>
              <a:t>When loans are disbursed</a:t>
            </a:r>
            <a:r>
              <a:rPr lang="en-IN" dirty="0" smtClean="0">
                <a:latin typeface="Arial" panose="020B0604020202020204" pitchFamily="34" charset="0"/>
              </a:rPr>
              <a:t>.</a:t>
            </a:r>
          </a:p>
          <a:p>
            <a:pPr>
              <a:buFont typeface="Arial" panose="020B0604020202020204" pitchFamily="34" charset="0"/>
              <a:buChar char="•"/>
            </a:pPr>
            <a:endParaRPr lang="en-IN" dirty="0">
              <a:latin typeface="Arial" panose="020B0604020202020204" pitchFamily="34" charset="0"/>
            </a:endParaRPr>
          </a:p>
          <a:p>
            <a:pPr>
              <a:buFont typeface="Arial" panose="020B0604020202020204" pitchFamily="34" charset="0"/>
              <a:buChar char="•"/>
            </a:pPr>
            <a:r>
              <a:rPr lang="en-IN" dirty="0">
                <a:latin typeface="Arial" panose="020B0604020202020204" pitchFamily="34" charset="0"/>
              </a:rPr>
              <a:t>When loan repayments are made on client loan </a:t>
            </a:r>
            <a:r>
              <a:rPr lang="en-IN" dirty="0" smtClean="0">
                <a:latin typeface="Arial" panose="020B0604020202020204" pitchFamily="34" charset="0"/>
              </a:rPr>
              <a:t>accounts.</a:t>
            </a:r>
          </a:p>
          <a:p>
            <a:pPr>
              <a:buFont typeface="Arial" panose="020B0604020202020204" pitchFamily="34" charset="0"/>
              <a:buChar char="•"/>
            </a:pPr>
            <a:endParaRPr lang="en-IN" dirty="0">
              <a:latin typeface="Arial" panose="020B0604020202020204" pitchFamily="34" charset="0"/>
            </a:endParaRPr>
          </a:p>
          <a:p>
            <a:pPr>
              <a:buFont typeface="Arial" panose="020B0604020202020204" pitchFamily="34" charset="0"/>
              <a:buChar char="•"/>
            </a:pPr>
            <a:r>
              <a:rPr lang="en-IN" dirty="0">
                <a:latin typeface="Arial" panose="020B0604020202020204" pitchFamily="34" charset="0"/>
              </a:rPr>
              <a:t>When loan repayments are made on group loan </a:t>
            </a:r>
            <a:r>
              <a:rPr lang="en-IN" dirty="0" smtClean="0">
                <a:latin typeface="Arial" panose="020B0604020202020204" pitchFamily="34" charset="0"/>
              </a:rPr>
              <a:t>accounts.</a:t>
            </a:r>
          </a:p>
          <a:p>
            <a:pPr>
              <a:buFont typeface="Arial" panose="020B0604020202020204" pitchFamily="34" charset="0"/>
              <a:buChar char="•"/>
            </a:pPr>
            <a:endParaRPr lang="en-IN" dirty="0">
              <a:latin typeface="Arial" panose="020B0604020202020204" pitchFamily="34" charset="0"/>
            </a:endParaRPr>
          </a:p>
          <a:p>
            <a:pPr>
              <a:buFont typeface="Arial" panose="020B0604020202020204" pitchFamily="34" charset="0"/>
              <a:buChar char="•"/>
            </a:pPr>
            <a:r>
              <a:rPr lang="en-IN" dirty="0">
                <a:latin typeface="Arial" panose="020B0604020202020204" pitchFamily="34" charset="0"/>
              </a:rPr>
              <a:t>When loan is prepaid on client/group loan account</a:t>
            </a:r>
            <a:r>
              <a:rPr lang="en-IN" dirty="0" smtClean="0">
                <a:latin typeface="Arial" panose="020B0604020202020204" pitchFamily="34" charset="0"/>
              </a:rPr>
              <a:t>.</a:t>
            </a:r>
          </a:p>
          <a:p>
            <a:pPr>
              <a:buFont typeface="Arial" panose="020B0604020202020204" pitchFamily="34" charset="0"/>
              <a:buChar char="•"/>
            </a:pPr>
            <a:endParaRPr lang="en-IN" dirty="0">
              <a:latin typeface="Arial" panose="020B0604020202020204" pitchFamily="34" charset="0"/>
            </a:endParaRPr>
          </a:p>
          <a:p>
            <a:pPr>
              <a:buFont typeface="Arial" panose="020B0604020202020204" pitchFamily="34" charset="0"/>
              <a:buChar char="•"/>
            </a:pPr>
            <a:r>
              <a:rPr lang="en-IN" dirty="0">
                <a:latin typeface="Arial" panose="020B0604020202020204" pitchFamily="34" charset="0"/>
              </a:rPr>
              <a:t>When deposits and withdrawals are made on Client's/Group's saving accounts</a:t>
            </a:r>
            <a:r>
              <a:rPr lang="en-IN" dirty="0" smtClean="0">
                <a:latin typeface="Arial" panose="020B0604020202020204" pitchFamily="34" charset="0"/>
              </a:rPr>
              <a:t>.</a:t>
            </a:r>
            <a:endParaRPr lang="en-IN" b="0" i="0" dirty="0">
              <a:effectLst/>
              <a:latin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0" y="4000500"/>
            <a:ext cx="2857500" cy="2857500"/>
          </a:xfrm>
          <a:prstGeom prst="rect">
            <a:avLst/>
          </a:prstGeom>
        </p:spPr>
      </p:pic>
    </p:spTree>
    <p:extLst>
      <p:ext uri="{BB962C8B-B14F-4D97-AF65-F5344CB8AC3E}">
        <p14:creationId xmlns:p14="http://schemas.microsoft.com/office/powerpoint/2010/main" val="22486764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5375"/>
            <a:ext cx="12192000" cy="4278094"/>
          </a:xfrm>
          <a:prstGeom prst="rect">
            <a:avLst/>
          </a:prstGeom>
        </p:spPr>
        <p:txBody>
          <a:bodyPr wrap="square">
            <a:spAutoFit/>
          </a:bodyPr>
          <a:lstStyle/>
          <a:p>
            <a:r>
              <a:rPr lang="en-IN" sz="3200" b="1" u="sng" dirty="0" smtClean="0">
                <a:solidFill>
                  <a:schemeClr val="accent1">
                    <a:lumMod val="50000"/>
                  </a:schemeClr>
                </a:solidFill>
                <a:effectLst>
                  <a:outerShdw blurRad="38100" dist="38100" dir="2700000" algn="tl">
                    <a:srgbClr val="000000">
                      <a:alpha val="43137"/>
                    </a:srgbClr>
                  </a:outerShdw>
                </a:effectLst>
                <a:latin typeface="Algerian" panose="04020705040A02060702" pitchFamily="82" charset="0"/>
                <a:cs typeface="Arial" panose="020B0604020202020204" pitchFamily="34" charset="0"/>
              </a:rPr>
              <a:t>ABOUT LOAN ACCOUNTS</a:t>
            </a:r>
          </a:p>
          <a:p>
            <a:endParaRPr lang="en-IN" sz="24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IN" dirty="0" smtClean="0">
                <a:latin typeface="Arial" panose="020B0604020202020204" pitchFamily="34" charset="0"/>
                <a:cs typeface="Arial" panose="020B0604020202020204" pitchFamily="34" charset="0"/>
              </a:rPr>
              <a:t>A </a:t>
            </a:r>
            <a:r>
              <a:rPr lang="en-IN" dirty="0">
                <a:latin typeface="Arial" panose="020B0604020202020204" pitchFamily="34" charset="0"/>
                <a:cs typeface="Arial" panose="020B0604020202020204" pitchFamily="34" charset="0"/>
              </a:rPr>
              <a:t>loan account is an instance of a loan product. A loan account has a unique account number, a specified interest rate, and it is owned by one, and only one, client or group. </a:t>
            </a:r>
            <a:endParaRPr lang="en-IN" dirty="0" smtClean="0">
              <a:latin typeface="Arial" panose="020B0604020202020204" pitchFamily="34" charset="0"/>
              <a:cs typeface="Arial" panose="020B0604020202020204" pitchFamily="34" charset="0"/>
            </a:endParaRPr>
          </a:p>
          <a:p>
            <a:endParaRPr lang="en-IN" dirty="0">
              <a:latin typeface="Arial" panose="020B0604020202020204" pitchFamily="34" charset="0"/>
              <a:cs typeface="Arial" panose="020B0604020202020204" pitchFamily="34" charset="0"/>
            </a:endParaRPr>
          </a:p>
          <a:p>
            <a:r>
              <a:rPr lang="en-IN" dirty="0">
                <a:latin typeface="Arial" panose="020B0604020202020204" pitchFamily="34" charset="0"/>
                <a:cs typeface="Arial" panose="020B0604020202020204" pitchFamily="34" charset="0"/>
              </a:rPr>
              <a:t>A loan account can be created for an active</a:t>
            </a:r>
            <a:r>
              <a:rPr lang="en-IN" b="1" dirty="0">
                <a:latin typeface="Arial" panose="020B0604020202020204" pitchFamily="34" charset="0"/>
                <a:cs typeface="Arial" panose="020B0604020202020204" pitchFamily="34" charset="0"/>
              </a:rPr>
              <a:t> </a:t>
            </a:r>
            <a:r>
              <a:rPr lang="en-IN" dirty="0">
                <a:latin typeface="Arial" panose="020B0604020202020204" pitchFamily="34" charset="0"/>
                <a:cs typeface="Arial" panose="020B0604020202020204" pitchFamily="34" charset="0"/>
              </a:rPr>
              <a:t>client or group based on a loan product that is active on the submitted date. When a loan account is created, it inherits the rules and defaults from the loan product. Your financial institution may allow some of the inherited information to be modified for a loan account, depending on how the loan product is defined</a:t>
            </a:r>
            <a:r>
              <a:rPr lang="en-IN" dirty="0" smtClean="0">
                <a:latin typeface="Arial" panose="020B0604020202020204" pitchFamily="34" charset="0"/>
                <a:cs typeface="Arial" panose="020B0604020202020204" pitchFamily="34" charset="0"/>
              </a:rPr>
              <a:t>.</a:t>
            </a:r>
          </a:p>
          <a:p>
            <a:endParaRPr lang="en-IN" dirty="0">
              <a:latin typeface="Arial" panose="020B0604020202020204" pitchFamily="34" charset="0"/>
              <a:cs typeface="Arial" panose="020B0604020202020204" pitchFamily="34" charset="0"/>
            </a:endParaRPr>
          </a:p>
          <a:p>
            <a:r>
              <a:rPr lang="en-IN" dirty="0" smtClean="0">
                <a:latin typeface="Arial" panose="020B0604020202020204" pitchFamily="34" charset="0"/>
                <a:cs typeface="Arial" panose="020B0604020202020204" pitchFamily="34" charset="0"/>
              </a:rPr>
              <a:t>A </a:t>
            </a:r>
            <a:r>
              <a:rPr lang="en-IN" dirty="0">
                <a:latin typeface="Arial" panose="020B0604020202020204" pitchFamily="34" charset="0"/>
                <a:cs typeface="Arial" panose="020B0604020202020204" pitchFamily="34" charset="0"/>
              </a:rPr>
              <a:t>client may have more than one active loan account as defined by a financial institution's policies, configured in the Product Mix. </a:t>
            </a:r>
            <a:endParaRPr lang="en-IN" dirty="0" smtClean="0">
              <a:latin typeface="Arial" panose="020B0604020202020204" pitchFamily="34" charset="0"/>
              <a:cs typeface="Arial" panose="020B0604020202020204" pitchFamily="34" charset="0"/>
            </a:endParaRPr>
          </a:p>
          <a:p>
            <a:r>
              <a:rPr lang="en-IN" dirty="0">
                <a:latin typeface="Arial" panose="020B0604020202020204" pitchFamily="34" charset="0"/>
                <a:cs typeface="Arial" panose="020B0604020202020204" pitchFamily="34" charset="0"/>
              </a:rPr>
              <a:t>The loan account lifecycle is illustrated in the </a:t>
            </a:r>
            <a:r>
              <a:rPr lang="en-IN" dirty="0" err="1">
                <a:latin typeface="Arial" panose="020B0604020202020204" pitchFamily="34" charset="0"/>
                <a:cs typeface="Arial" panose="020B0604020202020204" pitchFamily="34" charset="0"/>
              </a:rPr>
              <a:t>Mifos</a:t>
            </a:r>
            <a:r>
              <a:rPr lang="en-IN" dirty="0">
                <a:latin typeface="Arial" panose="020B0604020202020204" pitchFamily="34" charset="0"/>
                <a:cs typeface="Arial" panose="020B0604020202020204" pitchFamily="34" charset="0"/>
              </a:rPr>
              <a:t> X Loan Account Lifecycle diagram. Loan account statuses are visually indicated in </a:t>
            </a:r>
            <a:r>
              <a:rPr lang="en-IN" dirty="0" err="1">
                <a:latin typeface="Arial" panose="020B0604020202020204" pitchFamily="34" charset="0"/>
                <a:cs typeface="Arial" panose="020B0604020202020204" pitchFamily="34" charset="0"/>
              </a:rPr>
              <a:t>Mifos</a:t>
            </a:r>
            <a:r>
              <a:rPr lang="en-IN" dirty="0">
                <a:latin typeface="Arial" panose="020B0604020202020204" pitchFamily="34" charset="0"/>
                <a:cs typeface="Arial" panose="020B0604020202020204" pitchFamily="34" charset="0"/>
              </a:rPr>
              <a:t> X using the </a:t>
            </a:r>
            <a:r>
              <a:rPr lang="en-IN" dirty="0" err="1">
                <a:latin typeface="Arial" panose="020B0604020202020204" pitchFamily="34" charset="0"/>
                <a:cs typeface="Arial" panose="020B0604020202020204" pitchFamily="34" charset="0"/>
              </a:rPr>
              <a:t>color</a:t>
            </a:r>
            <a:r>
              <a:rPr lang="en-IN" dirty="0">
                <a:latin typeface="Arial" panose="020B0604020202020204" pitchFamily="34" charset="0"/>
                <a:cs typeface="Arial" panose="020B0604020202020204" pitchFamily="34" charset="0"/>
              </a:rPr>
              <a:t> scheme illustrated in the </a:t>
            </a:r>
            <a:r>
              <a:rPr lang="en-IN" dirty="0" err="1">
                <a:latin typeface="Arial" panose="020B0604020202020204" pitchFamily="34" charset="0"/>
                <a:cs typeface="Arial" panose="020B0604020202020204" pitchFamily="34" charset="0"/>
              </a:rPr>
              <a:t>Mifos</a:t>
            </a:r>
            <a:r>
              <a:rPr lang="en-IN" dirty="0">
                <a:latin typeface="Arial" panose="020B0604020202020204" pitchFamily="34" charset="0"/>
                <a:cs typeface="Arial" panose="020B0604020202020204" pitchFamily="34" charset="0"/>
              </a:rPr>
              <a:t> X Loan Account Lifecycle diagram.</a:t>
            </a:r>
            <a:endParaRPr lang="en-IN" b="0" i="0" dirty="0">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30358"/>
            <a:ext cx="12192000" cy="2519533"/>
          </a:xfrm>
          <a:prstGeom prst="rect">
            <a:avLst/>
          </a:prstGeom>
        </p:spPr>
      </p:pic>
      <p:sp>
        <p:nvSpPr>
          <p:cNvPr id="6" name="Rectangle 5"/>
          <p:cNvSpPr/>
          <p:nvPr/>
        </p:nvSpPr>
        <p:spPr>
          <a:xfrm>
            <a:off x="5877030" y="3244334"/>
            <a:ext cx="437940" cy="369332"/>
          </a:xfrm>
          <a:prstGeom prst="rect">
            <a:avLst/>
          </a:prstGeom>
        </p:spPr>
        <p:txBody>
          <a:bodyPr wrap="none">
            <a:spAutoFit/>
          </a:bodyPr>
          <a:lstStyle/>
          <a:p>
            <a:fld id="{6D22F896-40B5-4ADD-8801-0D06FADFA095}" type="slidenum">
              <a:rPr lang="en-US"/>
              <a:pPr/>
              <a:t>51</a:t>
            </a:fld>
            <a:endParaRPr lang="en-IN"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1469" y="0"/>
            <a:ext cx="2857500" cy="1124387"/>
          </a:xfrm>
          <a:prstGeom prst="rect">
            <a:avLst/>
          </a:prstGeom>
        </p:spPr>
      </p:pic>
    </p:spTree>
    <p:extLst>
      <p:ext uri="{BB962C8B-B14F-4D97-AF65-F5344CB8AC3E}">
        <p14:creationId xmlns:p14="http://schemas.microsoft.com/office/powerpoint/2010/main" val="1601052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428413" y="6492875"/>
            <a:ext cx="763587" cy="365125"/>
          </a:xfrm>
        </p:spPr>
        <p:txBody>
          <a:bodyPr/>
          <a:lstStyle/>
          <a:p>
            <a:fld id="{6D22F896-40B5-4ADD-8801-0D06FADFA095}" type="slidenum">
              <a:rPr lang="en-US" sz="1600" smtClean="0">
                <a:latin typeface="Arial Black" panose="020B0A04020102020204" pitchFamily="34" charset="0"/>
              </a:rPr>
              <a:t>52</a:t>
            </a:fld>
            <a:endParaRPr lang="en-US" sz="1600" dirty="0">
              <a:latin typeface="Arial Black" panose="020B0A04020102020204" pitchFamily="34" charset="0"/>
            </a:endParaRPr>
          </a:p>
        </p:txBody>
      </p:sp>
      <p:sp>
        <p:nvSpPr>
          <p:cNvPr id="4" name="Rectangle 3"/>
          <p:cNvSpPr/>
          <p:nvPr/>
        </p:nvSpPr>
        <p:spPr>
          <a:xfrm>
            <a:off x="0" y="210026"/>
            <a:ext cx="12402754" cy="646331"/>
          </a:xfrm>
          <a:prstGeom prst="rect">
            <a:avLst/>
          </a:prstGeom>
        </p:spPr>
        <p:txBody>
          <a:bodyPr wrap="none">
            <a:spAutoFit/>
          </a:bodyPr>
          <a:lstStyle/>
          <a:p>
            <a:r>
              <a:rPr lang="en-IN" sz="3600" u="sng" dirty="0" smtClean="0">
                <a:solidFill>
                  <a:schemeClr val="accent1">
                    <a:lumMod val="50000"/>
                  </a:schemeClr>
                </a:solidFill>
                <a:effectLst>
                  <a:outerShdw blurRad="38100" dist="38100" dir="2700000" algn="tl">
                    <a:srgbClr val="000000">
                      <a:alpha val="43137"/>
                    </a:srgbClr>
                  </a:outerShdw>
                </a:effectLst>
                <a:latin typeface="Algerian" panose="04020705040A02060702" pitchFamily="82" charset="0"/>
              </a:rPr>
              <a:t>HOW TO MAKE REPAYMENTS ON A CLIENT LOAN ACCOUNT</a:t>
            </a:r>
            <a:endParaRPr lang="en-IN" sz="3600" b="0" i="0" u="sng" dirty="0">
              <a:solidFill>
                <a:schemeClr val="accent1">
                  <a:lumMod val="50000"/>
                </a:schemeClr>
              </a:solidFill>
              <a:effectLst>
                <a:outerShdw blurRad="38100" dist="38100" dir="2700000" algn="tl">
                  <a:srgbClr val="000000">
                    <a:alpha val="43137"/>
                  </a:srgbClr>
                </a:outerShdw>
              </a:effectLst>
              <a:latin typeface="Algerian" panose="04020705040A02060702" pitchFamily="82" charset="0"/>
            </a:endParaRPr>
          </a:p>
        </p:txBody>
      </p:sp>
      <p:sp>
        <p:nvSpPr>
          <p:cNvPr id="5" name="Rectangle 4"/>
          <p:cNvSpPr/>
          <p:nvPr/>
        </p:nvSpPr>
        <p:spPr>
          <a:xfrm>
            <a:off x="0" y="936010"/>
            <a:ext cx="12192000" cy="2308324"/>
          </a:xfrm>
          <a:prstGeom prst="rect">
            <a:avLst/>
          </a:prstGeom>
        </p:spPr>
        <p:txBody>
          <a:bodyPr wrap="square">
            <a:spAutoFit/>
          </a:bodyPr>
          <a:lstStyle/>
          <a:p>
            <a:r>
              <a:rPr lang="en-IN" dirty="0">
                <a:solidFill>
                  <a:srgbClr val="000000"/>
                </a:solidFill>
                <a:latin typeface="Arial" panose="020B0604020202020204" pitchFamily="34" charset="0"/>
              </a:rPr>
              <a:t>This section describes the steps to record a client repayment on a loan account that is not a group loan account or a JLG loan account. The following methods are available</a:t>
            </a:r>
            <a:r>
              <a:rPr lang="en-IN" dirty="0" smtClean="0">
                <a:solidFill>
                  <a:srgbClr val="000000"/>
                </a:solidFill>
                <a:latin typeface="Arial" panose="020B0604020202020204" pitchFamily="34" charset="0"/>
              </a:rPr>
              <a:t>:</a:t>
            </a:r>
          </a:p>
          <a:p>
            <a:endParaRPr lang="en-IN" dirty="0">
              <a:solidFill>
                <a:srgbClr val="333333"/>
              </a:solidFill>
              <a:latin typeface="Arial" panose="020B0604020202020204" pitchFamily="34" charset="0"/>
            </a:endParaRPr>
          </a:p>
          <a:p>
            <a:pPr>
              <a:buFont typeface="Arial" panose="020B0604020202020204" pitchFamily="34" charset="0"/>
              <a:buChar char="•"/>
            </a:pPr>
            <a:r>
              <a:rPr lang="en-IN" dirty="0">
                <a:solidFill>
                  <a:srgbClr val="000000"/>
                </a:solidFill>
                <a:latin typeface="Arial" panose="020B0604020202020204" pitchFamily="34" charset="0"/>
              </a:rPr>
              <a:t>repayment via cash or similar payment </a:t>
            </a:r>
            <a:r>
              <a:rPr lang="en-IN" dirty="0" smtClean="0">
                <a:solidFill>
                  <a:srgbClr val="000000"/>
                </a:solidFill>
                <a:latin typeface="Arial" panose="020B0604020202020204" pitchFamily="34" charset="0"/>
              </a:rPr>
              <a:t>type</a:t>
            </a:r>
          </a:p>
          <a:p>
            <a:pPr>
              <a:buFont typeface="Arial" panose="020B0604020202020204" pitchFamily="34" charset="0"/>
              <a:buChar char="•"/>
            </a:pPr>
            <a:endParaRPr lang="en-IN" dirty="0">
              <a:solidFill>
                <a:srgbClr val="333333"/>
              </a:solidFill>
              <a:latin typeface="Arial" panose="020B0604020202020204" pitchFamily="34" charset="0"/>
            </a:endParaRPr>
          </a:p>
          <a:p>
            <a:pPr>
              <a:buFont typeface="Arial" panose="020B0604020202020204" pitchFamily="34" charset="0"/>
              <a:buChar char="•"/>
            </a:pPr>
            <a:r>
              <a:rPr lang="en-IN" dirty="0">
                <a:solidFill>
                  <a:srgbClr val="000000"/>
                </a:solidFill>
                <a:latin typeface="Arial" panose="020B0604020202020204" pitchFamily="34" charset="0"/>
              </a:rPr>
              <a:t>one time transfer from saving </a:t>
            </a:r>
            <a:r>
              <a:rPr lang="en-IN" dirty="0" smtClean="0">
                <a:solidFill>
                  <a:srgbClr val="000000"/>
                </a:solidFill>
                <a:latin typeface="Arial" panose="020B0604020202020204" pitchFamily="34" charset="0"/>
              </a:rPr>
              <a:t>account</a:t>
            </a:r>
          </a:p>
          <a:p>
            <a:pPr>
              <a:buFont typeface="Arial" panose="020B0604020202020204" pitchFamily="34" charset="0"/>
              <a:buChar char="•"/>
            </a:pPr>
            <a:endParaRPr lang="en-IN" dirty="0">
              <a:solidFill>
                <a:srgbClr val="333333"/>
              </a:solidFill>
              <a:latin typeface="Arial" panose="020B0604020202020204" pitchFamily="34" charset="0"/>
            </a:endParaRPr>
          </a:p>
          <a:p>
            <a:pPr>
              <a:buFont typeface="Arial" panose="020B0604020202020204" pitchFamily="34" charset="0"/>
              <a:buChar char="•"/>
            </a:pPr>
            <a:r>
              <a:rPr lang="en-IN" dirty="0">
                <a:solidFill>
                  <a:srgbClr val="000000"/>
                </a:solidFill>
                <a:latin typeface="Arial" panose="020B0604020202020204" pitchFamily="34" charset="0"/>
              </a:rPr>
              <a:t>standing instruction transfer from saving account</a:t>
            </a:r>
            <a:endParaRPr lang="en-IN" b="0" i="0" dirty="0">
              <a:solidFill>
                <a:srgbClr val="333333"/>
              </a:solidFill>
              <a:effectLst/>
              <a:latin typeface="Arial" panose="020B0604020202020204" pitchFamily="34" charset="0"/>
            </a:endParaRPr>
          </a:p>
        </p:txBody>
      </p:sp>
      <p:sp>
        <p:nvSpPr>
          <p:cNvPr id="6" name="Rectangle 5"/>
          <p:cNvSpPr/>
          <p:nvPr/>
        </p:nvSpPr>
        <p:spPr>
          <a:xfrm>
            <a:off x="0" y="3244334"/>
            <a:ext cx="12192000" cy="3693319"/>
          </a:xfrm>
          <a:prstGeom prst="rect">
            <a:avLst/>
          </a:prstGeom>
        </p:spPr>
        <p:txBody>
          <a:bodyPr wrap="square">
            <a:spAutoFit/>
          </a:bodyPr>
          <a:lstStyle/>
          <a:p>
            <a:r>
              <a:rPr lang="en-IN" sz="2000" b="1" u="sng" dirty="0" smtClean="0">
                <a:solidFill>
                  <a:srgbClr val="000000"/>
                </a:solidFill>
                <a:effectLst>
                  <a:outerShdw blurRad="38100" dist="38100" dir="2700000" algn="tl">
                    <a:srgbClr val="000000">
                      <a:alpha val="43137"/>
                    </a:srgbClr>
                  </a:outerShdw>
                </a:effectLst>
                <a:latin typeface="Arial" panose="020B0604020202020204" pitchFamily="34" charset="0"/>
              </a:rPr>
              <a:t>TO MAKE A REPAYMENT USING CASH OR SIMILAR PAYMENT TYPE</a:t>
            </a:r>
          </a:p>
          <a:p>
            <a:endParaRPr lang="en-IN" b="1" dirty="0">
              <a:latin typeface="Arial" panose="020B0604020202020204" pitchFamily="34" charset="0"/>
            </a:endParaRPr>
          </a:p>
          <a:p>
            <a:r>
              <a:rPr lang="en-IN" dirty="0">
                <a:latin typeface="Arial" panose="020B0604020202020204" pitchFamily="34" charset="0"/>
              </a:rPr>
              <a:t>Locate the loan account by navigating to it through the client who holds the loan account</a:t>
            </a:r>
            <a:r>
              <a:rPr lang="en-IN" dirty="0" smtClean="0">
                <a:latin typeface="Arial" panose="020B0604020202020204" pitchFamily="34" charset="0"/>
              </a:rPr>
              <a:t>.</a:t>
            </a:r>
          </a:p>
          <a:p>
            <a:endParaRPr lang="en-IN" dirty="0">
              <a:latin typeface="Arial" panose="020B0604020202020204" pitchFamily="34" charset="0"/>
            </a:endParaRPr>
          </a:p>
          <a:p>
            <a:pPr>
              <a:buFont typeface="+mj-lt"/>
              <a:buAutoNum type="arabicPeriod"/>
            </a:pPr>
            <a:r>
              <a:rPr lang="en-IN" dirty="0">
                <a:latin typeface="Arial" panose="020B0604020202020204" pitchFamily="34" charset="0"/>
              </a:rPr>
              <a:t>Select </a:t>
            </a:r>
            <a:r>
              <a:rPr lang="en-IN" b="1" dirty="0">
                <a:latin typeface="Arial" panose="020B0604020202020204" pitchFamily="34" charset="0"/>
              </a:rPr>
              <a:t>Make Repayment</a:t>
            </a:r>
            <a:r>
              <a:rPr lang="en-IN" dirty="0">
                <a:latin typeface="Arial" panose="020B0604020202020204" pitchFamily="34" charset="0"/>
              </a:rPr>
              <a:t> from the action bar</a:t>
            </a:r>
            <a:r>
              <a:rPr lang="en-IN" dirty="0" smtClean="0">
                <a:latin typeface="Arial" panose="020B0604020202020204" pitchFamily="34" charset="0"/>
              </a:rPr>
              <a:t>.</a:t>
            </a:r>
          </a:p>
          <a:p>
            <a:pPr>
              <a:buFont typeface="+mj-lt"/>
              <a:buAutoNum type="arabicPeriod"/>
            </a:pPr>
            <a:endParaRPr lang="en-IN" dirty="0">
              <a:latin typeface="Arial" panose="020B0604020202020204" pitchFamily="34" charset="0"/>
            </a:endParaRPr>
          </a:p>
          <a:p>
            <a:pPr>
              <a:buFont typeface="+mj-lt"/>
              <a:buAutoNum type="arabicPeriod"/>
            </a:pPr>
            <a:r>
              <a:rPr lang="en-IN" dirty="0">
                <a:latin typeface="Arial" panose="020B0604020202020204" pitchFamily="34" charset="0"/>
              </a:rPr>
              <a:t>Accept the default </a:t>
            </a:r>
            <a:r>
              <a:rPr lang="en-IN" b="1" dirty="0">
                <a:latin typeface="Arial" panose="020B0604020202020204" pitchFamily="34" charset="0"/>
              </a:rPr>
              <a:t>Transaction date</a:t>
            </a:r>
            <a:r>
              <a:rPr lang="en-IN" dirty="0">
                <a:latin typeface="Arial" panose="020B0604020202020204" pitchFamily="34" charset="0"/>
              </a:rPr>
              <a:t> or select a different date from the calendar pop-up</a:t>
            </a:r>
            <a:r>
              <a:rPr lang="en-IN" dirty="0" smtClean="0">
                <a:latin typeface="Arial" panose="020B0604020202020204" pitchFamily="34" charset="0"/>
              </a:rPr>
              <a:t>.</a:t>
            </a:r>
          </a:p>
          <a:p>
            <a:pPr>
              <a:buFont typeface="+mj-lt"/>
              <a:buAutoNum type="arabicPeriod"/>
            </a:pPr>
            <a:endParaRPr lang="en-IN" dirty="0">
              <a:latin typeface="Arial" panose="020B0604020202020204" pitchFamily="34" charset="0"/>
            </a:endParaRPr>
          </a:p>
          <a:p>
            <a:pPr>
              <a:buFont typeface="+mj-lt"/>
              <a:buAutoNum type="arabicPeriod"/>
            </a:pPr>
            <a:r>
              <a:rPr lang="en-IN" dirty="0">
                <a:latin typeface="Arial" panose="020B0604020202020204" pitchFamily="34" charset="0"/>
              </a:rPr>
              <a:t>Accept the default </a:t>
            </a:r>
            <a:r>
              <a:rPr lang="en-IN" b="1" dirty="0">
                <a:latin typeface="Arial" panose="020B0604020202020204" pitchFamily="34" charset="0"/>
              </a:rPr>
              <a:t>Transaction amount</a:t>
            </a:r>
            <a:r>
              <a:rPr lang="en-IN" dirty="0">
                <a:latin typeface="Arial" panose="020B0604020202020204" pitchFamily="34" charset="0"/>
              </a:rPr>
              <a:t> or type a different repayment amount</a:t>
            </a:r>
            <a:r>
              <a:rPr lang="en-IN" dirty="0" smtClean="0">
                <a:latin typeface="Arial" panose="020B0604020202020204" pitchFamily="34" charset="0"/>
              </a:rPr>
              <a:t>.</a:t>
            </a:r>
          </a:p>
          <a:p>
            <a:pPr>
              <a:buFont typeface="+mj-lt"/>
              <a:buAutoNum type="arabicPeriod"/>
            </a:pPr>
            <a:endParaRPr lang="en-IN" dirty="0">
              <a:latin typeface="Arial" panose="020B0604020202020204" pitchFamily="34" charset="0"/>
            </a:endParaRPr>
          </a:p>
          <a:p>
            <a:pPr>
              <a:buFont typeface="+mj-lt"/>
              <a:buAutoNum type="arabicPeriod"/>
            </a:pPr>
            <a:r>
              <a:rPr lang="en-IN" dirty="0">
                <a:latin typeface="Arial" panose="020B0604020202020204" pitchFamily="34" charset="0"/>
              </a:rPr>
              <a:t>Select </a:t>
            </a:r>
            <a:r>
              <a:rPr lang="en-IN" b="1" dirty="0">
                <a:latin typeface="Arial" panose="020B0604020202020204" pitchFamily="34" charset="0"/>
              </a:rPr>
              <a:t>Payment type</a:t>
            </a:r>
            <a:r>
              <a:rPr lang="en-IN" dirty="0">
                <a:latin typeface="Arial" panose="020B0604020202020204" pitchFamily="34" charset="0"/>
              </a:rPr>
              <a:t> from the list</a:t>
            </a:r>
            <a:r>
              <a:rPr lang="en-IN" dirty="0" smtClean="0">
                <a:latin typeface="Arial" panose="020B0604020202020204" pitchFamily="34" charset="0"/>
              </a:rPr>
              <a:t>.</a:t>
            </a:r>
          </a:p>
          <a:p>
            <a:pPr>
              <a:buFont typeface="+mj-lt"/>
              <a:buAutoNum type="arabicPeriod"/>
            </a:pPr>
            <a:endParaRPr lang="en-IN" dirty="0">
              <a:latin typeface="Arial" panose="020B0604020202020204" pitchFamily="34" charset="0"/>
            </a:endParaRPr>
          </a:p>
          <a:p>
            <a:pPr>
              <a:buFont typeface="+mj-lt"/>
              <a:buAutoNum type="arabicPeriod"/>
            </a:pPr>
            <a:r>
              <a:rPr lang="en-IN" dirty="0">
                <a:latin typeface="Arial" panose="020B0604020202020204" pitchFamily="34" charset="0"/>
              </a:rPr>
              <a:t>Click </a:t>
            </a:r>
            <a:r>
              <a:rPr lang="en-IN" b="1" dirty="0">
                <a:latin typeface="Arial" panose="020B0604020202020204" pitchFamily="34" charset="0"/>
              </a:rPr>
              <a:t>+</a:t>
            </a:r>
            <a:r>
              <a:rPr lang="en-IN" dirty="0">
                <a:latin typeface="Arial" panose="020B0604020202020204" pitchFamily="34" charset="0"/>
              </a:rPr>
              <a:t> to add payment details (optional</a:t>
            </a:r>
            <a:r>
              <a:rPr lang="en-IN" dirty="0" smtClean="0">
                <a:latin typeface="Arial" panose="020B0604020202020204" pitchFamily="34" charset="0"/>
              </a:rPr>
              <a:t>).</a:t>
            </a:r>
            <a:endParaRPr lang="en-IN" dirty="0">
              <a:latin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0" y="4000500"/>
            <a:ext cx="2857500" cy="2857500"/>
          </a:xfrm>
          <a:prstGeom prst="rect">
            <a:avLst/>
          </a:prstGeom>
        </p:spPr>
      </p:pic>
    </p:spTree>
    <p:extLst>
      <p:ext uri="{BB962C8B-B14F-4D97-AF65-F5344CB8AC3E}">
        <p14:creationId xmlns:p14="http://schemas.microsoft.com/office/powerpoint/2010/main" val="36560311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Slide Number Placeholder 2"/>
          <p:cNvSpPr>
            <a:spLocks noGrp="1"/>
          </p:cNvSpPr>
          <p:nvPr>
            <p:ph type="sldNum" sz="quarter" idx="4294967295"/>
          </p:nvPr>
        </p:nvSpPr>
        <p:spPr>
          <a:xfrm>
            <a:off x="11428413" y="5883275"/>
            <a:ext cx="763587" cy="365125"/>
          </a:xfrm>
        </p:spPr>
        <p:txBody>
          <a:bodyPr/>
          <a:lstStyle/>
          <a:p>
            <a:fld id="{6D22F896-40B5-4ADD-8801-0D06FADFA095}" type="slidenum">
              <a:rPr lang="en-US" smtClean="0"/>
              <a:t>53</a:t>
            </a:fld>
            <a:endParaRPr lang="en-US" dirty="0"/>
          </a:p>
        </p:txBody>
      </p:sp>
      <p:sp>
        <p:nvSpPr>
          <p:cNvPr id="4" name="Rectangle 3"/>
          <p:cNvSpPr/>
          <p:nvPr/>
        </p:nvSpPr>
        <p:spPr>
          <a:xfrm>
            <a:off x="0" y="233433"/>
            <a:ext cx="12192001" cy="2585323"/>
          </a:xfrm>
          <a:prstGeom prst="rect">
            <a:avLst/>
          </a:prstGeom>
        </p:spPr>
        <p:txBody>
          <a:bodyPr wrap="square">
            <a:spAutoFit/>
          </a:bodyPr>
          <a:lstStyle/>
          <a:p>
            <a:pPr marL="742950" lvl="1" indent="-285750">
              <a:buFont typeface="+mj-lt"/>
              <a:buAutoNum type="arabicPeriod"/>
            </a:pPr>
            <a:r>
              <a:rPr lang="en-IN" dirty="0">
                <a:latin typeface="Arial" panose="020B0604020202020204" pitchFamily="34" charset="0"/>
              </a:rPr>
              <a:t>Account#</a:t>
            </a:r>
          </a:p>
          <a:p>
            <a:pPr marL="742950" lvl="1" indent="-285750">
              <a:buFont typeface="+mj-lt"/>
              <a:buAutoNum type="arabicPeriod"/>
            </a:pPr>
            <a:r>
              <a:rPr lang="en-IN" dirty="0">
                <a:latin typeface="Arial" panose="020B0604020202020204" pitchFamily="34" charset="0"/>
              </a:rPr>
              <a:t>Check#</a:t>
            </a:r>
          </a:p>
          <a:p>
            <a:pPr marL="742950" lvl="1" indent="-285750">
              <a:buFont typeface="+mj-lt"/>
              <a:buAutoNum type="arabicPeriod"/>
            </a:pPr>
            <a:r>
              <a:rPr lang="en-IN" dirty="0">
                <a:latin typeface="Arial" panose="020B0604020202020204" pitchFamily="34" charset="0"/>
              </a:rPr>
              <a:t>Routing code</a:t>
            </a:r>
          </a:p>
          <a:p>
            <a:pPr marL="742950" lvl="1" indent="-285750">
              <a:buFont typeface="+mj-lt"/>
              <a:buAutoNum type="arabicPeriod"/>
            </a:pPr>
            <a:r>
              <a:rPr lang="en-IN" dirty="0">
                <a:latin typeface="Arial" panose="020B0604020202020204" pitchFamily="34" charset="0"/>
              </a:rPr>
              <a:t>Receipt#</a:t>
            </a:r>
          </a:p>
          <a:p>
            <a:pPr marL="742950" lvl="1" indent="-285750">
              <a:buFont typeface="+mj-lt"/>
              <a:buAutoNum type="arabicPeriod"/>
            </a:pPr>
            <a:r>
              <a:rPr lang="en-IN" dirty="0">
                <a:latin typeface="Arial" panose="020B0604020202020204" pitchFamily="34" charset="0"/>
              </a:rPr>
              <a:t>Bank#</a:t>
            </a:r>
          </a:p>
          <a:p>
            <a:r>
              <a:rPr lang="en-IN" dirty="0" smtClean="0">
                <a:latin typeface="Arial" panose="020B0604020202020204" pitchFamily="34" charset="0"/>
              </a:rPr>
              <a:t>6.Type </a:t>
            </a:r>
            <a:r>
              <a:rPr lang="en-IN" dirty="0">
                <a:latin typeface="Arial" panose="020B0604020202020204" pitchFamily="34" charset="0"/>
              </a:rPr>
              <a:t>relevant notes.</a:t>
            </a:r>
          </a:p>
          <a:p>
            <a:r>
              <a:rPr lang="en-IN" dirty="0" smtClean="0">
                <a:latin typeface="Arial" panose="020B0604020202020204" pitchFamily="34" charset="0"/>
              </a:rPr>
              <a:t>7.Click</a:t>
            </a:r>
            <a:r>
              <a:rPr lang="en-IN" dirty="0">
                <a:latin typeface="Arial" panose="020B0604020202020204" pitchFamily="34" charset="0"/>
              </a:rPr>
              <a:t> </a:t>
            </a:r>
            <a:r>
              <a:rPr lang="en-IN" b="1" dirty="0">
                <a:latin typeface="Arial" panose="020B0604020202020204" pitchFamily="34" charset="0"/>
              </a:rPr>
              <a:t>Submit.</a:t>
            </a:r>
            <a:endParaRPr lang="en-IN" dirty="0">
              <a:latin typeface="Arial" panose="020B0604020202020204" pitchFamily="34" charset="0"/>
            </a:endParaRPr>
          </a:p>
          <a:p>
            <a:r>
              <a:rPr lang="en-IN" dirty="0">
                <a:latin typeface="Arial" panose="020B0604020202020204" pitchFamily="34" charset="0"/>
              </a:rPr>
              <a:t>The loan account repayment will be recorded and the repayment schedule and loan summary will be updated with the payment information.</a:t>
            </a:r>
          </a:p>
        </p:txBody>
      </p:sp>
      <p:sp>
        <p:nvSpPr>
          <p:cNvPr id="5" name="Rectangle 4"/>
          <p:cNvSpPr/>
          <p:nvPr/>
        </p:nvSpPr>
        <p:spPr>
          <a:xfrm>
            <a:off x="1" y="2818756"/>
            <a:ext cx="12192000" cy="4031873"/>
          </a:xfrm>
          <a:prstGeom prst="rect">
            <a:avLst/>
          </a:prstGeom>
        </p:spPr>
        <p:txBody>
          <a:bodyPr wrap="square">
            <a:spAutoFit/>
          </a:bodyPr>
          <a:lstStyle/>
          <a:p>
            <a:r>
              <a:rPr lang="en-IN" sz="2000" b="1" u="sng" dirty="0" smtClean="0">
                <a:effectLst>
                  <a:outerShdw blurRad="38100" dist="38100" dir="2700000" algn="tl">
                    <a:srgbClr val="000000">
                      <a:alpha val="43137"/>
                    </a:srgbClr>
                  </a:outerShdw>
                </a:effectLst>
                <a:latin typeface="Arial" panose="020B0604020202020204" pitchFamily="34" charset="0"/>
              </a:rPr>
              <a:t>TO MAKE LOAN REPAYMENTS FROM A SAVING ACCOUNT (ONE TIME TRANSFER)</a:t>
            </a:r>
          </a:p>
          <a:p>
            <a:endParaRPr lang="en-IN" sz="2000" b="1" u="sng" dirty="0" smtClean="0">
              <a:effectLst>
                <a:outerShdw blurRad="38100" dist="38100" dir="2700000" algn="tl">
                  <a:srgbClr val="000000">
                    <a:alpha val="43137"/>
                  </a:srgbClr>
                </a:outerShdw>
              </a:effectLst>
              <a:latin typeface="Arial" panose="020B0604020202020204" pitchFamily="34" charset="0"/>
            </a:endParaRPr>
          </a:p>
          <a:p>
            <a:r>
              <a:rPr lang="en-IN" dirty="0" smtClean="0">
                <a:latin typeface="Arial" panose="020B0604020202020204" pitchFamily="34" charset="0"/>
              </a:rPr>
              <a:t>Locate </a:t>
            </a:r>
            <a:r>
              <a:rPr lang="en-IN" dirty="0">
                <a:latin typeface="Arial" panose="020B0604020202020204" pitchFamily="34" charset="0"/>
              </a:rPr>
              <a:t>the saving account from which the loan repayment will be made (the originating account).</a:t>
            </a:r>
          </a:p>
          <a:p>
            <a:pPr>
              <a:buFont typeface="+mj-lt"/>
              <a:buAutoNum type="arabicPeriod"/>
            </a:pPr>
            <a:r>
              <a:rPr lang="en-IN" dirty="0" smtClean="0">
                <a:latin typeface="Arial" panose="020B0604020202020204" pitchFamily="34" charset="0"/>
              </a:rPr>
              <a:t>Click </a:t>
            </a:r>
            <a:r>
              <a:rPr lang="en-IN" dirty="0">
                <a:latin typeface="Arial" panose="020B0604020202020204" pitchFamily="34" charset="0"/>
              </a:rPr>
              <a:t>the saving account name in the list to view the saving account information.</a:t>
            </a:r>
          </a:p>
          <a:p>
            <a:pPr>
              <a:buFont typeface="+mj-lt"/>
              <a:buAutoNum type="arabicPeriod"/>
            </a:pPr>
            <a:r>
              <a:rPr lang="en-IN" dirty="0">
                <a:latin typeface="Arial" panose="020B0604020202020204" pitchFamily="34" charset="0"/>
              </a:rPr>
              <a:t>Click </a:t>
            </a:r>
            <a:r>
              <a:rPr lang="en-IN" b="1" dirty="0">
                <a:latin typeface="Arial" panose="020B0604020202020204" pitchFamily="34" charset="0"/>
              </a:rPr>
              <a:t>More</a:t>
            </a:r>
            <a:r>
              <a:rPr lang="en-IN" dirty="0">
                <a:latin typeface="Arial" panose="020B0604020202020204" pitchFamily="34" charset="0"/>
              </a:rPr>
              <a:t> and </a:t>
            </a:r>
            <a:r>
              <a:rPr lang="en-IN" b="1" dirty="0">
                <a:latin typeface="Arial" panose="020B0604020202020204" pitchFamily="34" charset="0"/>
              </a:rPr>
              <a:t>Transfer Funds</a:t>
            </a:r>
            <a:r>
              <a:rPr lang="en-IN" dirty="0">
                <a:latin typeface="Arial" panose="020B0604020202020204" pitchFamily="34" charset="0"/>
              </a:rPr>
              <a:t> from the action bar.</a:t>
            </a:r>
          </a:p>
          <a:p>
            <a:pPr>
              <a:buFont typeface="+mj-lt"/>
              <a:buAutoNum type="arabicPeriod"/>
            </a:pPr>
            <a:r>
              <a:rPr lang="en-IN" dirty="0">
                <a:latin typeface="Arial" panose="020B0604020202020204" pitchFamily="34" charset="0"/>
              </a:rPr>
              <a:t>Select the group and account (the destination loan account to be repaid) to transfer funds to:</a:t>
            </a:r>
          </a:p>
          <a:p>
            <a:pPr marL="742950" lvl="1" indent="-285750">
              <a:buFont typeface="+mj-lt"/>
              <a:buAutoNum type="arabicPeriod"/>
            </a:pPr>
            <a:r>
              <a:rPr lang="en-IN" b="1" dirty="0">
                <a:latin typeface="Arial" panose="020B0604020202020204" pitchFamily="34" charset="0"/>
              </a:rPr>
              <a:t>Office</a:t>
            </a:r>
            <a:r>
              <a:rPr lang="en-IN" dirty="0">
                <a:latin typeface="Arial" panose="020B0604020202020204" pitchFamily="34" charset="0"/>
              </a:rPr>
              <a:t>: Select the office where the destination loan account is located.</a:t>
            </a:r>
          </a:p>
          <a:p>
            <a:pPr marL="742950" lvl="1" indent="-285750">
              <a:buFont typeface="+mj-lt"/>
              <a:buAutoNum type="arabicPeriod"/>
            </a:pPr>
            <a:r>
              <a:rPr lang="en-IN" b="1" dirty="0">
                <a:latin typeface="Arial" panose="020B0604020202020204" pitchFamily="34" charset="0"/>
              </a:rPr>
              <a:t>Client</a:t>
            </a:r>
            <a:r>
              <a:rPr lang="en-IN" dirty="0">
                <a:latin typeface="Arial" panose="020B0604020202020204" pitchFamily="34" charset="0"/>
              </a:rPr>
              <a:t>: Select the client who holds the destination loan account. </a:t>
            </a:r>
          </a:p>
          <a:p>
            <a:pPr marL="742950" lvl="1" indent="-285750">
              <a:buFont typeface="+mj-lt"/>
              <a:buAutoNum type="arabicPeriod"/>
            </a:pPr>
            <a:r>
              <a:rPr lang="en-IN" b="1" dirty="0">
                <a:latin typeface="Arial" panose="020B0604020202020204" pitchFamily="34" charset="0"/>
              </a:rPr>
              <a:t>Account type</a:t>
            </a:r>
            <a:r>
              <a:rPr lang="en-IN" dirty="0">
                <a:latin typeface="Arial" panose="020B0604020202020204" pitchFamily="34" charset="0"/>
              </a:rPr>
              <a:t>: Select the loan product type upon which the destination loan account is based.</a:t>
            </a:r>
          </a:p>
          <a:p>
            <a:pPr marL="742950" lvl="1" indent="-285750">
              <a:buFont typeface="+mj-lt"/>
              <a:buAutoNum type="arabicPeriod"/>
            </a:pPr>
            <a:r>
              <a:rPr lang="en-IN" b="1" dirty="0">
                <a:latin typeface="Arial" panose="020B0604020202020204" pitchFamily="34" charset="0"/>
              </a:rPr>
              <a:t>Account</a:t>
            </a:r>
            <a:r>
              <a:rPr lang="en-IN" dirty="0">
                <a:latin typeface="Arial" panose="020B0604020202020204" pitchFamily="34" charset="0"/>
              </a:rPr>
              <a:t>: Select the destination loan account.</a:t>
            </a:r>
          </a:p>
          <a:p>
            <a:pPr marL="742950" lvl="1" indent="-285750">
              <a:buFont typeface="+mj-lt"/>
              <a:buAutoNum type="arabicPeriod"/>
            </a:pPr>
            <a:r>
              <a:rPr lang="en-IN" b="1" dirty="0">
                <a:latin typeface="Arial" panose="020B0604020202020204" pitchFamily="34" charset="0"/>
              </a:rPr>
              <a:t>Amount</a:t>
            </a:r>
            <a:r>
              <a:rPr lang="en-IN" dirty="0">
                <a:latin typeface="Arial" panose="020B0604020202020204" pitchFamily="34" charset="0"/>
              </a:rPr>
              <a:t>: Type the transfer amount.</a:t>
            </a:r>
          </a:p>
          <a:p>
            <a:pPr>
              <a:buFont typeface="+mj-lt"/>
              <a:buAutoNum type="arabicPeriod"/>
            </a:pPr>
            <a:r>
              <a:rPr lang="en-IN" dirty="0">
                <a:latin typeface="Arial" panose="020B0604020202020204" pitchFamily="34" charset="0"/>
              </a:rPr>
              <a:t>Select the </a:t>
            </a:r>
            <a:r>
              <a:rPr lang="en-IN" b="1" dirty="0">
                <a:latin typeface="Arial" panose="020B0604020202020204" pitchFamily="34" charset="0"/>
              </a:rPr>
              <a:t>Transaction date</a:t>
            </a:r>
            <a:r>
              <a:rPr lang="en-IN" dirty="0">
                <a:latin typeface="Arial" panose="020B0604020202020204" pitchFamily="34" charset="0"/>
              </a:rPr>
              <a:t> from the calendar pop-up.</a:t>
            </a:r>
          </a:p>
          <a:p>
            <a:pPr>
              <a:buFont typeface="+mj-lt"/>
              <a:buAutoNum type="arabicPeriod"/>
            </a:pPr>
            <a:r>
              <a:rPr lang="en-IN" dirty="0">
                <a:latin typeface="Arial" panose="020B0604020202020204" pitchFamily="34" charset="0"/>
              </a:rPr>
              <a:t>Type any notes in </a:t>
            </a:r>
            <a:r>
              <a:rPr lang="en-IN" b="1" dirty="0">
                <a:latin typeface="Arial" panose="020B0604020202020204" pitchFamily="34" charset="0"/>
              </a:rPr>
              <a:t>Description</a:t>
            </a:r>
            <a:endParaRPr lang="en-IN" dirty="0">
              <a:latin typeface="Arial" panose="020B0604020202020204" pitchFamily="34" charset="0"/>
            </a:endParaRPr>
          </a:p>
          <a:p>
            <a:pPr>
              <a:buFont typeface="+mj-lt"/>
              <a:buAutoNum type="arabicPeriod"/>
            </a:pPr>
            <a:r>
              <a:rPr lang="en-IN" dirty="0">
                <a:latin typeface="Arial" panose="020B0604020202020204" pitchFamily="34" charset="0"/>
              </a:rPr>
              <a:t>Click </a:t>
            </a:r>
            <a:r>
              <a:rPr lang="en-IN" b="1" dirty="0">
                <a:latin typeface="Arial" panose="020B0604020202020204" pitchFamily="34" charset="0"/>
              </a:rPr>
              <a:t>Submit</a:t>
            </a:r>
            <a:r>
              <a:rPr lang="en-IN" dirty="0">
                <a:latin typeface="Arial" panose="020B0604020202020204" pitchFamily="34" charset="0"/>
              </a:rPr>
              <a:t>. </a:t>
            </a:r>
            <a:endParaRPr lang="en-IN" b="0" i="0" dirty="0">
              <a:effectLst/>
              <a:latin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6224" y="0"/>
            <a:ext cx="2205776" cy="1639114"/>
          </a:xfrm>
          <a:prstGeom prst="rect">
            <a:avLst/>
          </a:prstGeom>
        </p:spPr>
      </p:pic>
    </p:spTree>
    <p:extLst>
      <p:ext uri="{BB962C8B-B14F-4D97-AF65-F5344CB8AC3E}">
        <p14:creationId xmlns:p14="http://schemas.microsoft.com/office/powerpoint/2010/main" val="27071026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Slide Number Placeholder 2"/>
          <p:cNvSpPr>
            <a:spLocks noGrp="1"/>
          </p:cNvSpPr>
          <p:nvPr>
            <p:ph type="sldNum" sz="quarter" idx="4294967295"/>
          </p:nvPr>
        </p:nvSpPr>
        <p:spPr>
          <a:xfrm>
            <a:off x="11428413" y="5883275"/>
            <a:ext cx="763587" cy="365125"/>
          </a:xfrm>
        </p:spPr>
        <p:txBody>
          <a:bodyPr/>
          <a:lstStyle/>
          <a:p>
            <a:fld id="{6D22F896-40B5-4ADD-8801-0D06FADFA095}" type="slidenum">
              <a:rPr lang="en-US" smtClean="0"/>
              <a:t>54</a:t>
            </a:fld>
            <a:endParaRPr lang="en-US" dirty="0"/>
          </a:p>
        </p:txBody>
      </p:sp>
      <p:sp>
        <p:nvSpPr>
          <p:cNvPr id="4" name="Rectangle 3"/>
          <p:cNvSpPr/>
          <p:nvPr/>
        </p:nvSpPr>
        <p:spPr>
          <a:xfrm>
            <a:off x="0" y="1054719"/>
            <a:ext cx="12191999" cy="1477328"/>
          </a:xfrm>
          <a:prstGeom prst="rect">
            <a:avLst/>
          </a:prstGeom>
        </p:spPr>
        <p:txBody>
          <a:bodyPr wrap="square">
            <a:spAutoFit/>
          </a:bodyPr>
          <a:lstStyle/>
          <a:p>
            <a:r>
              <a:rPr lang="en-IN" dirty="0">
                <a:solidFill>
                  <a:srgbClr val="000000"/>
                </a:solidFill>
                <a:latin typeface="Arial" panose="020B0604020202020204" pitchFamily="34" charset="0"/>
              </a:rPr>
              <a:t>This section describes the steps to record a repayment on a loan account that is </a:t>
            </a:r>
            <a:r>
              <a:rPr lang="en-IN" dirty="0" err="1">
                <a:solidFill>
                  <a:srgbClr val="000000"/>
                </a:solidFill>
                <a:latin typeface="Arial" panose="020B0604020202020204" pitchFamily="34" charset="0"/>
              </a:rPr>
              <a:t>is</a:t>
            </a:r>
            <a:r>
              <a:rPr lang="en-IN" dirty="0">
                <a:solidFill>
                  <a:srgbClr val="000000"/>
                </a:solidFill>
                <a:latin typeface="Arial" panose="020B0604020202020204" pitchFamily="34" charset="0"/>
              </a:rPr>
              <a:t> held by a group. The following methods are available</a:t>
            </a:r>
            <a:r>
              <a:rPr lang="en-IN" dirty="0" smtClean="0">
                <a:solidFill>
                  <a:srgbClr val="000000"/>
                </a:solidFill>
                <a:latin typeface="Arial" panose="020B0604020202020204" pitchFamily="34" charset="0"/>
              </a:rPr>
              <a:t>:</a:t>
            </a:r>
          </a:p>
          <a:p>
            <a:endParaRPr lang="en-IN" dirty="0" smtClean="0">
              <a:solidFill>
                <a:srgbClr val="000000"/>
              </a:solidFill>
              <a:latin typeface="Arial" panose="020B0604020202020204" pitchFamily="34" charset="0"/>
            </a:endParaRPr>
          </a:p>
          <a:p>
            <a:pPr marL="285750" indent="-285750">
              <a:buFont typeface="Wingdings" panose="05000000000000000000" pitchFamily="2" charset="2"/>
              <a:buChar char="§"/>
            </a:pPr>
            <a:r>
              <a:rPr lang="en-IN" dirty="0" smtClean="0">
                <a:solidFill>
                  <a:srgbClr val="000000"/>
                </a:solidFill>
                <a:latin typeface="Arial" panose="020B0604020202020204" pitchFamily="34" charset="0"/>
              </a:rPr>
              <a:t>Collection </a:t>
            </a:r>
            <a:r>
              <a:rPr lang="en-IN" dirty="0">
                <a:solidFill>
                  <a:srgbClr val="000000"/>
                </a:solidFill>
                <a:latin typeface="Arial" panose="020B0604020202020204" pitchFamily="34" charset="0"/>
              </a:rPr>
              <a:t>sheet </a:t>
            </a:r>
            <a:endParaRPr lang="en-IN" dirty="0" smtClean="0">
              <a:solidFill>
                <a:srgbClr val="000000"/>
              </a:solidFill>
              <a:latin typeface="Arial" panose="020B0604020202020204" pitchFamily="34" charset="0"/>
            </a:endParaRPr>
          </a:p>
          <a:p>
            <a:pPr marL="285750" indent="-285750">
              <a:buFont typeface="Wingdings" panose="05000000000000000000" pitchFamily="2" charset="2"/>
              <a:buChar char="§"/>
            </a:pPr>
            <a:r>
              <a:rPr lang="en-IN" dirty="0" smtClean="0">
                <a:solidFill>
                  <a:srgbClr val="000000"/>
                </a:solidFill>
                <a:latin typeface="Arial" panose="020B0604020202020204" pitchFamily="34" charset="0"/>
              </a:rPr>
              <a:t>Repayment </a:t>
            </a:r>
            <a:r>
              <a:rPr lang="en-IN" dirty="0">
                <a:solidFill>
                  <a:srgbClr val="000000"/>
                </a:solidFill>
                <a:latin typeface="Arial" panose="020B0604020202020204" pitchFamily="34" charset="0"/>
              </a:rPr>
              <a:t>via cash or similar payment type</a:t>
            </a:r>
            <a:endParaRPr lang="en-IN" b="0" i="0" dirty="0">
              <a:solidFill>
                <a:srgbClr val="333333"/>
              </a:solidFill>
              <a:effectLst/>
              <a:latin typeface="Arial" panose="020B0604020202020204" pitchFamily="34" charset="0"/>
            </a:endParaRPr>
          </a:p>
        </p:txBody>
      </p:sp>
      <p:sp>
        <p:nvSpPr>
          <p:cNvPr id="5" name="Rectangle 4"/>
          <p:cNvSpPr/>
          <p:nvPr/>
        </p:nvSpPr>
        <p:spPr>
          <a:xfrm>
            <a:off x="593530" y="200591"/>
            <a:ext cx="11004936" cy="584775"/>
          </a:xfrm>
          <a:prstGeom prst="rect">
            <a:avLst/>
          </a:prstGeom>
        </p:spPr>
        <p:txBody>
          <a:bodyPr wrap="none">
            <a:spAutoFit/>
          </a:bodyPr>
          <a:lstStyle/>
          <a:p>
            <a:r>
              <a:rPr lang="en-IN" sz="3200" b="1" u="sng" dirty="0" smtClean="0">
                <a:solidFill>
                  <a:schemeClr val="accent1">
                    <a:lumMod val="50000"/>
                  </a:schemeClr>
                </a:solidFill>
                <a:effectLst>
                  <a:outerShdw blurRad="38100" dist="38100" dir="2700000" algn="tl">
                    <a:srgbClr val="000000">
                      <a:alpha val="43137"/>
                    </a:srgbClr>
                  </a:outerShdw>
                </a:effectLst>
                <a:latin typeface="Algerian" panose="04020705040A02060702" pitchFamily="82" charset="0"/>
              </a:rPr>
              <a:t>HOW TO MAKE REPAYMENTS ON A GROUP LOAN ACCOUNT</a:t>
            </a:r>
            <a:endParaRPr lang="en-IN" sz="3200" b="1" i="0" u="sng" dirty="0">
              <a:solidFill>
                <a:schemeClr val="accent1">
                  <a:lumMod val="50000"/>
                </a:schemeClr>
              </a:solidFill>
              <a:effectLst>
                <a:outerShdw blurRad="38100" dist="38100" dir="2700000" algn="tl">
                  <a:srgbClr val="000000">
                    <a:alpha val="43137"/>
                  </a:srgbClr>
                </a:outerShdw>
              </a:effectLst>
              <a:latin typeface="Algerian" panose="04020705040A02060702" pitchFamily="82" charset="0"/>
            </a:endParaRPr>
          </a:p>
        </p:txBody>
      </p:sp>
      <p:sp>
        <p:nvSpPr>
          <p:cNvPr id="6" name="Rectangle 5"/>
          <p:cNvSpPr/>
          <p:nvPr/>
        </p:nvSpPr>
        <p:spPr>
          <a:xfrm>
            <a:off x="109469" y="2809045"/>
            <a:ext cx="11973059" cy="4001095"/>
          </a:xfrm>
          <a:prstGeom prst="rect">
            <a:avLst/>
          </a:prstGeom>
        </p:spPr>
        <p:txBody>
          <a:bodyPr wrap="square">
            <a:spAutoFit/>
          </a:bodyPr>
          <a:lstStyle/>
          <a:p>
            <a:r>
              <a:rPr lang="en-IN" sz="2000" b="1" u="sng" dirty="0" smtClean="0">
                <a:effectLst>
                  <a:outerShdw blurRad="38100" dist="38100" dir="2700000" algn="tl">
                    <a:srgbClr val="000000">
                      <a:alpha val="43137"/>
                    </a:srgbClr>
                  </a:outerShdw>
                </a:effectLst>
                <a:latin typeface="Arial" panose="020B0604020202020204" pitchFamily="34" charset="0"/>
              </a:rPr>
              <a:t>TO MAKE A REPAYMENT USING CASH OR SIMILAR PAYMENT TYPE</a:t>
            </a:r>
          </a:p>
          <a:p>
            <a:r>
              <a:rPr lang="en-IN" dirty="0" smtClean="0">
                <a:latin typeface="Arial" panose="020B0604020202020204" pitchFamily="34" charset="0"/>
              </a:rPr>
              <a:t>Locate </a:t>
            </a:r>
            <a:r>
              <a:rPr lang="en-IN" dirty="0">
                <a:latin typeface="Arial" panose="020B0604020202020204" pitchFamily="34" charset="0"/>
              </a:rPr>
              <a:t>the loan account by navigating to it through the group that holds the loan account.</a:t>
            </a:r>
          </a:p>
          <a:p>
            <a:pPr>
              <a:buFont typeface="+mj-lt"/>
              <a:buAutoNum type="arabicPeriod"/>
            </a:pPr>
            <a:r>
              <a:rPr lang="en-IN" dirty="0">
                <a:latin typeface="Arial" panose="020B0604020202020204" pitchFamily="34" charset="0"/>
              </a:rPr>
              <a:t>Select </a:t>
            </a:r>
            <a:r>
              <a:rPr lang="en-IN" b="1" dirty="0">
                <a:solidFill>
                  <a:schemeClr val="tx2"/>
                </a:solidFill>
                <a:latin typeface="Arial" panose="020B0604020202020204" pitchFamily="34" charset="0"/>
              </a:rPr>
              <a:t>Make Repayment</a:t>
            </a:r>
            <a:r>
              <a:rPr lang="en-IN" dirty="0">
                <a:latin typeface="Arial" panose="020B0604020202020204" pitchFamily="34" charset="0"/>
              </a:rPr>
              <a:t> from the action bar.</a:t>
            </a:r>
          </a:p>
          <a:p>
            <a:pPr>
              <a:buFont typeface="+mj-lt"/>
              <a:buAutoNum type="arabicPeriod"/>
            </a:pPr>
            <a:r>
              <a:rPr lang="en-IN" dirty="0">
                <a:latin typeface="Arial" panose="020B0604020202020204" pitchFamily="34" charset="0"/>
              </a:rPr>
              <a:t>Accept the default </a:t>
            </a:r>
            <a:r>
              <a:rPr lang="en-IN" b="1" dirty="0">
                <a:solidFill>
                  <a:schemeClr val="tx2"/>
                </a:solidFill>
                <a:latin typeface="Arial" panose="020B0604020202020204" pitchFamily="34" charset="0"/>
              </a:rPr>
              <a:t>Transaction date</a:t>
            </a:r>
            <a:r>
              <a:rPr lang="en-IN" dirty="0">
                <a:latin typeface="Arial" panose="020B0604020202020204" pitchFamily="34" charset="0"/>
              </a:rPr>
              <a:t> or select a different date from the calendar pop-up.</a:t>
            </a:r>
          </a:p>
          <a:p>
            <a:pPr>
              <a:buFont typeface="+mj-lt"/>
              <a:buAutoNum type="arabicPeriod"/>
            </a:pPr>
            <a:r>
              <a:rPr lang="en-IN" dirty="0">
                <a:latin typeface="Arial" panose="020B0604020202020204" pitchFamily="34" charset="0"/>
              </a:rPr>
              <a:t>Accept the default </a:t>
            </a:r>
            <a:r>
              <a:rPr lang="en-IN" b="1" dirty="0">
                <a:solidFill>
                  <a:schemeClr val="tx2"/>
                </a:solidFill>
                <a:latin typeface="Arial" panose="020B0604020202020204" pitchFamily="34" charset="0"/>
              </a:rPr>
              <a:t>Transaction amount</a:t>
            </a:r>
            <a:r>
              <a:rPr lang="en-IN" dirty="0">
                <a:latin typeface="Arial" panose="020B0604020202020204" pitchFamily="34" charset="0"/>
              </a:rPr>
              <a:t> or type a different repayment amount.</a:t>
            </a:r>
          </a:p>
          <a:p>
            <a:pPr>
              <a:buFont typeface="+mj-lt"/>
              <a:buAutoNum type="arabicPeriod"/>
            </a:pPr>
            <a:r>
              <a:rPr lang="en-IN" dirty="0">
                <a:latin typeface="Arial" panose="020B0604020202020204" pitchFamily="34" charset="0"/>
              </a:rPr>
              <a:t>Select </a:t>
            </a:r>
            <a:r>
              <a:rPr lang="en-IN" b="1" dirty="0">
                <a:solidFill>
                  <a:schemeClr val="tx2"/>
                </a:solidFill>
                <a:latin typeface="Arial" panose="020B0604020202020204" pitchFamily="34" charset="0"/>
              </a:rPr>
              <a:t>Payment type</a:t>
            </a:r>
            <a:r>
              <a:rPr lang="en-IN" dirty="0">
                <a:latin typeface="Arial" panose="020B0604020202020204" pitchFamily="34" charset="0"/>
              </a:rPr>
              <a:t> from the list.</a:t>
            </a:r>
          </a:p>
          <a:p>
            <a:pPr>
              <a:buFont typeface="+mj-lt"/>
              <a:buAutoNum type="arabicPeriod"/>
            </a:pPr>
            <a:r>
              <a:rPr lang="en-IN" dirty="0">
                <a:latin typeface="Arial" panose="020B0604020202020204" pitchFamily="34" charset="0"/>
              </a:rPr>
              <a:t>Click </a:t>
            </a:r>
            <a:r>
              <a:rPr lang="en-IN" b="1" dirty="0">
                <a:solidFill>
                  <a:schemeClr val="tx2"/>
                </a:solidFill>
                <a:latin typeface="Arial" panose="020B0604020202020204" pitchFamily="34" charset="0"/>
              </a:rPr>
              <a:t>+</a:t>
            </a:r>
            <a:r>
              <a:rPr lang="en-IN" dirty="0">
                <a:solidFill>
                  <a:schemeClr val="tx2"/>
                </a:solidFill>
                <a:latin typeface="Arial" panose="020B0604020202020204" pitchFamily="34" charset="0"/>
              </a:rPr>
              <a:t> </a:t>
            </a:r>
            <a:r>
              <a:rPr lang="en-IN" dirty="0">
                <a:latin typeface="Arial" panose="020B0604020202020204" pitchFamily="34" charset="0"/>
              </a:rPr>
              <a:t>to add payment details (optional).</a:t>
            </a:r>
          </a:p>
          <a:p>
            <a:pPr marL="742950" lvl="1" indent="-285750">
              <a:buFont typeface="+mj-lt"/>
              <a:buAutoNum type="arabicPeriod"/>
            </a:pPr>
            <a:r>
              <a:rPr lang="en-IN" dirty="0">
                <a:latin typeface="Arial" panose="020B0604020202020204" pitchFamily="34" charset="0"/>
              </a:rPr>
              <a:t>Account#</a:t>
            </a:r>
          </a:p>
          <a:p>
            <a:pPr marL="742950" lvl="1" indent="-285750">
              <a:buFont typeface="+mj-lt"/>
              <a:buAutoNum type="arabicPeriod"/>
            </a:pPr>
            <a:r>
              <a:rPr lang="en-IN" dirty="0">
                <a:latin typeface="Arial" panose="020B0604020202020204" pitchFamily="34" charset="0"/>
              </a:rPr>
              <a:t>Check</a:t>
            </a:r>
            <a:r>
              <a:rPr lang="en-IN" dirty="0" smtClean="0">
                <a:latin typeface="Arial" panose="020B0604020202020204" pitchFamily="34" charset="0"/>
              </a:rPr>
              <a:t>#</a:t>
            </a:r>
            <a:endParaRPr lang="en-IN" dirty="0">
              <a:latin typeface="Arial" panose="020B0604020202020204" pitchFamily="34" charset="0"/>
            </a:endParaRPr>
          </a:p>
          <a:p>
            <a:pPr marL="742950" lvl="1" indent="-285750">
              <a:buFont typeface="+mj-lt"/>
              <a:buAutoNum type="arabicPeriod"/>
            </a:pPr>
            <a:r>
              <a:rPr lang="en-IN" dirty="0">
                <a:latin typeface="Arial" panose="020B0604020202020204" pitchFamily="34" charset="0"/>
              </a:rPr>
              <a:t>Routing code</a:t>
            </a:r>
          </a:p>
          <a:p>
            <a:pPr marL="742950" lvl="1" indent="-285750">
              <a:buFont typeface="+mj-lt"/>
              <a:buAutoNum type="arabicPeriod"/>
            </a:pPr>
            <a:r>
              <a:rPr lang="en-IN" dirty="0">
                <a:latin typeface="Arial" panose="020B0604020202020204" pitchFamily="34" charset="0"/>
              </a:rPr>
              <a:t>Receipt#</a:t>
            </a:r>
          </a:p>
          <a:p>
            <a:pPr marL="742950" lvl="1" indent="-285750">
              <a:buFont typeface="+mj-lt"/>
              <a:buAutoNum type="arabicPeriod"/>
            </a:pPr>
            <a:r>
              <a:rPr lang="en-IN" dirty="0">
                <a:latin typeface="Arial" panose="020B0604020202020204" pitchFamily="34" charset="0"/>
              </a:rPr>
              <a:t>Bank#</a:t>
            </a:r>
          </a:p>
          <a:p>
            <a:pPr>
              <a:buFont typeface="+mj-lt"/>
              <a:buAutoNum type="arabicPeriod"/>
            </a:pPr>
            <a:r>
              <a:rPr lang="en-IN" dirty="0">
                <a:latin typeface="Arial" panose="020B0604020202020204" pitchFamily="34" charset="0"/>
              </a:rPr>
              <a:t>Type relevant notes.</a:t>
            </a:r>
          </a:p>
          <a:p>
            <a:pPr>
              <a:buFont typeface="+mj-lt"/>
              <a:buAutoNum type="arabicPeriod"/>
            </a:pPr>
            <a:r>
              <a:rPr lang="en-IN" dirty="0">
                <a:latin typeface="Arial" panose="020B0604020202020204" pitchFamily="34" charset="0"/>
              </a:rPr>
              <a:t>Click</a:t>
            </a:r>
            <a:r>
              <a:rPr lang="en-IN" dirty="0">
                <a:solidFill>
                  <a:schemeClr val="tx2"/>
                </a:solidFill>
                <a:latin typeface="Arial" panose="020B0604020202020204" pitchFamily="34" charset="0"/>
              </a:rPr>
              <a:t> </a:t>
            </a:r>
            <a:r>
              <a:rPr lang="en-IN" b="1" dirty="0">
                <a:solidFill>
                  <a:schemeClr val="tx2"/>
                </a:solidFill>
                <a:latin typeface="Arial" panose="020B0604020202020204" pitchFamily="34" charset="0"/>
              </a:rPr>
              <a:t>Submit</a:t>
            </a:r>
            <a:r>
              <a:rPr lang="en-IN" b="1" dirty="0">
                <a:latin typeface="Arial" panose="020B0604020202020204" pitchFamily="34" charset="0"/>
              </a:rPr>
              <a:t>.</a:t>
            </a:r>
            <a:endParaRPr lang="en-IN" b="0" i="0" dirty="0">
              <a:effectLst/>
              <a:latin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499" y="2532047"/>
            <a:ext cx="2857500" cy="2857500"/>
          </a:xfrm>
          <a:prstGeom prst="rect">
            <a:avLst/>
          </a:prstGeom>
        </p:spPr>
      </p:pic>
    </p:spTree>
    <p:extLst>
      <p:ext uri="{BB962C8B-B14F-4D97-AF65-F5344CB8AC3E}">
        <p14:creationId xmlns:p14="http://schemas.microsoft.com/office/powerpoint/2010/main" val="11683945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99760"/>
            <a:ext cx="11912958" cy="2308324"/>
          </a:xfrm>
          <a:prstGeom prst="rect">
            <a:avLst/>
          </a:prstGeom>
        </p:spPr>
        <p:txBody>
          <a:bodyPr wrap="square">
            <a:spAutoFit/>
          </a:bodyPr>
          <a:lstStyle/>
          <a:p>
            <a:r>
              <a:rPr lang="en-IN" b="1" u="sng" dirty="0" smtClean="0">
                <a:solidFill>
                  <a:srgbClr val="000000"/>
                </a:solidFill>
                <a:effectLst>
                  <a:outerShdw blurRad="38100" dist="38100" dir="2700000" algn="tl">
                    <a:srgbClr val="000000">
                      <a:alpha val="43137"/>
                    </a:srgbClr>
                  </a:outerShdw>
                </a:effectLst>
                <a:latin typeface="Arial" panose="020B0604020202020204" pitchFamily="34" charset="0"/>
              </a:rPr>
              <a:t>TO PREPAY THE LOAN FOR A CLIENT:</a:t>
            </a:r>
          </a:p>
          <a:p>
            <a:endParaRPr lang="en-IN" b="1" dirty="0">
              <a:solidFill>
                <a:srgbClr val="000000"/>
              </a:solidFill>
              <a:latin typeface="Arial" panose="020B0604020202020204" pitchFamily="34" charset="0"/>
            </a:endParaRPr>
          </a:p>
          <a:p>
            <a:r>
              <a:rPr lang="en-IN" dirty="0">
                <a:latin typeface="Arial" panose="020B0604020202020204" pitchFamily="34" charset="0"/>
              </a:rPr>
              <a:t>To</a:t>
            </a:r>
            <a:r>
              <a:rPr lang="en-IN" dirty="0">
                <a:solidFill>
                  <a:srgbClr val="333333"/>
                </a:solidFill>
                <a:latin typeface="Arial" panose="020B0604020202020204" pitchFamily="34" charset="0"/>
              </a:rPr>
              <a:t> </a:t>
            </a:r>
            <a:r>
              <a:rPr lang="en-IN" dirty="0">
                <a:latin typeface="Arial" panose="020B0604020202020204" pitchFamily="34" charset="0"/>
              </a:rPr>
              <a:t>prepay a loan for a client, select the client. Click the </a:t>
            </a:r>
            <a:r>
              <a:rPr lang="en-IN" b="1" dirty="0">
                <a:solidFill>
                  <a:srgbClr val="FF0000"/>
                </a:solidFill>
                <a:latin typeface="Arial" panose="020B0604020202020204" pitchFamily="34" charset="0"/>
              </a:rPr>
              <a:t>General</a:t>
            </a:r>
            <a:r>
              <a:rPr lang="en-IN" b="1" dirty="0">
                <a:solidFill>
                  <a:srgbClr val="333333"/>
                </a:solidFill>
                <a:latin typeface="Arial" panose="020B0604020202020204" pitchFamily="34" charset="0"/>
              </a:rPr>
              <a:t> </a:t>
            </a:r>
            <a:r>
              <a:rPr lang="en-IN" dirty="0">
                <a:latin typeface="Arial" panose="020B0604020202020204" pitchFamily="34" charset="0"/>
              </a:rPr>
              <a:t>tab.</a:t>
            </a:r>
            <a:r>
              <a:rPr lang="en-IN" dirty="0">
                <a:solidFill>
                  <a:srgbClr val="333333"/>
                </a:solidFill>
                <a:latin typeface="Arial" panose="020B0604020202020204" pitchFamily="34" charset="0"/>
              </a:rPr>
              <a:t> </a:t>
            </a:r>
          </a:p>
          <a:p>
            <a:pPr>
              <a:buFont typeface="+mj-lt"/>
              <a:buAutoNum type="arabicPeriod"/>
            </a:pPr>
            <a:r>
              <a:rPr lang="en-IN" dirty="0">
                <a:latin typeface="Arial" panose="020B0604020202020204" pitchFamily="34" charset="0"/>
              </a:rPr>
              <a:t>Click the loan account for which the client wants to prepay the balance.</a:t>
            </a:r>
          </a:p>
          <a:p>
            <a:pPr>
              <a:buFont typeface="+mj-lt"/>
              <a:buAutoNum type="arabicPeriod"/>
            </a:pPr>
            <a:r>
              <a:rPr lang="en-IN" dirty="0">
                <a:latin typeface="Arial" panose="020B0604020202020204" pitchFamily="34" charset="0"/>
              </a:rPr>
              <a:t>Click </a:t>
            </a:r>
            <a:r>
              <a:rPr lang="en-IN" b="1" dirty="0">
                <a:solidFill>
                  <a:srgbClr val="FF0000"/>
                </a:solidFill>
                <a:latin typeface="Arial" panose="020B0604020202020204" pitchFamily="34" charset="0"/>
              </a:rPr>
              <a:t>Prepay Loan</a:t>
            </a:r>
            <a:r>
              <a:rPr lang="en-IN" b="1" dirty="0">
                <a:solidFill>
                  <a:srgbClr val="333333"/>
                </a:solidFill>
                <a:latin typeface="Arial" panose="020B0604020202020204" pitchFamily="34" charset="0"/>
              </a:rPr>
              <a:t> </a:t>
            </a:r>
            <a:r>
              <a:rPr lang="en-IN" dirty="0">
                <a:latin typeface="Arial" panose="020B0604020202020204" pitchFamily="34" charset="0"/>
              </a:rPr>
              <a:t>from the Action Bar to see the following screen with the payoff amount pre-populated summing up the total amount of principal and interest to pay of the loan as of that date. </a:t>
            </a:r>
          </a:p>
          <a:p>
            <a:pPr>
              <a:buFont typeface="+mj-lt"/>
              <a:buAutoNum type="arabicPeriod"/>
            </a:pPr>
            <a:r>
              <a:rPr lang="en-IN" dirty="0">
                <a:latin typeface="Arial" panose="020B0604020202020204" pitchFamily="34" charset="0"/>
              </a:rPr>
              <a:t>Enter the</a:t>
            </a:r>
            <a:r>
              <a:rPr lang="en-IN" dirty="0">
                <a:solidFill>
                  <a:srgbClr val="333333"/>
                </a:solidFill>
                <a:latin typeface="Arial" panose="020B0604020202020204" pitchFamily="34" charset="0"/>
              </a:rPr>
              <a:t> </a:t>
            </a:r>
            <a:r>
              <a:rPr lang="en-IN" b="1" dirty="0">
                <a:solidFill>
                  <a:srgbClr val="FF0000"/>
                </a:solidFill>
                <a:latin typeface="Arial" panose="020B0604020202020204" pitchFamily="34" charset="0"/>
              </a:rPr>
              <a:t>Transaction Date, Transaction Amount, Payment Type,</a:t>
            </a:r>
            <a:r>
              <a:rPr lang="en-IN" dirty="0">
                <a:solidFill>
                  <a:srgbClr val="FF0000"/>
                </a:solidFill>
                <a:latin typeface="Arial" panose="020B0604020202020204" pitchFamily="34" charset="0"/>
              </a:rPr>
              <a:t> </a:t>
            </a:r>
            <a:r>
              <a:rPr lang="en-IN" dirty="0">
                <a:solidFill>
                  <a:srgbClr val="333333"/>
                </a:solidFill>
                <a:latin typeface="Arial" panose="020B0604020202020204" pitchFamily="34" charset="0"/>
              </a:rPr>
              <a:t>(</a:t>
            </a:r>
            <a:r>
              <a:rPr lang="en-IN" dirty="0">
                <a:latin typeface="Arial" panose="020B0604020202020204" pitchFamily="34" charset="0"/>
              </a:rPr>
              <a:t>mandatory fields)</a:t>
            </a:r>
            <a:r>
              <a:rPr lang="en-IN" b="1" dirty="0">
                <a:latin typeface="Arial" panose="020B0604020202020204" pitchFamily="34" charset="0"/>
              </a:rPr>
              <a:t> </a:t>
            </a:r>
            <a:r>
              <a:rPr lang="en-IN" dirty="0">
                <a:latin typeface="Arial" panose="020B0604020202020204" pitchFamily="34" charset="0"/>
              </a:rPr>
              <a:t>and</a:t>
            </a:r>
            <a:r>
              <a:rPr lang="en-IN" dirty="0">
                <a:solidFill>
                  <a:srgbClr val="333333"/>
                </a:solidFill>
                <a:latin typeface="Arial" panose="020B0604020202020204" pitchFamily="34" charset="0"/>
              </a:rPr>
              <a:t> </a:t>
            </a:r>
            <a:r>
              <a:rPr lang="en-IN" b="1" dirty="0">
                <a:solidFill>
                  <a:srgbClr val="FF0000"/>
                </a:solidFill>
                <a:latin typeface="Arial" panose="020B0604020202020204" pitchFamily="34" charset="0"/>
              </a:rPr>
              <a:t>Note</a:t>
            </a:r>
            <a:r>
              <a:rPr lang="en-IN" b="1" dirty="0">
                <a:solidFill>
                  <a:srgbClr val="333333"/>
                </a:solidFill>
                <a:latin typeface="Arial" panose="020B0604020202020204" pitchFamily="34" charset="0"/>
              </a:rPr>
              <a:t> </a:t>
            </a:r>
            <a:r>
              <a:rPr lang="en-IN" dirty="0">
                <a:solidFill>
                  <a:srgbClr val="333333"/>
                </a:solidFill>
                <a:latin typeface="Arial" panose="020B0604020202020204" pitchFamily="34" charset="0"/>
              </a:rPr>
              <a:t>(optional). </a:t>
            </a:r>
          </a:p>
          <a:p>
            <a:pPr>
              <a:buFont typeface="+mj-lt"/>
              <a:buAutoNum type="arabicPeriod"/>
            </a:pPr>
            <a:r>
              <a:rPr lang="en-IN" dirty="0">
                <a:latin typeface="Arial" panose="020B0604020202020204" pitchFamily="34" charset="0"/>
              </a:rPr>
              <a:t>Click </a:t>
            </a:r>
            <a:r>
              <a:rPr lang="en-IN" b="1" dirty="0">
                <a:solidFill>
                  <a:srgbClr val="FF0000"/>
                </a:solidFill>
                <a:latin typeface="Arial" panose="020B0604020202020204" pitchFamily="34" charset="0"/>
              </a:rPr>
              <a:t>Submit</a:t>
            </a:r>
            <a:r>
              <a:rPr lang="en-IN" dirty="0">
                <a:solidFill>
                  <a:srgbClr val="FF0000"/>
                </a:solidFill>
                <a:latin typeface="Arial" panose="020B0604020202020204" pitchFamily="34" charset="0"/>
              </a:rPr>
              <a:t>. </a:t>
            </a:r>
            <a:r>
              <a:rPr lang="en-IN" dirty="0">
                <a:latin typeface="Arial" panose="020B0604020202020204" pitchFamily="34" charset="0"/>
              </a:rPr>
              <a:t>This loan status will now be Closed, paying off the amount due for principal and interest</a:t>
            </a:r>
            <a:r>
              <a:rPr lang="en-IN" dirty="0">
                <a:solidFill>
                  <a:srgbClr val="333333"/>
                </a:solidFill>
                <a:latin typeface="Arial" panose="020B0604020202020204" pitchFamily="34" charset="0"/>
              </a:rPr>
              <a:t>. </a:t>
            </a:r>
            <a:endParaRPr lang="en-IN" b="0" i="0" dirty="0">
              <a:solidFill>
                <a:srgbClr val="333333"/>
              </a:solidFill>
              <a:effectLst/>
              <a:latin typeface="Arial" panose="020B0604020202020204" pitchFamily="34" charset="0"/>
            </a:endParaRPr>
          </a:p>
        </p:txBody>
      </p:sp>
      <p:sp>
        <p:nvSpPr>
          <p:cNvPr id="5" name="Rectangle 4"/>
          <p:cNvSpPr/>
          <p:nvPr/>
        </p:nvSpPr>
        <p:spPr>
          <a:xfrm>
            <a:off x="2179643" y="253429"/>
            <a:ext cx="7553671" cy="646331"/>
          </a:xfrm>
          <a:prstGeom prst="rect">
            <a:avLst/>
          </a:prstGeom>
        </p:spPr>
        <p:txBody>
          <a:bodyPr wrap="none">
            <a:spAutoFit/>
          </a:bodyPr>
          <a:lstStyle/>
          <a:p>
            <a:r>
              <a:rPr lang="en-IN" sz="3600" b="1" u="sng" dirty="0" smtClean="0">
                <a:solidFill>
                  <a:schemeClr val="accent1">
                    <a:lumMod val="50000"/>
                  </a:schemeClr>
                </a:solidFill>
                <a:effectLst>
                  <a:outerShdw blurRad="38100" dist="38100" dir="2700000" algn="tl">
                    <a:srgbClr val="000000">
                      <a:alpha val="43137"/>
                    </a:srgbClr>
                  </a:outerShdw>
                </a:effectLst>
                <a:latin typeface="Algerian" panose="04020705040A02060702" pitchFamily="82" charset="0"/>
              </a:rPr>
              <a:t>HOW TO PREPAY A LOAN ACCOUNT</a:t>
            </a:r>
            <a:endParaRPr lang="en-IN" sz="3600" b="1" i="0" u="sng" dirty="0">
              <a:solidFill>
                <a:schemeClr val="accent1">
                  <a:lumMod val="50000"/>
                </a:schemeClr>
              </a:solidFill>
              <a:effectLst>
                <a:outerShdw blurRad="38100" dist="38100" dir="2700000" algn="tl">
                  <a:srgbClr val="000000">
                    <a:alpha val="43137"/>
                  </a:srgbClr>
                </a:outerShdw>
              </a:effectLst>
              <a:latin typeface="Algerian" panose="04020705040A02060702" pitchFamily="8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90018"/>
            <a:ext cx="12192000" cy="365116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500" y="3983680"/>
            <a:ext cx="2857500" cy="2857500"/>
          </a:xfrm>
          <a:prstGeom prst="rect">
            <a:avLst/>
          </a:prstGeom>
        </p:spPr>
      </p:pic>
    </p:spTree>
    <p:extLst>
      <p:ext uri="{BB962C8B-B14F-4D97-AF65-F5344CB8AC3E}">
        <p14:creationId xmlns:p14="http://schemas.microsoft.com/office/powerpoint/2010/main" val="3011801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Slide Number Placeholder 2"/>
          <p:cNvSpPr>
            <a:spLocks noGrp="1"/>
          </p:cNvSpPr>
          <p:nvPr>
            <p:ph type="sldNum" sz="quarter" idx="12"/>
          </p:nvPr>
        </p:nvSpPr>
        <p:spPr/>
        <p:txBody>
          <a:bodyPr>
            <a:normAutofit fontScale="25000" lnSpcReduction="20000"/>
          </a:bodyPr>
          <a:lstStyle/>
          <a:p>
            <a:fld id="{6D22F896-40B5-4ADD-8801-0D06FADFA095}" type="slidenum">
              <a:rPr lang="en-US" sz="1600" smtClean="0">
                <a:latin typeface="Arial Black" panose="020B0A04020102020204" pitchFamily="34" charset="0"/>
              </a:rPr>
              <a:t>56</a:t>
            </a:fld>
            <a:endParaRPr lang="en-US" sz="1600" dirty="0">
              <a:latin typeface="Arial Black" panose="020B0A04020102020204" pitchFamily="34" charset="0"/>
            </a:endParaRPr>
          </a:p>
        </p:txBody>
      </p:sp>
      <p:sp>
        <p:nvSpPr>
          <p:cNvPr id="4" name="Rectangle 3"/>
          <p:cNvSpPr/>
          <p:nvPr/>
        </p:nvSpPr>
        <p:spPr>
          <a:xfrm>
            <a:off x="1282897" y="1364019"/>
            <a:ext cx="9139040" cy="92333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IN" sz="5400" b="1" u="sng"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lgerian" panose="04020705040A02060702" pitchFamily="82" charset="0"/>
              </a:rPr>
              <a:t>THANK YOU FOR ATTENTION</a:t>
            </a:r>
            <a:endParaRPr lang="en-IN" sz="3600" b="1" u="sng"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lgerian" panose="04020705040A02060702" pitchFamily="82" charset="0"/>
            </a:endParaRPr>
          </a:p>
        </p:txBody>
      </p:sp>
    </p:spTree>
    <p:extLst>
      <p:ext uri="{BB962C8B-B14F-4D97-AF65-F5344CB8AC3E}">
        <p14:creationId xmlns:p14="http://schemas.microsoft.com/office/powerpoint/2010/main" val="2705361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673444" y="6334537"/>
            <a:ext cx="280410" cy="365125"/>
          </a:xfrm>
        </p:spPr>
        <p:txBody>
          <a:bodyPr/>
          <a:lstStyle/>
          <a:p>
            <a:r>
              <a:rPr lang="en-US" sz="1600" dirty="0" smtClean="0">
                <a:latin typeface="Arial Black" panose="020B0A04020102020204" pitchFamily="34" charset="0"/>
              </a:rPr>
              <a:t>6</a:t>
            </a:r>
            <a:endParaRPr lang="en-US" sz="1600" dirty="0">
              <a:latin typeface="Arial Black" panose="020B0A04020102020204" pitchFamily="34" charset="0"/>
            </a:endParaRPr>
          </a:p>
        </p:txBody>
      </p:sp>
      <p:sp>
        <p:nvSpPr>
          <p:cNvPr id="4" name="Rectangle 3"/>
          <p:cNvSpPr/>
          <p:nvPr/>
        </p:nvSpPr>
        <p:spPr>
          <a:xfrm>
            <a:off x="19153" y="452844"/>
            <a:ext cx="11934701" cy="6247864"/>
          </a:xfrm>
          <a:prstGeom prst="rect">
            <a:avLst/>
          </a:prstGeom>
        </p:spPr>
        <p:txBody>
          <a:bodyPr wrap="square">
            <a:spAutoFit/>
          </a:bodyPr>
          <a:lstStyle/>
          <a:p>
            <a:r>
              <a:rPr lang="en-IN" sz="2000" i="1" dirty="0">
                <a:latin typeface="Arial" panose="020B0604020202020204" pitchFamily="34" charset="0"/>
              </a:rPr>
              <a:t>The </a:t>
            </a:r>
            <a:r>
              <a:rPr lang="en-IN" sz="2000" i="1" dirty="0" smtClean="0">
                <a:latin typeface="Arial" panose="020B0604020202020204" pitchFamily="34" charset="0"/>
              </a:rPr>
              <a:t>Blue</a:t>
            </a:r>
            <a:r>
              <a:rPr lang="en-IN" sz="2000" i="1" dirty="0">
                <a:latin typeface="Arial" panose="020B0604020202020204" pitchFamily="34" charset="0"/>
              </a:rPr>
              <a:t> </a:t>
            </a:r>
            <a:r>
              <a:rPr lang="en-IN" sz="2000" b="1" i="1" dirty="0" err="1">
                <a:latin typeface="Arial" panose="020B0604020202020204" pitchFamily="34" charset="0"/>
              </a:rPr>
              <a:t>Mifos</a:t>
            </a:r>
            <a:r>
              <a:rPr lang="en-IN" sz="2000" b="1" i="1" dirty="0">
                <a:latin typeface="Arial" panose="020B0604020202020204" pitchFamily="34" charset="0"/>
              </a:rPr>
              <a:t> Menu Bar</a:t>
            </a:r>
            <a:r>
              <a:rPr lang="en-IN" sz="2000" i="1" dirty="0">
                <a:latin typeface="Arial" panose="020B0604020202020204" pitchFamily="34" charset="0"/>
              </a:rPr>
              <a:t> displayed across the top of the Welcome page is displayed on every page in the </a:t>
            </a:r>
            <a:r>
              <a:rPr lang="en-IN" sz="2000" i="1" dirty="0" err="1">
                <a:latin typeface="Arial" panose="020B0604020202020204" pitchFamily="34" charset="0"/>
              </a:rPr>
              <a:t>Mifos</a:t>
            </a:r>
            <a:r>
              <a:rPr lang="en-IN" sz="2000" i="1" dirty="0">
                <a:latin typeface="Arial" panose="020B0604020202020204" pitchFamily="34" charset="0"/>
              </a:rPr>
              <a:t> X system. The menu bar includes:</a:t>
            </a:r>
          </a:p>
          <a:p>
            <a:r>
              <a:rPr lang="en-IN" sz="2000" i="1" dirty="0" err="1">
                <a:latin typeface="Aharoni" panose="02010803020104030203" pitchFamily="2" charset="-79"/>
                <a:cs typeface="Aharoni" panose="02010803020104030203" pitchFamily="2" charset="-79"/>
              </a:rPr>
              <a:t>Mifos</a:t>
            </a:r>
            <a:r>
              <a:rPr lang="en-IN" sz="2000" i="1" dirty="0">
                <a:latin typeface="Aharoni" panose="02010803020104030203" pitchFamily="2" charset="-79"/>
                <a:cs typeface="Aharoni" panose="02010803020104030203" pitchFamily="2" charset="-79"/>
              </a:rPr>
              <a:t> </a:t>
            </a:r>
            <a:r>
              <a:rPr lang="en-IN" sz="2000" i="1" dirty="0" smtClean="0">
                <a:latin typeface="Aharoni" panose="02010803020104030203" pitchFamily="2" charset="-79"/>
                <a:cs typeface="Aharoni" panose="02010803020104030203" pitchFamily="2" charset="-79"/>
              </a:rPr>
              <a:t>Logo</a:t>
            </a:r>
            <a:r>
              <a:rPr lang="en-IN" sz="2000" i="1" dirty="0" smtClean="0">
                <a:latin typeface="Arial" panose="020B0604020202020204" pitchFamily="34" charset="0"/>
              </a:rPr>
              <a:t>-Access </a:t>
            </a:r>
            <a:r>
              <a:rPr lang="en-IN" sz="2000" i="1" dirty="0">
                <a:latin typeface="Arial" panose="020B0604020202020204" pitchFamily="34" charset="0"/>
              </a:rPr>
              <a:t>the Welcome page from anywhere in the </a:t>
            </a:r>
            <a:r>
              <a:rPr lang="en-IN" sz="2000" i="1" dirty="0" err="1">
                <a:latin typeface="Arial" panose="020B0604020202020204" pitchFamily="34" charset="0"/>
              </a:rPr>
              <a:t>Mifos</a:t>
            </a:r>
            <a:r>
              <a:rPr lang="en-IN" sz="2000" i="1" dirty="0">
                <a:latin typeface="Arial" panose="020B0604020202020204" pitchFamily="34" charset="0"/>
              </a:rPr>
              <a:t> X system</a:t>
            </a:r>
          </a:p>
          <a:p>
            <a:pPr marL="285750" indent="-285750">
              <a:buFont typeface="Wingdings" panose="05000000000000000000" pitchFamily="2" charset="2"/>
              <a:buChar char="v"/>
            </a:pPr>
            <a:r>
              <a:rPr lang="en-IN" sz="2000" b="1" i="1" dirty="0">
                <a:latin typeface="Arial" panose="020B0604020202020204" pitchFamily="34" charset="0"/>
              </a:rPr>
              <a:t>Clients</a:t>
            </a:r>
            <a:r>
              <a:rPr lang="en-IN" sz="2000" i="1" dirty="0">
                <a:latin typeface="Arial" panose="020B0604020202020204" pitchFamily="34" charset="0"/>
              </a:rPr>
              <a:t> </a:t>
            </a:r>
            <a:r>
              <a:rPr lang="en-IN" sz="2000" b="1" i="1" dirty="0" smtClean="0">
                <a:latin typeface="Arial" panose="020B0604020202020204" pitchFamily="34" charset="0"/>
              </a:rPr>
              <a:t>Menu</a:t>
            </a:r>
          </a:p>
          <a:p>
            <a:pPr marL="342900" indent="-342900">
              <a:buFont typeface="+mj-lt"/>
              <a:buAutoNum type="alphaLcParenR"/>
            </a:pPr>
            <a:r>
              <a:rPr lang="en-IN" sz="2000" i="1" dirty="0" smtClean="0">
                <a:latin typeface="Arial" panose="020B0604020202020204" pitchFamily="34" charset="0"/>
              </a:rPr>
              <a:t>Access Clients </a:t>
            </a:r>
          </a:p>
          <a:p>
            <a:pPr marL="342900" indent="-342900">
              <a:buFont typeface="+mj-lt"/>
              <a:buAutoNum type="alphaLcParenR"/>
            </a:pPr>
            <a:r>
              <a:rPr lang="en-IN" sz="2000" i="1" dirty="0" smtClean="0">
                <a:latin typeface="Arial" panose="020B0604020202020204" pitchFamily="34" charset="0"/>
              </a:rPr>
              <a:t>Groups</a:t>
            </a:r>
          </a:p>
          <a:p>
            <a:pPr marL="342900" indent="-342900">
              <a:buFont typeface="+mj-lt"/>
              <a:buAutoNum type="alphaLcParenR"/>
            </a:pPr>
            <a:r>
              <a:rPr lang="en-IN" sz="2000" i="1" dirty="0" smtClean="0">
                <a:latin typeface="Arial" panose="020B0604020202020204" pitchFamily="34" charset="0"/>
              </a:rPr>
              <a:t> </a:t>
            </a:r>
            <a:r>
              <a:rPr lang="en-IN" sz="2000" i="1" dirty="0">
                <a:latin typeface="Arial" panose="020B0604020202020204" pitchFamily="34" charset="0"/>
              </a:rPr>
              <a:t>Centers </a:t>
            </a:r>
          </a:p>
          <a:p>
            <a:pPr marL="285750" indent="-285750">
              <a:buFont typeface="Wingdings" panose="05000000000000000000" pitchFamily="2" charset="2"/>
              <a:buChar char="v"/>
            </a:pPr>
            <a:r>
              <a:rPr lang="en-IN" sz="2000" b="1" i="1" dirty="0">
                <a:latin typeface="Arial" panose="020B0604020202020204" pitchFamily="34" charset="0"/>
              </a:rPr>
              <a:t>Accounting</a:t>
            </a:r>
            <a:r>
              <a:rPr lang="en-IN" sz="2000" i="1" dirty="0">
                <a:latin typeface="Arial" panose="020B0604020202020204" pitchFamily="34" charset="0"/>
              </a:rPr>
              <a:t> </a:t>
            </a:r>
            <a:r>
              <a:rPr lang="en-IN" sz="2000" b="1" i="1" dirty="0" smtClean="0">
                <a:latin typeface="Arial" panose="020B0604020202020204" pitchFamily="34" charset="0"/>
              </a:rPr>
              <a:t>Menu</a:t>
            </a:r>
          </a:p>
          <a:p>
            <a:pPr marL="342900" indent="-342900">
              <a:buFont typeface="+mj-lt"/>
              <a:buAutoNum type="alphaLcParenR"/>
            </a:pPr>
            <a:r>
              <a:rPr lang="en-IN" sz="2000" i="1" dirty="0" smtClean="0">
                <a:latin typeface="Arial" panose="020B0604020202020204" pitchFamily="34" charset="0"/>
              </a:rPr>
              <a:t>Access </a:t>
            </a:r>
            <a:r>
              <a:rPr lang="en-IN" sz="2000" i="1" dirty="0">
                <a:latin typeface="Arial" panose="020B0604020202020204" pitchFamily="34" charset="0"/>
              </a:rPr>
              <a:t>the accounting activities page </a:t>
            </a:r>
          </a:p>
          <a:p>
            <a:pPr marL="285750" indent="-285750">
              <a:buFont typeface="Wingdings" panose="05000000000000000000" pitchFamily="2" charset="2"/>
              <a:buChar char="v"/>
            </a:pPr>
            <a:r>
              <a:rPr lang="en-IN" sz="2000" b="1" i="1" dirty="0">
                <a:latin typeface="Arial" panose="020B0604020202020204" pitchFamily="34" charset="0"/>
              </a:rPr>
              <a:t>Reports</a:t>
            </a:r>
            <a:r>
              <a:rPr lang="en-IN" sz="2000" i="1" dirty="0">
                <a:latin typeface="Arial" panose="020B0604020202020204" pitchFamily="34" charset="0"/>
              </a:rPr>
              <a:t> </a:t>
            </a:r>
            <a:r>
              <a:rPr lang="en-IN" sz="2000" b="1" i="1" dirty="0" smtClean="0">
                <a:latin typeface="Arial" panose="020B0604020202020204" pitchFamily="34" charset="0"/>
              </a:rPr>
              <a:t>Menu</a:t>
            </a:r>
          </a:p>
          <a:p>
            <a:pPr marL="342900" indent="-342900">
              <a:buFont typeface="+mj-lt"/>
              <a:buAutoNum type="alphaLcParenR"/>
            </a:pPr>
            <a:r>
              <a:rPr lang="en-IN" sz="2000" i="1" dirty="0" smtClean="0">
                <a:latin typeface="Arial" panose="020B0604020202020204" pitchFamily="34" charset="0"/>
              </a:rPr>
              <a:t>Access </a:t>
            </a:r>
            <a:r>
              <a:rPr lang="en-IN" sz="2000" i="1" dirty="0">
                <a:latin typeface="Arial" panose="020B0604020202020204" pitchFamily="34" charset="0"/>
              </a:rPr>
              <a:t>reports</a:t>
            </a:r>
          </a:p>
          <a:p>
            <a:pPr marL="285750" indent="-285750">
              <a:buFont typeface="Wingdings" panose="05000000000000000000" pitchFamily="2" charset="2"/>
              <a:buChar char="v"/>
            </a:pPr>
            <a:r>
              <a:rPr lang="en-IN" sz="2000" b="1" i="1" dirty="0">
                <a:latin typeface="Arial" panose="020B0604020202020204" pitchFamily="34" charset="0"/>
              </a:rPr>
              <a:t>Admin</a:t>
            </a:r>
            <a:r>
              <a:rPr lang="en-IN" sz="2000" i="1" dirty="0">
                <a:latin typeface="Arial" panose="020B0604020202020204" pitchFamily="34" charset="0"/>
              </a:rPr>
              <a:t> </a:t>
            </a:r>
            <a:r>
              <a:rPr lang="en-IN" sz="2000" b="1" i="1" dirty="0" smtClean="0">
                <a:latin typeface="Arial" panose="020B0604020202020204" pitchFamily="34" charset="0"/>
              </a:rPr>
              <a:t>Menu</a:t>
            </a:r>
          </a:p>
          <a:p>
            <a:pPr marL="342900" indent="-342900">
              <a:buFont typeface="+mj-lt"/>
              <a:buAutoNum type="alphaLcParenR"/>
            </a:pPr>
            <a:r>
              <a:rPr lang="en-IN" sz="2000" i="1" dirty="0" smtClean="0">
                <a:latin typeface="Arial" panose="020B0604020202020204" pitchFamily="34" charset="0"/>
              </a:rPr>
              <a:t>Access </a:t>
            </a:r>
            <a:r>
              <a:rPr lang="en-IN" sz="2000" i="1" dirty="0">
                <a:latin typeface="Arial" panose="020B0604020202020204" pitchFamily="34" charset="0"/>
              </a:rPr>
              <a:t>administrator activities</a:t>
            </a:r>
          </a:p>
          <a:p>
            <a:pPr marL="285750" indent="-285750">
              <a:buFont typeface="Wingdings" panose="05000000000000000000" pitchFamily="2" charset="2"/>
              <a:buChar char="v"/>
            </a:pPr>
            <a:r>
              <a:rPr lang="en-IN" sz="2000" b="1" i="1" dirty="0">
                <a:latin typeface="Arial" panose="020B0604020202020204" pitchFamily="34" charset="0"/>
              </a:rPr>
              <a:t>Search </a:t>
            </a:r>
            <a:r>
              <a:rPr lang="en-IN" sz="2000" b="1" i="1" dirty="0" smtClean="0">
                <a:latin typeface="Arial" panose="020B0604020202020204" pitchFamily="34" charset="0"/>
              </a:rPr>
              <a:t>Tool</a:t>
            </a:r>
            <a:endParaRPr lang="en-IN" sz="2000" i="1" dirty="0" smtClean="0">
              <a:latin typeface="Arial" panose="020B0604020202020204" pitchFamily="34" charset="0"/>
            </a:endParaRPr>
          </a:p>
          <a:p>
            <a:pPr marL="342900" indent="-342900">
              <a:buFont typeface="+mj-lt"/>
              <a:buAutoNum type="alphaLcParenR"/>
            </a:pPr>
            <a:r>
              <a:rPr lang="en-IN" sz="2000" i="1" dirty="0">
                <a:latin typeface="Arial" panose="020B0604020202020204" pitchFamily="34" charset="0"/>
              </a:rPr>
              <a:t> </a:t>
            </a:r>
            <a:r>
              <a:rPr lang="en-IN" sz="2000" i="1" dirty="0" smtClean="0">
                <a:latin typeface="Arial" panose="020B0604020202020204" pitchFamily="34" charset="0"/>
              </a:rPr>
              <a:t>  Use </a:t>
            </a:r>
            <a:r>
              <a:rPr lang="en-IN" sz="2000" i="1" dirty="0">
                <a:latin typeface="Arial" panose="020B0604020202020204" pitchFamily="34" charset="0"/>
              </a:rPr>
              <a:t>the search tool to search for </a:t>
            </a:r>
            <a:r>
              <a:rPr lang="en-IN" sz="2000" i="1" dirty="0" smtClean="0">
                <a:latin typeface="Arial" panose="020B0604020202020204" pitchFamily="34" charset="0"/>
              </a:rPr>
              <a:t>clients</a:t>
            </a:r>
            <a:r>
              <a:rPr lang="en-IN" sz="2000" i="1" dirty="0">
                <a:latin typeface="Arial" panose="020B0604020202020204" pitchFamily="34" charset="0"/>
              </a:rPr>
              <a:t>, groups, and </a:t>
            </a:r>
            <a:r>
              <a:rPr lang="en-IN" sz="2000" i="1" dirty="0" err="1">
                <a:latin typeface="Arial" panose="020B0604020202020204" pitchFamily="34" charset="0"/>
              </a:rPr>
              <a:t>centers</a:t>
            </a:r>
            <a:r>
              <a:rPr lang="en-IN" sz="2000" i="1" dirty="0">
                <a:latin typeface="Arial" panose="020B0604020202020204" pitchFamily="34" charset="0"/>
              </a:rPr>
              <a:t> </a:t>
            </a:r>
          </a:p>
          <a:p>
            <a:pPr marL="285750" indent="-285750">
              <a:buFont typeface="Wingdings" panose="05000000000000000000" pitchFamily="2" charset="2"/>
              <a:buChar char="v"/>
            </a:pPr>
            <a:r>
              <a:rPr lang="en-IN" sz="2000" b="1" i="1" dirty="0" smtClean="0">
                <a:latin typeface="Arial" panose="020B0604020202020204" pitchFamily="34" charset="0"/>
              </a:rPr>
              <a:t> </a:t>
            </a:r>
            <a:r>
              <a:rPr lang="en-IN" sz="2000" b="1" i="1" dirty="0" err="1" smtClean="0">
                <a:latin typeface="Arial" panose="020B0604020202020204" pitchFamily="34" charset="0"/>
              </a:rPr>
              <a:t>Mifos</a:t>
            </a:r>
            <a:r>
              <a:rPr lang="en-IN" sz="2000" b="1" i="1" dirty="0" smtClean="0">
                <a:latin typeface="Arial" panose="020B0604020202020204" pitchFamily="34" charset="0"/>
              </a:rPr>
              <a:t> </a:t>
            </a:r>
            <a:r>
              <a:rPr lang="en-IN" sz="2000" i="1" dirty="0">
                <a:latin typeface="Arial" panose="020B0604020202020204" pitchFamily="34" charset="0"/>
              </a:rPr>
              <a:t> </a:t>
            </a:r>
            <a:r>
              <a:rPr lang="en-IN" sz="2000" b="1" i="1" dirty="0" smtClean="0">
                <a:latin typeface="Arial" panose="020B0604020202020204" pitchFamily="34" charset="0"/>
              </a:rPr>
              <a:t>Menu</a:t>
            </a:r>
            <a:r>
              <a:rPr lang="en-IN" sz="2000" i="1" dirty="0">
                <a:latin typeface="Arial" panose="020B0604020202020204" pitchFamily="34" charset="0"/>
              </a:rPr>
              <a:t> </a:t>
            </a:r>
            <a:r>
              <a:rPr lang="en-IN" sz="2000" i="1" dirty="0" smtClean="0">
                <a:latin typeface="Arial" panose="020B0604020202020204" pitchFamily="34" charset="0"/>
              </a:rPr>
              <a:t>-</a:t>
            </a:r>
          </a:p>
          <a:p>
            <a:pPr marL="457200" indent="-457200">
              <a:buFont typeface="+mj-lt"/>
              <a:buAutoNum type="alphaLcParenR"/>
            </a:pPr>
            <a:r>
              <a:rPr lang="en-IN" sz="2000" b="1" i="1" dirty="0" smtClean="0">
                <a:latin typeface="Arial" panose="020B0604020202020204" pitchFamily="34" charset="0"/>
              </a:rPr>
              <a:t>Access </a:t>
            </a:r>
            <a:r>
              <a:rPr lang="en-IN" sz="2000" b="1" i="1" dirty="0">
                <a:latin typeface="Arial" panose="020B0604020202020204" pitchFamily="34" charset="0"/>
              </a:rPr>
              <a:t>to Help</a:t>
            </a:r>
            <a:r>
              <a:rPr lang="en-IN" sz="2000" i="1" dirty="0">
                <a:latin typeface="Arial" panose="020B0604020202020204" pitchFamily="34" charset="0"/>
              </a:rPr>
              <a:t> </a:t>
            </a:r>
            <a:r>
              <a:rPr lang="en-IN" sz="2000" i="1" dirty="0" smtClean="0">
                <a:latin typeface="Arial" panose="020B0604020202020204" pitchFamily="34" charset="0"/>
              </a:rPr>
              <a:t>  (Keyboard Shortcuts),</a:t>
            </a:r>
          </a:p>
          <a:p>
            <a:pPr marL="457200" indent="-457200">
              <a:buFont typeface="+mj-lt"/>
              <a:buAutoNum type="alphaLcParenR"/>
            </a:pPr>
            <a:r>
              <a:rPr lang="en-IN" sz="2000" i="1" dirty="0">
                <a:latin typeface="Arial" panose="020B0604020202020204" pitchFamily="34" charset="0"/>
              </a:rPr>
              <a:t> </a:t>
            </a:r>
            <a:r>
              <a:rPr lang="en-IN" sz="2000" b="1" i="1" dirty="0" smtClean="0">
                <a:latin typeface="Arial" panose="020B0604020202020204" pitchFamily="34" charset="0"/>
              </a:rPr>
              <a:t>Profile               </a:t>
            </a:r>
            <a:r>
              <a:rPr lang="en-IN" sz="2000" i="1" dirty="0">
                <a:latin typeface="Arial" panose="020B0604020202020204" pitchFamily="34" charset="0"/>
              </a:rPr>
              <a:t> </a:t>
            </a:r>
            <a:r>
              <a:rPr lang="en-IN" sz="2000" i="1" dirty="0" smtClean="0">
                <a:latin typeface="Arial" panose="020B0604020202020204" pitchFamily="34" charset="0"/>
              </a:rPr>
              <a:t>(Your </a:t>
            </a:r>
            <a:r>
              <a:rPr lang="en-IN" sz="2000" i="1" dirty="0">
                <a:latin typeface="Arial" panose="020B0604020202020204" pitchFamily="34" charset="0"/>
              </a:rPr>
              <a:t>user </a:t>
            </a:r>
            <a:r>
              <a:rPr lang="en-IN" sz="2000" i="1" dirty="0" smtClean="0">
                <a:latin typeface="Arial" panose="020B0604020202020204" pitchFamily="34" charset="0"/>
              </a:rPr>
              <a:t>Profile</a:t>
            </a:r>
            <a:r>
              <a:rPr lang="en-IN" sz="2000" i="1" dirty="0">
                <a:latin typeface="Arial" panose="020B0604020202020204" pitchFamily="34" charset="0"/>
              </a:rPr>
              <a:t>, including an activity to change your </a:t>
            </a:r>
            <a:r>
              <a:rPr lang="en-IN" sz="2000" i="1" dirty="0" smtClean="0">
                <a:latin typeface="Arial" panose="020B0604020202020204" pitchFamily="34" charset="0"/>
              </a:rPr>
              <a:t>Password</a:t>
            </a:r>
            <a:r>
              <a:rPr lang="en-IN" sz="2000" i="1" dirty="0">
                <a:latin typeface="Arial" panose="020B0604020202020204" pitchFamily="34" charset="0"/>
              </a:rPr>
              <a:t>), </a:t>
            </a:r>
            <a:endParaRPr lang="en-IN" sz="2000" i="1" dirty="0" smtClean="0">
              <a:latin typeface="Arial" panose="020B0604020202020204" pitchFamily="34" charset="0"/>
            </a:endParaRPr>
          </a:p>
          <a:p>
            <a:pPr marL="457200" indent="-457200">
              <a:buFont typeface="+mj-lt"/>
              <a:buAutoNum type="alphaLcParenR"/>
            </a:pPr>
            <a:r>
              <a:rPr lang="en-IN" sz="2000" b="1" i="1" dirty="0" smtClean="0">
                <a:latin typeface="Arial" panose="020B0604020202020204" pitchFamily="34" charset="0"/>
              </a:rPr>
              <a:t>Settings             </a:t>
            </a:r>
            <a:r>
              <a:rPr lang="en-IN" sz="2000" i="1" dirty="0">
                <a:latin typeface="Arial" panose="020B0604020202020204" pitchFamily="34" charset="0"/>
              </a:rPr>
              <a:t> </a:t>
            </a:r>
            <a:r>
              <a:rPr lang="en-IN" sz="2000" i="1" dirty="0" smtClean="0">
                <a:latin typeface="Arial" panose="020B0604020202020204" pitchFamily="34" charset="0"/>
              </a:rPr>
              <a:t>(Language </a:t>
            </a:r>
            <a:r>
              <a:rPr lang="en-IN" sz="2000" i="1" dirty="0">
                <a:latin typeface="Arial" panose="020B0604020202020204" pitchFamily="34" charset="0"/>
              </a:rPr>
              <a:t>and </a:t>
            </a:r>
            <a:r>
              <a:rPr lang="en-IN" sz="2000" i="1" dirty="0" smtClean="0">
                <a:latin typeface="Arial" panose="020B0604020202020204" pitchFamily="34" charset="0"/>
              </a:rPr>
              <a:t>Date Format),</a:t>
            </a:r>
          </a:p>
          <a:p>
            <a:pPr marL="457200" indent="-457200">
              <a:buFont typeface="+mj-lt"/>
              <a:buAutoNum type="alphaLcParenR"/>
            </a:pPr>
            <a:r>
              <a:rPr lang="en-IN" sz="2000" i="1" dirty="0">
                <a:latin typeface="Arial" panose="020B0604020202020204" pitchFamily="34" charset="0"/>
              </a:rPr>
              <a:t> </a:t>
            </a:r>
            <a:r>
              <a:rPr lang="en-IN" sz="2000" b="1" i="1" dirty="0">
                <a:latin typeface="Arial" panose="020B0604020202020204" pitchFamily="34" charset="0"/>
              </a:rPr>
              <a:t>Log </a:t>
            </a:r>
            <a:r>
              <a:rPr lang="en-IN" sz="2000" b="1" i="1" dirty="0" smtClean="0">
                <a:latin typeface="Arial" panose="020B0604020202020204" pitchFamily="34" charset="0"/>
              </a:rPr>
              <a:t>Out             </a:t>
            </a:r>
            <a:r>
              <a:rPr lang="en-IN" sz="2000" i="1" dirty="0">
                <a:latin typeface="Arial" panose="020B0604020202020204" pitchFamily="34" charset="0"/>
              </a:rPr>
              <a:t> </a:t>
            </a:r>
            <a:r>
              <a:rPr lang="en-IN" sz="2000" i="1" dirty="0" smtClean="0">
                <a:latin typeface="Arial" panose="020B0604020202020204" pitchFamily="34" charset="0"/>
              </a:rPr>
              <a:t>(Sign Out </a:t>
            </a:r>
            <a:r>
              <a:rPr lang="en-IN" sz="2000" i="1" dirty="0">
                <a:latin typeface="Arial" panose="020B0604020202020204" pitchFamily="34" charset="0"/>
              </a:rPr>
              <a:t>of </a:t>
            </a:r>
            <a:r>
              <a:rPr lang="en-IN" sz="2000" i="1" dirty="0" err="1">
                <a:latin typeface="Arial" panose="020B0604020202020204" pitchFamily="34" charset="0"/>
              </a:rPr>
              <a:t>Mifos</a:t>
            </a:r>
            <a:r>
              <a:rPr lang="en-IN" sz="2000" i="1" dirty="0">
                <a:latin typeface="Arial" panose="020B0604020202020204" pitchFamily="34" charset="0"/>
              </a:rPr>
              <a:t> </a:t>
            </a:r>
            <a:r>
              <a:rPr lang="en-IN" sz="2000" i="1" dirty="0" smtClean="0">
                <a:latin typeface="Arial" panose="020B0604020202020204" pitchFamily="34" charset="0"/>
              </a:rPr>
              <a:t> X</a:t>
            </a:r>
            <a:r>
              <a:rPr lang="en-IN" sz="2000" i="1" dirty="0">
                <a:latin typeface="Arial" panose="020B0604020202020204" pitchFamily="34" charset="0"/>
              </a:rPr>
              <a:t>)</a:t>
            </a:r>
            <a:r>
              <a:rPr lang="en-IN" sz="1100" i="1" dirty="0">
                <a:latin typeface="Arial" panose="020B0604020202020204" pitchFamily="34" charset="0"/>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6149" y="987290"/>
            <a:ext cx="2857500" cy="1719691"/>
          </a:xfrm>
          <a:prstGeom prst="rect">
            <a:avLst/>
          </a:prstGeom>
        </p:spPr>
      </p:pic>
    </p:spTree>
    <p:extLst>
      <p:ext uri="{BB962C8B-B14F-4D97-AF65-F5344CB8AC3E}">
        <p14:creationId xmlns:p14="http://schemas.microsoft.com/office/powerpoint/2010/main" val="266914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426825" y="6323013"/>
            <a:ext cx="765175" cy="365125"/>
          </a:xfrm>
        </p:spPr>
        <p:txBody>
          <a:bodyPr/>
          <a:lstStyle/>
          <a:p>
            <a:fld id="{6D22F896-40B5-4ADD-8801-0D06FADFA095}" type="slidenum">
              <a:rPr lang="en-US" sz="1600" smtClean="0">
                <a:latin typeface="Arial Black" panose="020B0A04020102020204" pitchFamily="34" charset="0"/>
              </a:rPr>
              <a:t>7</a:t>
            </a:fld>
            <a:endParaRPr lang="en-US" sz="1600" dirty="0">
              <a:latin typeface="Arial Black" panose="020B0A04020102020204" pitchFamily="34" charset="0"/>
            </a:endParaRPr>
          </a:p>
        </p:txBody>
      </p:sp>
      <p:sp>
        <p:nvSpPr>
          <p:cNvPr id="4" name="Rectangle 3"/>
          <p:cNvSpPr/>
          <p:nvPr/>
        </p:nvSpPr>
        <p:spPr>
          <a:xfrm>
            <a:off x="106878" y="165725"/>
            <a:ext cx="11922826" cy="6370975"/>
          </a:xfrm>
          <a:prstGeom prst="rect">
            <a:avLst/>
          </a:prstGeom>
        </p:spPr>
        <p:txBody>
          <a:bodyPr wrap="square">
            <a:spAutoFit/>
          </a:bodyPr>
          <a:lstStyle/>
          <a:p>
            <a:r>
              <a:rPr lang="en-IN" sz="2400" i="1" dirty="0" smtClean="0">
                <a:latin typeface="Arial" panose="020B0604020202020204" pitchFamily="34" charset="0"/>
              </a:rPr>
              <a:t>The</a:t>
            </a:r>
            <a:r>
              <a:rPr lang="en-IN" sz="2400" i="1" dirty="0">
                <a:latin typeface="Arial" panose="020B0604020202020204" pitchFamily="34" charset="0"/>
              </a:rPr>
              <a:t> </a:t>
            </a:r>
            <a:r>
              <a:rPr lang="en-IN" sz="2400" b="1" i="1" dirty="0" smtClean="0">
                <a:latin typeface="Arial" panose="020B0604020202020204" pitchFamily="34" charset="0"/>
              </a:rPr>
              <a:t>Activity Search</a:t>
            </a:r>
            <a:r>
              <a:rPr lang="en-IN" sz="2400" i="1" dirty="0">
                <a:latin typeface="Arial" panose="020B0604020202020204" pitchFamily="34" charset="0"/>
              </a:rPr>
              <a:t> tool is a quick method to find and navigate to activities / pages in the </a:t>
            </a:r>
            <a:r>
              <a:rPr lang="en-IN" sz="2400" i="1" dirty="0" err="1">
                <a:latin typeface="Arial" panose="020B0604020202020204" pitchFamily="34" charset="0"/>
              </a:rPr>
              <a:t>Mifos</a:t>
            </a:r>
            <a:r>
              <a:rPr lang="en-IN" sz="2400" i="1" dirty="0">
                <a:latin typeface="Arial" panose="020B0604020202020204" pitchFamily="34" charset="0"/>
              </a:rPr>
              <a:t> X system. For example, if you want to access an activity related to loans, type "</a:t>
            </a:r>
            <a:r>
              <a:rPr lang="en-IN" sz="2400" b="1" i="1" dirty="0">
                <a:latin typeface="Arial" panose="020B0604020202020204" pitchFamily="34" charset="0"/>
              </a:rPr>
              <a:t>loan</a:t>
            </a:r>
            <a:r>
              <a:rPr lang="en-IN" sz="2400" i="1" dirty="0">
                <a:latin typeface="Arial" panose="020B0604020202020204" pitchFamily="34" charset="0"/>
              </a:rPr>
              <a:t>" into the activity search field. Loan-related activities will be listed (i.e., create loan product, loan products, bulk loan reassignment). You can then click on the desired loan activity. Similarly, you can access activities related to clients, savings products, groups, and more.</a:t>
            </a:r>
          </a:p>
          <a:p>
            <a:endParaRPr lang="en-IN" sz="2400" i="1" dirty="0" smtClean="0">
              <a:solidFill>
                <a:srgbClr val="333333"/>
              </a:solidFill>
              <a:latin typeface="Arial" panose="020B0604020202020204" pitchFamily="34" charset="0"/>
            </a:endParaRPr>
          </a:p>
          <a:p>
            <a:r>
              <a:rPr lang="en-IN" sz="2400" i="1" dirty="0" smtClean="0">
                <a:latin typeface="Arial" panose="020B0604020202020204" pitchFamily="34" charset="0"/>
              </a:rPr>
              <a:t>The</a:t>
            </a:r>
            <a:r>
              <a:rPr lang="en-IN" sz="2400" i="1" dirty="0">
                <a:latin typeface="Arial" panose="020B0604020202020204" pitchFamily="34" charset="0"/>
              </a:rPr>
              <a:t> </a:t>
            </a:r>
            <a:r>
              <a:rPr lang="en-IN" sz="2400" b="1" i="1" dirty="0" smtClean="0">
                <a:latin typeface="Arial" panose="020B0604020202020204" pitchFamily="34" charset="0"/>
              </a:rPr>
              <a:t>Navigation Hints</a:t>
            </a:r>
            <a:r>
              <a:rPr lang="en-IN" sz="2400" i="1" dirty="0">
                <a:latin typeface="Arial" panose="020B0604020202020204" pitchFamily="34" charset="0"/>
              </a:rPr>
              <a:t> point out navigation methods that are available to you wherever you are in </a:t>
            </a:r>
            <a:r>
              <a:rPr lang="en-IN" sz="2400" i="1" dirty="0" err="1">
                <a:latin typeface="Arial" panose="020B0604020202020204" pitchFamily="34" charset="0"/>
              </a:rPr>
              <a:t>Mifos</a:t>
            </a:r>
            <a:r>
              <a:rPr lang="en-IN" sz="2400" i="1" dirty="0">
                <a:latin typeface="Arial" panose="020B0604020202020204" pitchFamily="34" charset="0"/>
              </a:rPr>
              <a:t> X, including:</a:t>
            </a:r>
          </a:p>
          <a:p>
            <a:pPr>
              <a:buFont typeface="Arial" panose="020B0604020202020204" pitchFamily="34" charset="0"/>
              <a:buChar char="•"/>
            </a:pPr>
            <a:r>
              <a:rPr lang="en-IN" sz="2400" b="1" i="1" dirty="0">
                <a:latin typeface="Arial" panose="020B0604020202020204" pitchFamily="34" charset="0"/>
              </a:rPr>
              <a:t>Shortcut </a:t>
            </a:r>
            <a:r>
              <a:rPr lang="en-IN" sz="2400" b="1" i="1" dirty="0" smtClean="0">
                <a:latin typeface="Arial" panose="020B0604020202020204" pitchFamily="34" charset="0"/>
              </a:rPr>
              <a:t>Menu  </a:t>
            </a:r>
            <a:r>
              <a:rPr lang="en-IN" sz="2400" i="1" dirty="0" smtClean="0">
                <a:latin typeface="Arial" panose="020B0604020202020204" pitchFamily="34" charset="0"/>
              </a:rPr>
              <a:t>(Sidebar</a:t>
            </a:r>
            <a:r>
              <a:rPr lang="en-IN" sz="2400" i="1" dirty="0">
                <a:latin typeface="Arial" panose="020B0604020202020204" pitchFamily="34" charset="0"/>
              </a:rPr>
              <a:t>)</a:t>
            </a:r>
          </a:p>
          <a:p>
            <a:pPr>
              <a:buFont typeface="Arial" panose="020B0604020202020204" pitchFamily="34" charset="0"/>
              <a:buChar char="•"/>
            </a:pPr>
            <a:r>
              <a:rPr lang="en-IN" sz="2400" b="1" i="1" dirty="0" err="1">
                <a:latin typeface="Arial" panose="020B0604020202020204" pitchFamily="34" charset="0"/>
              </a:rPr>
              <a:t>Mifos</a:t>
            </a:r>
            <a:r>
              <a:rPr lang="en-IN" sz="2400" b="1" i="1" dirty="0">
                <a:latin typeface="Arial" panose="020B0604020202020204" pitchFamily="34" charset="0"/>
              </a:rPr>
              <a:t> </a:t>
            </a:r>
            <a:r>
              <a:rPr lang="en-IN" sz="2400" b="1" i="1" dirty="0" smtClean="0">
                <a:latin typeface="Arial" panose="020B0604020202020204" pitchFamily="34" charset="0"/>
              </a:rPr>
              <a:t>Menu Bar</a:t>
            </a:r>
            <a:endParaRPr lang="en-IN" sz="2400" b="1" i="1" dirty="0">
              <a:latin typeface="Arial" panose="020B0604020202020204" pitchFamily="34" charset="0"/>
            </a:endParaRPr>
          </a:p>
          <a:p>
            <a:pPr>
              <a:buFont typeface="Arial" panose="020B0604020202020204" pitchFamily="34" charset="0"/>
              <a:buChar char="•"/>
            </a:pPr>
            <a:r>
              <a:rPr lang="en-IN" sz="2400" b="1" i="1" dirty="0">
                <a:latin typeface="Arial" panose="020B0604020202020204" pitchFamily="34" charset="0"/>
              </a:rPr>
              <a:t>Search </a:t>
            </a:r>
            <a:r>
              <a:rPr lang="en-IN" sz="2400" b="1" i="1" dirty="0" smtClean="0">
                <a:latin typeface="Arial" panose="020B0604020202020204" pitchFamily="34" charset="0"/>
              </a:rPr>
              <a:t>Tool     </a:t>
            </a:r>
            <a:r>
              <a:rPr lang="en-IN" sz="2400" i="1" dirty="0" smtClean="0">
                <a:latin typeface="Arial" panose="020B0604020202020204" pitchFamily="34" charset="0"/>
              </a:rPr>
              <a:t>(Located </a:t>
            </a:r>
            <a:r>
              <a:rPr lang="en-IN" sz="2400" i="1" dirty="0">
                <a:latin typeface="Arial" panose="020B0604020202020204" pitchFamily="34" charset="0"/>
              </a:rPr>
              <a:t>on the </a:t>
            </a:r>
            <a:r>
              <a:rPr lang="en-IN" sz="2400" i="1" dirty="0" err="1">
                <a:latin typeface="Arial" panose="020B0604020202020204" pitchFamily="34" charset="0"/>
              </a:rPr>
              <a:t>Mifos</a:t>
            </a:r>
            <a:r>
              <a:rPr lang="en-IN" sz="2400" i="1" dirty="0">
                <a:latin typeface="Arial" panose="020B0604020202020204" pitchFamily="34" charset="0"/>
              </a:rPr>
              <a:t> </a:t>
            </a:r>
            <a:r>
              <a:rPr lang="en-IN" sz="2400" i="1" dirty="0" smtClean="0">
                <a:latin typeface="Arial" panose="020B0604020202020204" pitchFamily="34" charset="0"/>
              </a:rPr>
              <a:t>Menu Bar</a:t>
            </a:r>
            <a:r>
              <a:rPr lang="en-IN" sz="2400" i="1" dirty="0">
                <a:latin typeface="Arial" panose="020B0604020202020204" pitchFamily="34" charset="0"/>
              </a:rPr>
              <a:t>)</a:t>
            </a:r>
          </a:p>
          <a:p>
            <a:endParaRPr lang="en-IN" sz="2400" i="1" dirty="0" smtClean="0">
              <a:latin typeface="Arial" panose="020B0604020202020204" pitchFamily="34" charset="0"/>
            </a:endParaRPr>
          </a:p>
          <a:p>
            <a:r>
              <a:rPr lang="en-IN" sz="2400" i="1" dirty="0" smtClean="0">
                <a:latin typeface="Arial" panose="020B0604020202020204" pitchFamily="34" charset="0"/>
              </a:rPr>
              <a:t>The</a:t>
            </a:r>
            <a:r>
              <a:rPr lang="en-IN" sz="2400" i="1" dirty="0">
                <a:latin typeface="Arial" panose="020B0604020202020204" pitchFamily="34" charset="0"/>
              </a:rPr>
              <a:t> </a:t>
            </a:r>
            <a:r>
              <a:rPr lang="en-IN" sz="2400" b="1" i="1" dirty="0">
                <a:latin typeface="Arial" panose="020B0604020202020204" pitchFamily="34" charset="0"/>
              </a:rPr>
              <a:t>Shortcut</a:t>
            </a:r>
            <a:r>
              <a:rPr lang="en-IN" sz="2400" i="1" dirty="0">
                <a:latin typeface="Arial" panose="020B0604020202020204" pitchFamily="34" charset="0"/>
              </a:rPr>
              <a:t> </a:t>
            </a:r>
            <a:r>
              <a:rPr lang="en-IN" sz="2400" b="1" i="1" dirty="0" smtClean="0">
                <a:latin typeface="Arial" panose="020B0604020202020204" pitchFamily="34" charset="0"/>
              </a:rPr>
              <a:t>Menu</a:t>
            </a:r>
            <a:r>
              <a:rPr lang="en-IN" sz="2400" i="1" dirty="0" smtClean="0">
                <a:latin typeface="Arial" panose="020B0604020202020204" pitchFamily="34" charset="0"/>
              </a:rPr>
              <a:t> </a:t>
            </a:r>
            <a:r>
              <a:rPr lang="en-IN" sz="2400" i="1" dirty="0">
                <a:latin typeface="Arial" panose="020B0604020202020204" pitchFamily="34" charset="0"/>
              </a:rPr>
              <a:t>is a sidebar menu of favourite </a:t>
            </a:r>
            <a:r>
              <a:rPr lang="en-IN" sz="2400" i="1" dirty="0" err="1">
                <a:latin typeface="Arial" panose="020B0604020202020204" pitchFamily="34" charset="0"/>
              </a:rPr>
              <a:t>Mifos</a:t>
            </a:r>
            <a:r>
              <a:rPr lang="en-IN" sz="2400" i="1" dirty="0">
                <a:latin typeface="Arial" panose="020B0604020202020204" pitchFamily="34" charset="0"/>
              </a:rPr>
              <a:t> X activities. You can configure the Shortcut sidebar to suit the work you do and how you do it. The Shortcut sidebar will pop out when you hover the mouse over the menu area. The Shortcut sidebar is available on every page in the </a:t>
            </a:r>
            <a:r>
              <a:rPr lang="en-IN" sz="2400" i="1" dirty="0" err="1">
                <a:latin typeface="Arial" panose="020B0604020202020204" pitchFamily="34" charset="0"/>
              </a:rPr>
              <a:t>Mifos</a:t>
            </a:r>
            <a:r>
              <a:rPr lang="en-IN" sz="2400" i="1" dirty="0">
                <a:latin typeface="Arial" panose="020B0604020202020204" pitchFamily="34" charset="0"/>
              </a:rPr>
              <a:t> X system.</a:t>
            </a:r>
            <a:endParaRPr lang="en-IN" sz="2400" b="0" i="1" dirty="0">
              <a:effectLst/>
              <a:latin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9424" y="3219145"/>
            <a:ext cx="2857500" cy="1719691"/>
          </a:xfrm>
          <a:prstGeom prst="rect">
            <a:avLst/>
          </a:prstGeom>
        </p:spPr>
      </p:pic>
    </p:spTree>
    <p:extLst>
      <p:ext uri="{BB962C8B-B14F-4D97-AF65-F5344CB8AC3E}">
        <p14:creationId xmlns:p14="http://schemas.microsoft.com/office/powerpoint/2010/main" val="1141657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Date Placeholder 1"/>
          <p:cNvSpPr txBox="1">
            <a:spLocks/>
          </p:cNvSpPr>
          <p:nvPr/>
        </p:nvSpPr>
        <p:spPr>
          <a:xfrm>
            <a:off x="11923467" y="6492875"/>
            <a:ext cx="268533"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smtClean="0">
                <a:latin typeface="Arial Black" panose="020B0A04020102020204" pitchFamily="34" charset="0"/>
              </a:rPr>
              <a:t>8</a:t>
            </a:r>
            <a:endParaRPr lang="en-US" sz="1600" b="1" dirty="0">
              <a:latin typeface="Arial Black" panose="020B0A04020102020204" pitchFamily="34" charset="0"/>
            </a:endParaRPr>
          </a:p>
        </p:txBody>
      </p:sp>
    </p:spTree>
    <p:extLst>
      <p:ext uri="{BB962C8B-B14F-4D97-AF65-F5344CB8AC3E}">
        <p14:creationId xmlns:p14="http://schemas.microsoft.com/office/powerpoint/2010/main" val="3526761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Slide Number Placeholder 2"/>
          <p:cNvSpPr>
            <a:spLocks noGrp="1"/>
          </p:cNvSpPr>
          <p:nvPr>
            <p:ph type="sldNum" sz="quarter" idx="4294967295"/>
          </p:nvPr>
        </p:nvSpPr>
        <p:spPr>
          <a:xfrm>
            <a:off x="11428413" y="5883275"/>
            <a:ext cx="763587" cy="365125"/>
          </a:xfrm>
        </p:spPr>
        <p:txBody>
          <a:bodyPr/>
          <a:lstStyle/>
          <a:p>
            <a:fld id="{6D22F896-40B5-4ADD-8801-0D06FADFA095}" type="slidenum">
              <a:rPr lang="en-US" smtClean="0"/>
              <a:t>9</a:t>
            </a:fld>
            <a:endParaRPr lang="en-US" dirty="0"/>
          </a:p>
        </p:txBody>
      </p:sp>
      <p:sp>
        <p:nvSpPr>
          <p:cNvPr id="4" name="Rectangle 3"/>
          <p:cNvSpPr/>
          <p:nvPr/>
        </p:nvSpPr>
        <p:spPr>
          <a:xfrm>
            <a:off x="42508" y="0"/>
            <a:ext cx="11808179" cy="2462213"/>
          </a:xfrm>
          <a:prstGeom prst="rect">
            <a:avLst/>
          </a:prstGeom>
        </p:spPr>
        <p:txBody>
          <a:bodyPr wrap="square">
            <a:spAutoFit/>
          </a:bodyPr>
          <a:lstStyle/>
          <a:p>
            <a:r>
              <a:rPr lang="en-IN" sz="4000" b="1" u="sng" dirty="0" smtClean="0">
                <a:solidFill>
                  <a:schemeClr val="accent1">
                    <a:lumMod val="50000"/>
                  </a:schemeClr>
                </a:solidFill>
                <a:effectLst>
                  <a:outerShdw blurRad="38100" dist="38100" dir="2700000" algn="tl">
                    <a:srgbClr val="000000">
                      <a:alpha val="43137"/>
                    </a:srgbClr>
                  </a:outerShdw>
                </a:effectLst>
                <a:latin typeface="Algerian" panose="04020705040A02060702" pitchFamily="82" charset="0"/>
              </a:rPr>
              <a:t>DASHBOARD</a:t>
            </a:r>
          </a:p>
          <a:p>
            <a:r>
              <a:rPr lang="en-IN" sz="2400" i="1" dirty="0" smtClean="0">
                <a:latin typeface="Arial" panose="020B0604020202020204" pitchFamily="34" charset="0"/>
              </a:rPr>
              <a:t>The </a:t>
            </a:r>
            <a:r>
              <a:rPr lang="en-IN" sz="2400" i="1" dirty="0">
                <a:latin typeface="Arial" panose="020B0604020202020204" pitchFamily="34" charset="0"/>
              </a:rPr>
              <a:t>Dashboard page is displayed when you click </a:t>
            </a:r>
            <a:r>
              <a:rPr lang="en-IN" sz="2400" b="1" i="1" dirty="0">
                <a:latin typeface="Arial" panose="020B0604020202020204" pitchFamily="34" charset="0"/>
              </a:rPr>
              <a:t>Dashboard</a:t>
            </a:r>
            <a:r>
              <a:rPr lang="en-IN" sz="2400" i="1" dirty="0">
                <a:latin typeface="Arial" panose="020B0604020202020204" pitchFamily="34" charset="0"/>
              </a:rPr>
              <a:t> on the Welcome page</a:t>
            </a:r>
            <a:r>
              <a:rPr lang="en-IN" sz="2400" i="1" dirty="0" smtClean="0">
                <a:latin typeface="Arial" panose="020B0604020202020204" pitchFamily="34" charset="0"/>
              </a:rPr>
              <a:t>.</a:t>
            </a:r>
            <a:r>
              <a:rPr lang="en-IN" sz="2400" i="1" dirty="0"/>
              <a:t> </a:t>
            </a:r>
            <a:r>
              <a:rPr lang="en-IN" sz="2400" i="1" dirty="0">
                <a:latin typeface="Arial" panose="020B0604020202020204" pitchFamily="34" charset="0"/>
                <a:cs typeface="Arial" panose="020B0604020202020204" pitchFamily="34" charset="0"/>
              </a:rPr>
              <a:t>The Dashboard contents will be unique to each user. </a:t>
            </a:r>
          </a:p>
          <a:p>
            <a:r>
              <a:rPr lang="en-IN" sz="2400" i="1" dirty="0">
                <a:latin typeface="Arial" panose="020B0604020202020204" pitchFamily="34" charset="0"/>
                <a:cs typeface="Arial" panose="020B0604020202020204" pitchFamily="34" charset="0"/>
              </a:rPr>
              <a:t>To launch an activity listed under </a:t>
            </a:r>
            <a:r>
              <a:rPr lang="en-IN" sz="2400" b="1" i="1" dirty="0">
                <a:latin typeface="Arial" panose="020B0604020202020204" pitchFamily="34" charset="0"/>
                <a:cs typeface="Arial" panose="020B0604020202020204" pitchFamily="34" charset="0"/>
              </a:rPr>
              <a:t>Recent Activities</a:t>
            </a:r>
            <a:r>
              <a:rPr lang="en-IN" sz="2400" i="1" dirty="0">
                <a:latin typeface="Arial" panose="020B0604020202020204" pitchFamily="34" charset="0"/>
                <a:cs typeface="Arial" panose="020B0604020202020204" pitchFamily="34" charset="0"/>
              </a:rPr>
              <a:t> and </a:t>
            </a:r>
            <a:r>
              <a:rPr lang="en-IN" sz="2400" b="1" i="1" dirty="0">
                <a:latin typeface="Arial" panose="020B0604020202020204" pitchFamily="34" charset="0"/>
                <a:cs typeface="Arial" panose="020B0604020202020204" pitchFamily="34" charset="0"/>
              </a:rPr>
              <a:t>Frequent Activities</a:t>
            </a:r>
            <a:r>
              <a:rPr lang="en-IN" sz="2400" i="1" dirty="0">
                <a:latin typeface="Arial" panose="020B0604020202020204" pitchFamily="34" charset="0"/>
                <a:cs typeface="Arial" panose="020B0604020202020204" pitchFamily="34" charset="0"/>
              </a:rPr>
              <a:t>, click on it.</a:t>
            </a:r>
            <a:r>
              <a:rPr lang="en-IN" sz="2400" i="1" dirty="0"/>
              <a:t> </a:t>
            </a:r>
          </a:p>
          <a:p>
            <a:endParaRPr lang="en-I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08125"/>
            <a:ext cx="12192000" cy="4561164"/>
          </a:xfrm>
          <a:prstGeom prst="rect">
            <a:avLst/>
          </a:prstGeom>
        </p:spPr>
      </p:pic>
      <p:sp>
        <p:nvSpPr>
          <p:cNvPr id="6" name="Rectangle 5"/>
          <p:cNvSpPr/>
          <p:nvPr/>
        </p:nvSpPr>
        <p:spPr>
          <a:xfrm>
            <a:off x="11742037" y="6390022"/>
            <a:ext cx="320922" cy="338554"/>
          </a:xfrm>
          <a:prstGeom prst="rect">
            <a:avLst/>
          </a:prstGeom>
        </p:spPr>
        <p:txBody>
          <a:bodyPr wrap="none">
            <a:spAutoFit/>
          </a:bodyPr>
          <a:lstStyle/>
          <a:p>
            <a:r>
              <a:rPr lang="en-IN" sz="1600" i="1" dirty="0">
                <a:latin typeface="Arial Black" panose="020B0A04020102020204" pitchFamily="34" charset="0"/>
                <a:cs typeface="Arial" panose="020B0604020202020204" pitchFamily="34" charset="0"/>
              </a:rPr>
              <a:t>9</a:t>
            </a:r>
            <a:endParaRPr lang="en-IN" sz="1600" dirty="0">
              <a:latin typeface="Arial Black" panose="020B0A040201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3187" y="5008885"/>
            <a:ext cx="2857500" cy="1719691"/>
          </a:xfrm>
          <a:prstGeom prst="rect">
            <a:avLst/>
          </a:prstGeom>
        </p:spPr>
      </p:pic>
    </p:spTree>
    <p:extLst>
      <p:ext uri="{BB962C8B-B14F-4D97-AF65-F5344CB8AC3E}">
        <p14:creationId xmlns:p14="http://schemas.microsoft.com/office/powerpoint/2010/main" val="18829233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IFOS Template">
  <a:themeElements>
    <a:clrScheme name="Custom 4">
      <a:dk1>
        <a:sysClr val="windowText" lastClr="000000"/>
      </a:dk1>
      <a:lt1>
        <a:sysClr val="window" lastClr="FFFFFF"/>
      </a:lt1>
      <a:dk2>
        <a:srgbClr val="69676D"/>
      </a:dk2>
      <a:lt2>
        <a:srgbClr val="C9C2D1"/>
      </a:lt2>
      <a:accent1>
        <a:srgbClr val="6585CF"/>
      </a:accent1>
      <a:accent2>
        <a:srgbClr val="92D050"/>
      </a:accent2>
      <a:accent3>
        <a:srgbClr val="6BB1C9"/>
      </a:accent3>
      <a:accent4>
        <a:srgbClr val="6585CF"/>
      </a:accent4>
      <a:accent5>
        <a:srgbClr val="7E6BC9"/>
      </a:accent5>
      <a:accent6>
        <a:srgbClr val="A379BB"/>
      </a:accent6>
      <a:hlink>
        <a:srgbClr val="410082"/>
      </a:hlink>
      <a:folHlink>
        <a:srgbClr val="93296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Code In Format (1)</Template>
  <TotalTime>572</TotalTime>
  <Words>1695</Words>
  <Application>Microsoft Office PowerPoint</Application>
  <PresentationFormat>Widescreen</PresentationFormat>
  <Paragraphs>493</Paragraphs>
  <Slides>56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Aharoni</vt:lpstr>
      <vt:lpstr>Algerian</vt:lpstr>
      <vt:lpstr>Arial</vt:lpstr>
      <vt:lpstr>Arial Black</vt:lpstr>
      <vt:lpstr>Calibri</vt:lpstr>
      <vt:lpstr>Courier New</vt:lpstr>
      <vt:lpstr>Tw Cen MT</vt:lpstr>
      <vt:lpstr>Wingdings</vt:lpstr>
      <vt:lpstr>Wingdings 2</vt:lpstr>
      <vt:lpstr>MIFOS Template</vt:lpstr>
      <vt:lpstr>MIFOS TRAINING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Create a Client </vt:lpstr>
      <vt:lpstr>PowerPoint Presentation</vt:lpstr>
      <vt:lpstr>PowerPoint Presentation</vt:lpstr>
      <vt:lpstr>PowerPoint Presentation</vt:lpstr>
      <vt:lpstr>Edit an existing client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MIFOS TRAINING SLIDES</dc:title>
  <dc:creator>Manthan Arora</dc:creator>
  <cp:lastModifiedBy>Manthan Arora</cp:lastModifiedBy>
  <cp:revision>91</cp:revision>
  <dcterms:created xsi:type="dcterms:W3CDTF">2014-12-04T14:07:56Z</dcterms:created>
  <dcterms:modified xsi:type="dcterms:W3CDTF">2014-12-13T07:55:08Z</dcterms:modified>
</cp:coreProperties>
</file>