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4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785" r:id="rId2"/>
    <p:sldId id="732" r:id="rId3"/>
    <p:sldId id="827" r:id="rId4"/>
    <p:sldId id="806" r:id="rId5"/>
    <p:sldId id="828" r:id="rId6"/>
    <p:sldId id="829" r:id="rId7"/>
    <p:sldId id="830" r:id="rId8"/>
    <p:sldId id="831" r:id="rId9"/>
    <p:sldId id="832" r:id="rId10"/>
    <p:sldId id="833" r:id="rId11"/>
    <p:sldId id="834" r:id="rId12"/>
    <p:sldId id="835" r:id="rId13"/>
    <p:sldId id="836" r:id="rId14"/>
    <p:sldId id="845" r:id="rId15"/>
    <p:sldId id="840" r:id="rId16"/>
    <p:sldId id="846" r:id="rId17"/>
    <p:sldId id="843" r:id="rId18"/>
    <p:sldId id="844" r:id="rId19"/>
    <p:sldId id="847" r:id="rId20"/>
    <p:sldId id="848" r:id="rId21"/>
    <p:sldId id="849" r:id="rId22"/>
    <p:sldId id="850" r:id="rId23"/>
    <p:sldId id="852" r:id="rId24"/>
    <p:sldId id="851" r:id="rId25"/>
    <p:sldId id="853" r:id="rId26"/>
    <p:sldId id="854" r:id="rId27"/>
    <p:sldId id="855" r:id="rId28"/>
    <p:sldId id="857" r:id="rId29"/>
    <p:sldId id="856" r:id="rId30"/>
    <p:sldId id="858" r:id="rId31"/>
    <p:sldId id="859" r:id="rId32"/>
    <p:sldId id="860" r:id="rId33"/>
    <p:sldId id="862" r:id="rId34"/>
    <p:sldId id="861" r:id="rId35"/>
    <p:sldId id="863" r:id="rId36"/>
    <p:sldId id="864" r:id="rId37"/>
    <p:sldId id="865" r:id="rId38"/>
    <p:sldId id="866" r:id="rId39"/>
    <p:sldId id="867" r:id="rId40"/>
    <p:sldId id="868" r:id="rId41"/>
    <p:sldId id="869" r:id="rId42"/>
    <p:sldId id="870" r:id="rId43"/>
    <p:sldId id="871" r:id="rId44"/>
    <p:sldId id="872" r:id="rId45"/>
    <p:sldId id="873" r:id="rId46"/>
    <p:sldId id="874" r:id="rId47"/>
    <p:sldId id="875" r:id="rId48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8E25701E-6CF3-F145-8266-297EA78D72A8}">
          <p14:sldIdLst>
            <p14:sldId id="785"/>
            <p14:sldId id="732"/>
            <p14:sldId id="826"/>
            <p14:sldId id="806"/>
          </p14:sldIdLst>
        </p14:section>
        <p14:section name="Untitled Section" id="{1186EADE-D224-2947-9088-FC60BA4BE2A3}">
          <p14:sldIdLst/>
        </p14:section>
      </p14:sectionLst>
    </p:ex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ea Werbel" initials="LW" lastIdx="15" clrIdx="0"/>
  <p:cmAuthor id="1" name="X" initials="X" lastIdx="2" clrIdx="1"/>
  <p:cmAuthor id="2" name="David Edelstein" initials="DE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9933"/>
    <a:srgbClr val="7AD63E"/>
    <a:srgbClr val="6585CF"/>
    <a:srgbClr val="D9D9D9"/>
    <a:srgbClr val="62ACC6"/>
    <a:srgbClr val="FFFFE1"/>
    <a:srgbClr val="65E9C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 vertBarState="minimized">
    <p:restoredLeft sz="21235" autoAdjust="0"/>
    <p:restoredTop sz="84135" autoAdjust="0"/>
  </p:normalViewPr>
  <p:slideViewPr>
    <p:cSldViewPr snapToGrid="0">
      <p:cViewPr varScale="1">
        <p:scale>
          <a:sx n="135" d="100"/>
          <a:sy n="135" d="100"/>
        </p:scale>
        <p:origin x="-6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2592"/>
    </p:cViewPr>
  </p:sorterViewPr>
  <p:notesViewPr>
    <p:cSldViewPr snapToGrid="0">
      <p:cViewPr varScale="1">
        <p:scale>
          <a:sx n="79" d="100"/>
          <a:sy n="79" d="100"/>
        </p:scale>
        <p:origin x="-2082" y="-102"/>
      </p:cViewPr>
      <p:guideLst>
        <p:guide orient="horz" pos="2948"/>
        <p:guide pos="22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29B162-A5EB-473F-BE3A-733AFE5E9976}" type="datetimeFigureOut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B9DA86-9945-44BB-8E26-1DCB8FB87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03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6265A6-2241-476E-9069-4E4B8E75CDDB}" type="datetimeFigureOut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8" tIns="46884" rIns="93768" bIns="468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8" tIns="46884" rIns="93768" bIns="468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0AB823-E0EA-42B0-8176-EE6A4B8DA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300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62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480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480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06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C9A04C-E2C2-43D0-A1BE-DCCCD0BDF0D1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8804A-E7E0-4B34-8703-BF87DFC47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F06BA7C-3384-41F2-85A3-BCFFDD9E12E2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BD53034-DB0B-40F5-82FC-0CF3EB668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D6D4-5285-49FB-8E0C-15C463AF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/>
          <a:lstStyle>
            <a:lvl1pPr>
              <a:buSzPct val="8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5D6CA-8A2D-4265-956B-F94F785C7E13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5BD33-2106-4495-943C-71ED82D0E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3886200" cy="5247167"/>
          </a:xfrm>
        </p:spPr>
        <p:txBody>
          <a:bodyPr/>
          <a:lstStyle>
            <a:lvl1pPr>
              <a:buFont typeface="Wingdings 2" pitchFamily="18" charset="2"/>
              <a:buChar char="¦"/>
              <a:defRPr/>
            </a:lvl1pPr>
            <a:lvl2pPr>
              <a:buFont typeface="Wingdings 2" pitchFamily="18" charset="2"/>
              <a:buChar char="¦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914400"/>
            <a:ext cx="3886200" cy="5247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89DB5155-B5B9-43BA-8982-B256A7B69100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079500"/>
            <a:ext cx="533400" cy="219075"/>
          </a:xfrm>
          <a:solidFill>
            <a:schemeClr val="accent2"/>
          </a:solidFill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169F50-909B-4D83-97B5-2605610D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144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9144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3A326E64-34E7-4E97-9D51-95CC46531999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69B3E3-4D09-4DA0-AD12-71A7C2BCA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FA1D-342F-4EE3-A184-70617ED50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0C802-45B2-48C3-9FE1-A5A94CB4C1EE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5C10-FD6C-47C6-B932-888BA6878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C4D4B-5347-4414-A63C-1C66CA939F62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14400"/>
            <a:ext cx="1600200" cy="5181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914400"/>
            <a:ext cx="6400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8A9F-D946-41DD-9F4B-E5F212FC6AF4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BAF3-CB35-4EE5-A2C8-E9632F0FE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990600"/>
            <a:ext cx="8153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5B88E8E-43A4-4EE2-9C85-5EAA6F6320D7}" type="datetime1">
              <a:rPr lang="en-US"/>
              <a:pPr>
                <a:defRPr/>
              </a:pPr>
              <a:t>12/7/14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85800"/>
            <a:ext cx="9144000" cy="228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533400" cy="1428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685800"/>
            <a:ext cx="8553450" cy="14446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85800"/>
            <a:ext cx="533400" cy="139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D6FDF20-296E-4483-BD85-24032E3F7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mifos_color_updat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24632" y="78218"/>
            <a:ext cx="1405719" cy="554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65000"/>
        <a:buFont typeface="Wingdings 2" pitchFamily="18" charset="2"/>
        <a:buChar char="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6BB1C9"/>
        </a:buClr>
        <a:buSzPct val="4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6585CF"/>
        </a:buClr>
        <a:buSzPct val="4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ifosforge.jira.com/wiki/pages/viewpageattachments.action?pageId=52035605&amp;highlight=Pre+Configuration+Plan.docx%23Community+App+-+A+user+interface+for+Mifos+X+APIs-attachment-Pre+Configuration+Plan.doc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hyperlink" Target="https://mifosforge.jira.com/wiki/pages/viewpage.action?pageId=6789535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mifosforge.jira.com/wiki/display/docs/Mifos+X+Windows+Install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hyperlink" Target="https://mifosforge.jira.com/wiki/display/docs/Manage+Roles+and+Permiss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openmf.org/api-docs/apiLive.htm%23configs_globalconfig_update" TargetMode="External"/><Relationship Id="rId4" Type="http://schemas.openxmlformats.org/officeDocument/2006/relationships/hyperlink" Target="https://demo.openmf.org/api-docs/apiLive.htm%23permissions_update" TargetMode="External"/><Relationship Id="rId5" Type="http://schemas.openxmlformats.org/officeDocument/2006/relationships/hyperlink" Target="https://demo.openmf.org/api-docs/apiLive.htm%23rolespermissions_upda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hyperlink" Target="https://mifosforge.jira.com/wiki/display/docs/Maker-Check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hyperlink" Target="https://mifosforge.jira.com/wiki/display/docs/Manage+Repor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5" Type="http://schemas.openxmlformats.org/officeDocument/2006/relationships/hyperlink" Target="https://mifosforge.jira.com/wiki/display/docs/Manage+Scheduler+Job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s://demo.openmf.org/api-docs/apiLive.htm%23nw_repayment_schedule_rule" TargetMode="External"/><Relationship Id="rId5" Type="http://schemas.openxmlformats.org/officeDocument/2006/relationships/hyperlink" Target="https://demo.openmf.org/api-docs/apiLive.htm%23holiday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mifosforge.jira.com/wiki/display/docs/Global+Configur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2.png"/><Relationship Id="rId5" Type="http://schemas.openxmlformats.org/officeDocument/2006/relationships/hyperlink" Target="https://mifosforge.jira.com/wiki/display/docs/Audit+Trail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s://mifosforge.jira.com/wiki/display/docs/User+Setu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hyperlink" Target="https://mifosforge.jira.com/wiki/display/docs/Chart+of+Accounts+and+General+Ledger+Setu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s://mifosforge.jira.com/wiki/display/docs/Setting+up+and+Configuring+New+Produc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3187864"/>
            <a:ext cx="6477000" cy="566668"/>
          </a:xfrm>
        </p:spPr>
        <p:txBody>
          <a:bodyPr/>
          <a:lstStyle/>
          <a:p>
            <a:r>
              <a:rPr lang="en-US" sz="4400" dirty="0" smtClean="0"/>
              <a:t>Initial SYSTEM SETUP</a:t>
            </a:r>
            <a:endParaRPr lang="en-US" sz="4400" dirty="0"/>
          </a:p>
        </p:txBody>
      </p:sp>
      <p:pic>
        <p:nvPicPr>
          <p:cNvPr id="8" name="Picture"/>
          <p:cNvPicPr>
            <a:picLocks noChangeAspect="1"/>
          </p:cNvPicPr>
          <p:nvPr/>
        </p:nvPicPr>
        <p:blipFill>
          <a:blip r:embed="rId3"/>
          <a:srcRect t="15152" r="7992" b="13105"/>
          <a:stretch>
            <a:fillRect/>
          </a:stretch>
        </p:blipFill>
        <p:spPr bwMode="auto">
          <a:xfrm>
            <a:off x="5193456" y="405719"/>
            <a:ext cx="3381539" cy="15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2g. Get to know the home screen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577" y="1132054"/>
            <a:ext cx="3923250" cy="197848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3610668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Clicking on the “Mifos” name on the far right and selecting “Help”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will bring up a list of keyboard shortcuts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400" noProof="0" dirty="0" smtClean="0">
                <a:latin typeface="Century Gothic"/>
                <a:cs typeface="Century Gothic"/>
              </a:rPr>
              <a:t>The </a:t>
            </a:r>
            <a:r>
              <a:rPr lang="en-US" sz="2400" dirty="0" smtClean="0">
                <a:latin typeface="Century Gothic"/>
                <a:cs typeface="Century Gothic"/>
              </a:rPr>
              <a:t>shortcuts page can be included in staff system training after the system configuration is complete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47" y="1757637"/>
            <a:ext cx="1739303" cy="27606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2h. Get to know the home screen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98" y="1132054"/>
            <a:ext cx="2704605" cy="136392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594668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Clicking on the “Profile” </a:t>
            </a:r>
            <a:r>
              <a:rPr lang="en-US" sz="2400" dirty="0" smtClean="0">
                <a:latin typeface="Century Gothic"/>
                <a:cs typeface="Century Gothic"/>
              </a:rPr>
              <a:t>option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will show the individual user’s profile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noProof="0" dirty="0" smtClean="0">
                <a:latin typeface="Century Gothic"/>
                <a:cs typeface="Century Gothic"/>
              </a:rPr>
              <a:t>For initial setup, the username will be “Mifos” and the role will be “Super user”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8444" y="1768592"/>
            <a:ext cx="1185333" cy="17874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4-12-10 at 3.15.1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353" y="4141004"/>
            <a:ext cx="6599295" cy="25852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3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Modify your </a:t>
            </a:r>
            <a:r>
              <a:rPr lang="en-US" sz="3200" dirty="0" smtClean="0">
                <a:latin typeface="Century Gothic"/>
                <a:cs typeface="Century Gothic"/>
              </a:rPr>
              <a:t>u</a:t>
            </a:r>
            <a:r>
              <a:rPr lang="en-US" sz="3200" dirty="0" smtClean="0">
                <a:latin typeface="Century Gothic"/>
                <a:cs typeface="Century Gothic"/>
              </a:rPr>
              <a:t>ser </a:t>
            </a:r>
            <a:r>
              <a:rPr lang="en-US" sz="3200" dirty="0" smtClean="0">
                <a:latin typeface="Century Gothic"/>
                <a:cs typeface="Century Gothic"/>
              </a:rPr>
              <a:t>s</a:t>
            </a:r>
            <a:r>
              <a:rPr lang="en-US" sz="3200" dirty="0" smtClean="0">
                <a:latin typeface="Century Gothic"/>
                <a:cs typeface="Century Gothic"/>
              </a:rPr>
              <a:t>ettings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98" y="1132054"/>
            <a:ext cx="2704605" cy="136392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594668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“Settings” </a:t>
            </a:r>
            <a:r>
              <a:rPr lang="en-US" sz="2400" dirty="0" smtClean="0">
                <a:latin typeface="Century Gothic"/>
                <a:cs typeface="Century Gothic"/>
              </a:rPr>
              <a:t>option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8444" y="1980244"/>
            <a:ext cx="1185333" cy="17874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13706" y="48041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 your language from the drop-down menu (default is English)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Select your Date Format from the drop-down menu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Screen Shot 2014-12-10 at 3.19.4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88" y="3218659"/>
            <a:ext cx="8482224" cy="14100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4. </a:t>
            </a:r>
            <a:r>
              <a:rPr lang="en-US" sz="3200" dirty="0" smtClean="0">
                <a:latin typeface="Century Gothic"/>
                <a:cs typeface="Century Gothic"/>
              </a:rPr>
              <a:t>Set up </a:t>
            </a:r>
            <a:r>
              <a:rPr lang="en-US" sz="3200" dirty="0" smtClean="0">
                <a:latin typeface="Century Gothic"/>
                <a:cs typeface="Century Gothic"/>
              </a:rPr>
              <a:t>y</a:t>
            </a:r>
            <a:r>
              <a:rPr lang="en-US" sz="3200" dirty="0" smtClean="0">
                <a:latin typeface="Century Gothic"/>
                <a:cs typeface="Century Gothic"/>
              </a:rPr>
              <a:t>our </a:t>
            </a:r>
            <a:r>
              <a:rPr lang="en-US" sz="3200" dirty="0" smtClean="0">
                <a:latin typeface="Century Gothic"/>
                <a:cs typeface="Century Gothic"/>
              </a:rPr>
              <a:t>o</a:t>
            </a:r>
            <a:r>
              <a:rPr lang="en-US" sz="3200" dirty="0" smtClean="0">
                <a:latin typeface="Century Gothic"/>
                <a:cs typeface="Century Gothic"/>
              </a:rPr>
              <a:t>rganization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17" y="984644"/>
            <a:ext cx="3688566" cy="130944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364610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“Organization”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Using the information from the Pre Configuration Plan, create the Main Office of your organization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You may use a building name, road name, or other name that describes your organization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8279" y="1004802"/>
            <a:ext cx="552657" cy="25591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43436" y="1470079"/>
            <a:ext cx="952418" cy="1587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4237838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dirty="0" smtClean="0">
                <a:latin typeface="Century Gothic"/>
                <a:cs typeface="Century Gothic"/>
              </a:rPr>
              <a:t>In the “Office” field, enter your main office name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 the “Parent Office” field,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do not enter a name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baseline="0" dirty="0" smtClean="0">
                <a:latin typeface="Century Gothic"/>
                <a:cs typeface="Century Gothic"/>
              </a:rPr>
              <a:t>In</a:t>
            </a:r>
            <a:r>
              <a:rPr lang="en-US" dirty="0" smtClean="0">
                <a:latin typeface="Century Gothic"/>
                <a:cs typeface="Century Gothic"/>
              </a:rPr>
              <a:t> the “Opened on” field, enter the date your organization opened this office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 the “External ID” field, enter a number that will be used to identify your offices (this field is optional)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noProof="0" dirty="0" smtClean="0">
                <a:latin typeface="Century Gothic"/>
                <a:cs typeface="Century Gothic"/>
              </a:rPr>
              <a:t>Review the information to make sure it is correct and hit “Submit”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5a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Creating additional offices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41" y="1132610"/>
            <a:ext cx="5973118" cy="16543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“Organization”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“Manage Offices”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028" y="1150286"/>
            <a:ext cx="460631" cy="2024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749959" cy="12191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722" y="3588890"/>
            <a:ext cx="6292557" cy="22361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2798" y="3778099"/>
            <a:ext cx="588970" cy="16967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620092" y="5848235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“Create Office”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button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1763" y="1420030"/>
            <a:ext cx="1914154" cy="273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5b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Creating additional offices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" y="1009756"/>
            <a:ext cx="7004686" cy="2112125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3216385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dirty="0" smtClean="0">
                <a:latin typeface="Century Gothic"/>
                <a:cs typeface="Century Gothic"/>
              </a:rPr>
              <a:t>In the “Office” field, enter your additional office name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 the “Parent Office” field,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select the </a:t>
            </a:r>
            <a:r>
              <a:rPr lang="en-US" dirty="0" smtClean="0">
                <a:latin typeface="Century Gothic"/>
                <a:cs typeface="Century Gothic"/>
              </a:rPr>
              <a:t>office the newly created office falls under (the default is the Head Office)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baseline="0" dirty="0" smtClean="0">
                <a:latin typeface="Century Gothic"/>
                <a:cs typeface="Century Gothic"/>
              </a:rPr>
              <a:t>In</a:t>
            </a:r>
            <a:r>
              <a:rPr lang="en-US" dirty="0" smtClean="0">
                <a:latin typeface="Century Gothic"/>
                <a:cs typeface="Century Gothic"/>
              </a:rPr>
              <a:t> the “Opened on” field, enter the date your organization opened this office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 the “External ID” field, enter a number that will be used to identify your offices (this field is optional)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noProof="0" dirty="0" smtClean="0">
                <a:latin typeface="Century Gothic"/>
                <a:cs typeface="Century Gothic"/>
              </a:rPr>
              <a:t>Review the information to make sure it is correct and hit “Submit”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It is recommended that you create your head office first, then your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regional office(s), and then your individual branch office(s) to allow for the correct linking between your offices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6</a:t>
            </a:r>
            <a:r>
              <a:rPr lang="en-US" sz="3200" dirty="0" smtClean="0">
                <a:latin typeface="Century Gothic"/>
                <a:cs typeface="Century Gothic"/>
              </a:rPr>
              <a:t>a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View your offices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41" y="1132610"/>
            <a:ext cx="5973118" cy="16543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“Organization”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“Manage Offices”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028" y="1150286"/>
            <a:ext cx="460631" cy="2024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749959" cy="12191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722" y="3588890"/>
            <a:ext cx="6292557" cy="2236154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620092" y="5848235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You will be able to see all the offices that you have set up</a:t>
            </a:r>
            <a:endParaRPr lang="en-US" sz="3200" dirty="0" smtClean="0"/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1763" y="1420030"/>
            <a:ext cx="1914154" cy="273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6b. </a:t>
            </a:r>
            <a:r>
              <a:rPr lang="en-US" sz="3200" dirty="0" smtClean="0">
                <a:latin typeface="Century Gothic"/>
                <a:cs typeface="Century Gothic"/>
              </a:rPr>
              <a:t>View your offices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3248029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“Tree View” </a:t>
            </a:r>
            <a:r>
              <a:rPr lang="en-US" sz="2400" dirty="0" smtClean="0">
                <a:latin typeface="Century Gothic"/>
                <a:cs typeface="Century Gothic"/>
              </a:rPr>
              <a:t>button to view the list in a tree format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22" y="1012251"/>
            <a:ext cx="6292557" cy="2236154"/>
          </a:xfrm>
          <a:prstGeom prst="rect">
            <a:avLst/>
          </a:prstGeom>
        </p:spPr>
      </p:pic>
      <p:pic>
        <p:nvPicPr>
          <p:cNvPr id="12" name="Picture 11" descr="Screen Shot 2014-12-10 at 3.57.1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9" y="4161097"/>
            <a:ext cx="7967782" cy="15627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58545" y="1205500"/>
            <a:ext cx="515847" cy="17484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7. </a:t>
            </a:r>
            <a:r>
              <a:rPr lang="en-US" sz="3200" dirty="0" smtClean="0">
                <a:latin typeface="Century Gothic"/>
                <a:cs typeface="Century Gothic"/>
              </a:rPr>
              <a:t>Configure your currency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41" y="1132610"/>
            <a:ext cx="5973118" cy="16543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“Organization”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“Currency Configuration” and select the blue “Add/Edit” button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028" y="1150286"/>
            <a:ext cx="460631" cy="2024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749959" cy="12191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722" y="4042500"/>
            <a:ext cx="6292557" cy="1328933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620092" y="543413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Enter your local currency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and hit “Submit”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7596" y="1429232"/>
            <a:ext cx="2741780" cy="27318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8a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Manage your holidays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41" y="1132610"/>
            <a:ext cx="5973118" cy="16543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“Organization”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“Manage Holidays”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028" y="1150286"/>
            <a:ext cx="460631" cy="2024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749959" cy="12191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434" y="3646802"/>
            <a:ext cx="5575132" cy="1510035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194873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If the holiday affects your entire organization, select “Head </a:t>
            </a:r>
            <a:r>
              <a:rPr lang="en-US" sz="2400" dirty="0" smtClean="0">
                <a:latin typeface="Century Gothic"/>
                <a:cs typeface="Century Gothic"/>
              </a:rPr>
              <a:t>Office” and select “Create Holiday”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If the holiday affects only one office, select that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office name and select “Create Holiday”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2377" y="1742110"/>
            <a:ext cx="1895135" cy="27318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5134" y="3791341"/>
            <a:ext cx="1214138" cy="13435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7765" y="3828149"/>
            <a:ext cx="606762" cy="12479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The Mifos Community App has been successfully </a:t>
            </a:r>
            <a:r>
              <a:rPr lang="en-US" dirty="0" smtClean="0">
                <a:latin typeface="Century Gothic"/>
                <a:cs typeface="Century Gothic"/>
              </a:rPr>
              <a:t>downloaded and installed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The </a:t>
            </a:r>
            <a:r>
              <a:rPr lang="en-US" dirty="0" smtClean="0">
                <a:latin typeface="Century Gothic"/>
                <a:cs typeface="Century Gothic"/>
                <a:hlinkClick r:id="rId3"/>
              </a:rPr>
              <a:t>Pre-Configuration Plan</a:t>
            </a:r>
            <a:r>
              <a:rPr lang="en-US" dirty="0" smtClean="0">
                <a:latin typeface="Century Gothic"/>
                <a:cs typeface="Century Gothic"/>
              </a:rPr>
              <a:t> has been completed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Century Gothic"/>
                <a:cs typeface="Century Gothic"/>
              </a:rPr>
              <a:t>Before proceeding, make sure that…</a:t>
            </a:r>
            <a:endParaRPr lang="en-US" sz="3000" dirty="0">
              <a:latin typeface="Century Gothic"/>
              <a:cs typeface="Century Gothic"/>
            </a:endParaRPr>
          </a:p>
        </p:txBody>
      </p:sp>
      <p:sp>
        <p:nvSpPr>
          <p:cNvPr id="7" name="Content Placeholder 139"/>
          <p:cNvSpPr txBox="1">
            <a:spLocks/>
          </p:cNvSpPr>
          <p:nvPr/>
        </p:nvSpPr>
        <p:spPr>
          <a:xfrm>
            <a:off x="199571" y="1433287"/>
            <a:ext cx="8716378" cy="3483428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8</a:t>
            </a:r>
            <a:r>
              <a:rPr lang="en-US" sz="3200" dirty="0" smtClean="0">
                <a:latin typeface="Century Gothic"/>
                <a:cs typeface="Century Gothic"/>
              </a:rPr>
              <a:t>b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Manage your holidays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76" y="1009756"/>
            <a:ext cx="3887048" cy="1680763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2586088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dirty="0" smtClean="0">
                <a:latin typeface="Century Gothic"/>
                <a:cs typeface="Century Gothic"/>
              </a:rPr>
              <a:t>In the “Name” field, enter the name of the holiday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 the “From Date” field,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enter the </a:t>
            </a:r>
            <a:r>
              <a:rPr lang="en-US" dirty="0" smtClean="0">
                <a:latin typeface="Century Gothic"/>
                <a:cs typeface="Century Gothic"/>
              </a:rPr>
              <a:t>start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date of the holiday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baseline="0" dirty="0" smtClean="0">
                <a:latin typeface="Century Gothic"/>
                <a:cs typeface="Century Gothic"/>
              </a:rPr>
              <a:t>In</a:t>
            </a:r>
            <a:r>
              <a:rPr lang="en-US" dirty="0" smtClean="0">
                <a:latin typeface="Century Gothic"/>
                <a:cs typeface="Century Gothic"/>
              </a:rPr>
              <a:t> the “To Date” field, enter the end date of the holiday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 the “Repayment scheduled” field, enter the first business day after the holiday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This will allow loan payments to stay current if the due date falls on the holiday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lvl="0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  <a:defRPr/>
            </a:pPr>
            <a:r>
              <a:rPr lang="en-US" dirty="0" smtClean="0">
                <a:latin typeface="Century Gothic"/>
                <a:cs typeface="Century Gothic"/>
              </a:rPr>
              <a:t>In the </a:t>
            </a:r>
            <a:r>
              <a:rPr lang="en-US" dirty="0" smtClean="0">
                <a:latin typeface="Century Gothic"/>
                <a:cs typeface="Century Gothic"/>
              </a:rPr>
              <a:t>“Description” </a:t>
            </a:r>
            <a:r>
              <a:rPr lang="en-US" dirty="0" smtClean="0">
                <a:latin typeface="Century Gothic"/>
                <a:cs typeface="Century Gothic"/>
              </a:rPr>
              <a:t>field, enter the</a:t>
            </a:r>
            <a:r>
              <a:rPr lang="en-US" dirty="0" smtClean="0">
                <a:latin typeface="Century Gothic"/>
                <a:cs typeface="Century Gothic"/>
              </a:rPr>
              <a:t> description </a:t>
            </a:r>
            <a:r>
              <a:rPr lang="en-US" dirty="0" smtClean="0">
                <a:latin typeface="Century Gothic"/>
                <a:cs typeface="Century Gothic"/>
              </a:rPr>
              <a:t>of the </a:t>
            </a:r>
            <a:r>
              <a:rPr lang="en-US" dirty="0" smtClean="0">
                <a:latin typeface="Century Gothic"/>
                <a:cs typeface="Century Gothic"/>
              </a:rPr>
              <a:t>holiday</a:t>
            </a:r>
          </a:p>
          <a:p>
            <a:pPr marL="319088" lvl="0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  <a:defRPr/>
            </a:pPr>
            <a:r>
              <a:rPr lang="en-US" dirty="0" smtClean="0">
                <a:latin typeface="Century Gothic"/>
                <a:cs typeface="Century Gothic"/>
              </a:rPr>
              <a:t>Expand the box next to “Applicable office” and select each office affected by the holiday</a:t>
            </a:r>
          </a:p>
          <a:p>
            <a:pPr marL="319088" lvl="0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  <a:defRPr/>
            </a:pPr>
            <a:r>
              <a:rPr lang="en-US" dirty="0" smtClean="0">
                <a:latin typeface="Century Gothic"/>
                <a:cs typeface="Century Gothic"/>
              </a:rPr>
              <a:t>Make sure everything is accurate, then hit “Submit”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  <a:defRPr/>
            </a:pPr>
            <a:r>
              <a:rPr lang="en-US" sz="1600" dirty="0" smtClean="0">
                <a:latin typeface="Century Gothic"/>
                <a:cs typeface="Century Gothic"/>
              </a:rPr>
              <a:t>The holiday will enter a “Pending for activation” status until it is reviewed by an authorized user and activated</a:t>
            </a:r>
          </a:p>
          <a:p>
            <a:pPr marL="319088" lvl="0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9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Managing your funds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41" y="1132610"/>
            <a:ext cx="5973118" cy="16543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“Organization”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“Manage Funds”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baseline="0" dirty="0" smtClean="0">
                <a:latin typeface="Century Gothic"/>
                <a:cs typeface="Century Gothic"/>
              </a:rPr>
              <a:t>If your organization has funds for specific lending purposes, the </a:t>
            </a:r>
            <a:r>
              <a:rPr lang="en-US" sz="2000" dirty="0" smtClean="0">
                <a:latin typeface="Century Gothic"/>
                <a:cs typeface="Century Gothic"/>
              </a:rPr>
              <a:t>names will be defined here</a:t>
            </a:r>
          </a:p>
          <a:p>
            <a:pPr marL="1690688" lvl="3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Loans made to customers in one of the created funds will be linked to </a:t>
            </a:r>
            <a:r>
              <a:rPr lang="en-US" sz="1600" noProof="0" dirty="0" smtClean="0">
                <a:latin typeface="Century Gothic"/>
                <a:cs typeface="Century Gothic"/>
              </a:rPr>
              <a:t>allow for proper monitoring and to provide reports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028" y="1150286"/>
            <a:ext cx="460631" cy="2024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749959" cy="12191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63985" y="1749290"/>
            <a:ext cx="2677273" cy="273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4-12-11 at 1.46.1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52" y="4844525"/>
            <a:ext cx="6886222" cy="918162"/>
          </a:xfrm>
          <a:prstGeom prst="rect">
            <a:avLst/>
          </a:prstGeom>
        </p:spPr>
      </p:pic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448263" y="5821033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Enter the name of the fund in the “New Fund” field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on the “+” to add the fund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10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Other sections to be used later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41" y="1132610"/>
            <a:ext cx="5973118" cy="16543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“Organization”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028" y="1150286"/>
            <a:ext cx="460631" cy="2024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749959" cy="12191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45373" y="2059528"/>
            <a:ext cx="2741780" cy="27318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0663" y="2061410"/>
            <a:ext cx="2741780" cy="27318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47333" y="2323631"/>
            <a:ext cx="2737556" cy="27281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495300" y="3216385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dirty="0" smtClean="0">
                <a:latin typeface="Century Gothic"/>
                <a:cs typeface="Century Gothic"/>
              </a:rPr>
              <a:t>“Manage Employees” will be used to add employees to the system and to edit employee information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User roles and permissions should be set up before creating employees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“Bulk Loan Reassignment” allows </a:t>
            </a:r>
            <a:r>
              <a:rPr lang="en-US" noProof="0" dirty="0" smtClean="0">
                <a:latin typeface="Century Gothic"/>
                <a:cs typeface="Century Gothic"/>
              </a:rPr>
              <a:t>an organization to reassign all loans from one loan officer to another and will be used in day-to-day operations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 initial set up is required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baseline="0" dirty="0" smtClean="0">
                <a:latin typeface="Century Gothic"/>
                <a:cs typeface="Century Gothic"/>
              </a:rPr>
              <a:t>“Standing Instruction History” will be used to track and search for any standing transaction history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11a. </a:t>
            </a:r>
            <a:r>
              <a:rPr lang="en-US" sz="3200" dirty="0" smtClean="0">
                <a:latin typeface="Century Gothic"/>
                <a:cs typeface="Century Gothic"/>
              </a:rPr>
              <a:t>Manage data tables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119070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Mifos X data-table allows </a:t>
            </a:r>
            <a:r>
              <a:rPr lang="en-US" sz="2400" dirty="0" smtClean="0">
                <a:latin typeface="Century Gothic"/>
                <a:cs typeface="Century Gothic"/>
              </a:rPr>
              <a:t>users to add custom fields in addition to the built-in fields to a… 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Client Profile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dirty="0" smtClean="0">
                <a:latin typeface="Century Gothic"/>
                <a:cs typeface="Century Gothic"/>
              </a:rPr>
              <a:t>Loan/Saving Account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Group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dirty="0" smtClean="0">
                <a:latin typeface="Century Gothic"/>
                <a:cs typeface="Century Gothic"/>
              </a:rPr>
              <a:t>Center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Office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4122429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custom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field supports 6 data types (String, Number, Decimal, Date, Text, and Drop Down)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baseline="0" noProof="0" dirty="0" smtClean="0">
                <a:latin typeface="Century Gothic"/>
                <a:cs typeface="Century Gothic"/>
              </a:rPr>
              <a:t>Review the system-provided data tables and then, using your Pre-Configuration Guide, you may create additional</a:t>
            </a:r>
            <a:r>
              <a:rPr lang="en-US" noProof="0" dirty="0" smtClean="0">
                <a:latin typeface="Century Gothic"/>
                <a:cs typeface="Century Gothic"/>
              </a:rPr>
              <a:t> fields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11b. </a:t>
            </a:r>
            <a:r>
              <a:rPr lang="en-US" sz="3200" dirty="0" smtClean="0">
                <a:latin typeface="Century Gothic"/>
                <a:cs typeface="Century Gothic"/>
              </a:rPr>
              <a:t>Manage data tables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1081852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“Manage Data Tables”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1093842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434" y="3888122"/>
            <a:ext cx="5575132" cy="1027395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194873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 “Create Data Table”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5785" y="1335852"/>
            <a:ext cx="1632437" cy="22789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61913" y="4072743"/>
            <a:ext cx="694680" cy="14177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11c. </a:t>
            </a:r>
            <a:r>
              <a:rPr lang="en-US" sz="3200" dirty="0" smtClean="0">
                <a:latin typeface="Century Gothic"/>
                <a:cs typeface="Century Gothic"/>
              </a:rPr>
              <a:t>Manage data tables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" y="1031251"/>
            <a:ext cx="7004686" cy="2069134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3216385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dirty="0" smtClean="0">
                <a:latin typeface="Century Gothic"/>
                <a:cs typeface="Century Gothic"/>
              </a:rPr>
              <a:t>In the “Data table name” field, enter the name for your new </a:t>
            </a:r>
            <a:r>
              <a:rPr lang="en-US" dirty="0" smtClean="0">
                <a:latin typeface="Century Gothic"/>
                <a:cs typeface="Century Gothic"/>
              </a:rPr>
              <a:t>table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dirty="0" smtClean="0">
                <a:latin typeface="Century Gothic"/>
                <a:cs typeface="Century Gothic"/>
              </a:rPr>
              <a:t>In the “Application table name” field, select the system function that the data table will affect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dirty="0" smtClean="0">
                <a:latin typeface="Century Gothic"/>
                <a:cs typeface="Century Gothic"/>
              </a:rPr>
              <a:t>For instance, select “Client” if your additional fields will apply to the Client</a:t>
            </a:r>
          </a:p>
          <a:p>
            <a:pPr marL="319088" lvl="0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  <a:defRPr/>
            </a:pPr>
            <a:r>
              <a:rPr lang="en-US" dirty="0" smtClean="0">
                <a:latin typeface="Century Gothic"/>
                <a:cs typeface="Century Gothic"/>
              </a:rPr>
              <a:t>Select </a:t>
            </a:r>
            <a:r>
              <a:rPr lang="en-US" dirty="0" smtClean="0">
                <a:latin typeface="Century Gothic"/>
                <a:cs typeface="Century Gothic"/>
              </a:rPr>
              <a:t>“Multi row” if you need multiple rows to collect additional detail from the client</a:t>
            </a:r>
            <a:endParaRPr lang="en-US" dirty="0" smtClean="0">
              <a:latin typeface="Century Gothic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11d. </a:t>
            </a:r>
            <a:r>
              <a:rPr lang="en-US" sz="3200" dirty="0" smtClean="0">
                <a:latin typeface="Century Gothic"/>
                <a:cs typeface="Century Gothic"/>
              </a:rPr>
              <a:t>Manage data tables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742" y="890138"/>
            <a:ext cx="4760517" cy="2457905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328223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1700" dirty="0" smtClean="0">
                <a:latin typeface="Century Gothic"/>
                <a:cs typeface="Century Gothic"/>
              </a:rPr>
              <a:t>In the “Add columns” field, type what you would like to name the column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700" dirty="0" smtClean="0">
                <a:latin typeface="Century Gothic"/>
                <a:cs typeface="Century Gothic"/>
              </a:rPr>
              <a:t>Then, select the column type (String, Number, Decimal, Date, Text, and Drop-Down)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Check the “Mandatory” box if you would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like to make a field required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1700" baseline="0" dirty="0" smtClean="0">
                <a:latin typeface="Century Gothic"/>
                <a:cs typeface="Century Gothic"/>
              </a:rPr>
              <a:t>The “Length” of a String</a:t>
            </a:r>
            <a:r>
              <a:rPr lang="en-US" sz="1700" dirty="0" smtClean="0">
                <a:latin typeface="Century Gothic"/>
                <a:cs typeface="Century Gothic"/>
              </a:rPr>
              <a:t>-</a:t>
            </a:r>
            <a:r>
              <a:rPr lang="en-US" sz="1700" dirty="0" smtClean="0">
                <a:latin typeface="Century Gothic"/>
                <a:cs typeface="Century Gothic"/>
              </a:rPr>
              <a:t>type field can be adjusted by entering a number into the “Length” field 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 the “Code”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dropdown, select </a:t>
            </a:r>
            <a:r>
              <a:rPr lang="en-US" sz="1700" dirty="0" smtClean="0">
                <a:latin typeface="Century Gothic"/>
                <a:cs typeface="Century Gothic"/>
              </a:rPr>
              <a:t>the code that best fits your drop-down value(s)</a:t>
            </a:r>
          </a:p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700" dirty="0" smtClean="0">
                <a:latin typeface="Century Gothic"/>
                <a:cs typeface="Century Gothic"/>
              </a:rPr>
              <a:t>Under “Actions”, click the “X” to delete a </a:t>
            </a:r>
            <a:r>
              <a:rPr lang="en-US" sz="1700" dirty="0" smtClean="0">
                <a:latin typeface="Century Gothic"/>
                <a:cs typeface="Century Gothic"/>
              </a:rPr>
              <a:t>column</a:t>
            </a:r>
          </a:p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700" dirty="0" smtClean="0">
                <a:latin typeface="Century Gothic"/>
                <a:cs typeface="Century Gothic"/>
              </a:rPr>
              <a:t>Hit “Submit” when you’re done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11e. </a:t>
            </a:r>
            <a:r>
              <a:rPr lang="en-US" sz="3200" dirty="0" smtClean="0">
                <a:latin typeface="Century Gothic"/>
                <a:cs typeface="Century Gothic"/>
              </a:rPr>
              <a:t>Manage data tables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742" y="1103186"/>
            <a:ext cx="4760517" cy="2031808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328223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400" dirty="0" smtClean="0">
                <a:latin typeface="Century Gothic"/>
                <a:cs typeface="Century Gothic"/>
              </a:rPr>
              <a:t>After submitting the data table, you will be brought to an overview page of the data table you have just created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400" dirty="0" smtClean="0">
                <a:latin typeface="Century Gothic"/>
                <a:cs typeface="Century Gothic"/>
              </a:rPr>
              <a:t>Selecting “Edit” will allow you to edit the data table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400" dirty="0" smtClean="0">
                <a:latin typeface="Century Gothic"/>
                <a:cs typeface="Century Gothic"/>
              </a:rPr>
              <a:t>Selecting “Delete” will allow you to delete the data table</a:t>
            </a:r>
          </a:p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A confirmation message will pop up to confirm that you would like to delete the data table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12. </a:t>
            </a:r>
            <a:r>
              <a:rPr lang="en-US" sz="3200" dirty="0" smtClean="0">
                <a:latin typeface="Century Gothic"/>
                <a:cs typeface="Century Gothic"/>
              </a:rPr>
              <a:t>What is a code?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1011966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code is a system-defined value that will be used in items such as drop-downs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code itself cannot be modified but the code values (like “Customer Identifier”)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can be modified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baseline="0" dirty="0" smtClean="0">
                <a:latin typeface="Century Gothic"/>
                <a:cs typeface="Century Gothic"/>
              </a:rPr>
              <a:t>Even</a:t>
            </a:r>
            <a:r>
              <a:rPr lang="en-US" sz="2000" dirty="0" smtClean="0">
                <a:latin typeface="Century Gothic"/>
                <a:cs typeface="Century Gothic"/>
              </a:rPr>
              <a:t> though the Customer Identifier code value defaults to “Passport,” it can also be used for “Drivers License” or “National ID” or another ID acceptable to your organization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13. </a:t>
            </a:r>
            <a:r>
              <a:rPr lang="en-US" sz="3200" dirty="0" smtClean="0">
                <a:latin typeface="Century Gothic"/>
                <a:cs typeface="Century Gothic"/>
              </a:rPr>
              <a:t>Manage codes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1081852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“Manage Codes”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1093842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714" y="3605899"/>
            <a:ext cx="3884572" cy="1027395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4696281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You will be able to see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the list of system-defined codes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To add your own code, select “Add Code”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 more information on how to add and/or edit codes, visit the                        "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5"/>
              </a:rPr>
              <a:t>Manage Codes (Drop-Downs)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” guide 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5193" y="1608668"/>
            <a:ext cx="1632437" cy="22789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6283" y="3734076"/>
            <a:ext cx="384236" cy="12296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1. Login for the first time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95300" y="914400"/>
            <a:ext cx="8153400" cy="1082495"/>
          </a:xfrm>
        </p:spPr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Enter username: </a:t>
            </a:r>
            <a:r>
              <a:rPr lang="en-US" sz="2800" dirty="0" smtClean="0">
                <a:latin typeface="Century Gothic"/>
                <a:cs typeface="Century Gothic"/>
              </a:rPr>
              <a:t>mifos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Enter password: password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12-09 at 1.43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78" y="2071434"/>
            <a:ext cx="5435444" cy="145304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95300" y="3579023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“Sign In”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800" dirty="0" smtClean="0">
                <a:latin typeface="Century Gothic"/>
                <a:cs typeface="Century Gothic"/>
              </a:rPr>
              <a:t>The initial username and password will be changed later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95300" y="5333795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1600" dirty="0" smtClean="0">
                <a:latin typeface="Century Gothic"/>
                <a:cs typeface="Century Gothic"/>
              </a:rPr>
              <a:t>If you need help downloading and/or installing the Mifos Community App, see the “</a:t>
            </a:r>
            <a:r>
              <a:rPr lang="en-US" sz="1600" dirty="0" smtClean="0">
                <a:latin typeface="Century Gothic"/>
                <a:cs typeface="Century Gothic"/>
                <a:hlinkClick r:id="rId4"/>
              </a:rPr>
              <a:t>Mifos X Windows Installation</a:t>
            </a:r>
            <a:r>
              <a:rPr lang="en-US" sz="1600" dirty="0" smtClean="0">
                <a:latin typeface="Century Gothic"/>
                <a:cs typeface="Century Gothic"/>
              </a:rPr>
              <a:t>” guide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14a. </a:t>
            </a:r>
            <a:r>
              <a:rPr lang="en-US" sz="3200" dirty="0" smtClean="0">
                <a:latin typeface="Century Gothic"/>
                <a:cs typeface="Century Gothic"/>
              </a:rPr>
              <a:t>Manage roles and permissions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1081852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“Manage Roles and Permissions”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1093842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324" y="3888122"/>
            <a:ext cx="4463352" cy="1027395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194873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You can now see the list of roles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5192" y="1862667"/>
            <a:ext cx="16324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14b. </a:t>
            </a:r>
            <a:r>
              <a:rPr lang="en-US" sz="3200" dirty="0" smtClean="0">
                <a:latin typeface="Century Gothic"/>
                <a:cs typeface="Century Gothic"/>
              </a:rPr>
              <a:t>Manage roles and permissions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1049595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Use your Pre-Configuration Guide and select each </a:t>
            </a:r>
            <a:r>
              <a:rPr lang="en-US" sz="2400" dirty="0" smtClean="0">
                <a:latin typeface="Century Gothic"/>
                <a:cs typeface="Century Gothic"/>
              </a:rPr>
              <a:t>role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and choose the system privileges given to each position by checking the appropriate boxes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Remember to hit “Edit” to allow you to modify the permissions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7" y="2787455"/>
            <a:ext cx="4463352" cy="1027395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223096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Hit “Submit” when you are done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027" y="3659481"/>
            <a:ext cx="4429420" cy="1599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4-12-11 at 7.49.5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370" y="2793715"/>
            <a:ext cx="3697110" cy="22785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29036" y="3332104"/>
            <a:ext cx="224069" cy="13923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14c. </a:t>
            </a:r>
            <a:r>
              <a:rPr lang="en-US" sz="3200" dirty="0" smtClean="0">
                <a:latin typeface="Century Gothic"/>
                <a:cs typeface="Century Gothic"/>
              </a:rPr>
              <a:t>Manage roles and permissions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971" y="4386715"/>
            <a:ext cx="3672058" cy="1027395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227857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If you would like to add your own custom roles…</a:t>
            </a:r>
          </a:p>
          <a:p>
            <a:pPr marL="776288" lvl="1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dirty="0" smtClean="0">
                <a:latin typeface="Century Gothic"/>
                <a:cs typeface="Century Gothic"/>
              </a:rPr>
              <a:t>Select “Add Role”</a:t>
            </a:r>
          </a:p>
          <a:p>
            <a:pPr marL="776288" lvl="1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dirty="0" smtClean="0">
                <a:latin typeface="Century Gothic"/>
                <a:cs typeface="Century Gothic"/>
              </a:rPr>
              <a:t>Enter the “Name” of the role</a:t>
            </a:r>
          </a:p>
          <a:p>
            <a:pPr marL="776288" lvl="1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dirty="0" smtClean="0">
                <a:latin typeface="Century Gothic"/>
                <a:cs typeface="Century Gothic"/>
              </a:rPr>
              <a:t>Enter a short “Description” of the new role</a:t>
            </a:r>
          </a:p>
          <a:p>
            <a:pPr marL="776288" lvl="1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dirty="0" smtClean="0">
                <a:latin typeface="Century Gothic"/>
                <a:cs typeface="Century Gothic"/>
              </a:rPr>
              <a:t>Hit “Submit” when you are satisfied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324" y="1094122"/>
            <a:ext cx="4463352" cy="10273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21777" y="1271882"/>
            <a:ext cx="423334" cy="13923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399" y="5215466"/>
            <a:ext cx="252120" cy="12794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5535420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Visit the “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5"/>
              </a:rPr>
              <a:t>Manage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5"/>
              </a:rPr>
              <a:t> Roles and Permissions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” guide </a:t>
            </a:r>
            <a:r>
              <a:rPr lang="en-US" sz="1600" noProof="0" dirty="0" smtClean="0">
                <a:latin typeface="Century Gothic"/>
                <a:cs typeface="Century Gothic"/>
              </a:rPr>
              <a:t>for more on the management of roles and permissions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15. </a:t>
            </a:r>
            <a:r>
              <a:rPr lang="en-US" sz="3200" dirty="0" smtClean="0">
                <a:latin typeface="Century Gothic"/>
                <a:cs typeface="Century Gothic"/>
              </a:rPr>
              <a:t>What is a maker checker task?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955521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maker checker is a functionality </a:t>
            </a:r>
            <a:r>
              <a:rPr lang="en-US" sz="2400" dirty="0" smtClean="0">
                <a:latin typeface="Century Gothic"/>
                <a:cs typeface="Century Gothic"/>
              </a:rPr>
              <a:t>that allows a financial institution to define transactions as having a maker and a checker phase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“maker” is the user who enters, deletes, or changes data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dirty="0" smtClean="0">
                <a:latin typeface="Century Gothic"/>
                <a:cs typeface="Century Gothic"/>
              </a:rPr>
              <a:t>The “checker” is the user who has rights to inspect and approve the data changes</a:t>
            </a:r>
          </a:p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The “Maker Checker” option is, at a global level, disabled by default</a:t>
            </a:r>
          </a:p>
          <a:p>
            <a:pPr marL="1690688" lvl="3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Visit the “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Update Global </a:t>
            </a:r>
            <a:r>
              <a:rPr lang="en-US" sz="1500" dirty="0" smtClean="0">
                <a:latin typeface="Century Gothic"/>
                <a:cs typeface="Century Gothic"/>
                <a:hlinkClick r:id="rId3"/>
              </a:rPr>
              <a:t>Configuration</a:t>
            </a:r>
            <a:r>
              <a:rPr lang="en-US" sz="1500" dirty="0" smtClean="0">
                <a:latin typeface="Century Gothic"/>
                <a:cs typeface="Century Gothic"/>
              </a:rPr>
              <a:t>” guide to enable/disable the Maker Checker functionality</a:t>
            </a:r>
          </a:p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The “Maker Checker” option is, at </a:t>
            </a:r>
            <a:r>
              <a:rPr lang="en-US" sz="1500" dirty="0" smtClean="0">
                <a:latin typeface="Century Gothic"/>
                <a:cs typeface="Century Gothic"/>
              </a:rPr>
              <a:t>an individual transaction (permission) level</a:t>
            </a:r>
            <a:r>
              <a:rPr lang="en-US" sz="1500" dirty="0" smtClean="0">
                <a:latin typeface="Century Gothic"/>
                <a:cs typeface="Century Gothic"/>
              </a:rPr>
              <a:t>, disabled by </a:t>
            </a:r>
            <a:r>
              <a:rPr lang="en-US" sz="1500" dirty="0" smtClean="0">
                <a:latin typeface="Century Gothic"/>
                <a:cs typeface="Century Gothic"/>
              </a:rPr>
              <a:t>default</a:t>
            </a:r>
          </a:p>
          <a:p>
            <a:pPr marL="1690688" lvl="3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Visit the “</a:t>
            </a:r>
            <a:r>
              <a:rPr lang="en-US" sz="1500" dirty="0" smtClean="0">
                <a:latin typeface="Century Gothic"/>
                <a:cs typeface="Century Gothic"/>
                <a:hlinkClick r:id="rId4"/>
              </a:rPr>
              <a:t>Enable/Disable Permissions for Maker Checker</a:t>
            </a:r>
            <a:r>
              <a:rPr lang="en-US" sz="1500" dirty="0" smtClean="0">
                <a:latin typeface="Century Gothic"/>
                <a:cs typeface="Century Gothic"/>
              </a:rPr>
              <a:t>” guide to enable/disable Maker Checker on a transaction (permission) level</a:t>
            </a:r>
          </a:p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To give checking rights to a user (through a role associated with the user), visit the “</a:t>
            </a:r>
            <a:r>
              <a:rPr lang="en-US" sz="1500" dirty="0" smtClean="0">
                <a:latin typeface="Century Gothic"/>
                <a:cs typeface="Century Gothic"/>
                <a:hlinkClick r:id="rId5"/>
              </a:rPr>
              <a:t>Update a Role’s Permissions</a:t>
            </a:r>
            <a:r>
              <a:rPr lang="en-US" sz="1500" dirty="0" smtClean="0">
                <a:latin typeface="Century Gothic"/>
                <a:cs typeface="Century Gothic"/>
              </a:rPr>
              <a:t>” guide</a:t>
            </a:r>
          </a:p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16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Configure maker </a:t>
            </a:r>
            <a:r>
              <a:rPr lang="en-US" sz="3200" dirty="0" smtClean="0">
                <a:latin typeface="Century Gothic"/>
                <a:cs typeface="Century Gothic"/>
              </a:rPr>
              <a:t>c</a:t>
            </a:r>
            <a:r>
              <a:rPr lang="en-US" sz="3200" dirty="0" smtClean="0">
                <a:latin typeface="Century Gothic"/>
                <a:cs typeface="Century Gothic"/>
              </a:rPr>
              <a:t>hecker </a:t>
            </a:r>
            <a:r>
              <a:rPr lang="en-US" sz="3200" dirty="0" smtClean="0">
                <a:latin typeface="Century Gothic"/>
                <a:cs typeface="Century Gothic"/>
              </a:rPr>
              <a:t>t</a:t>
            </a:r>
            <a:r>
              <a:rPr lang="en-US" sz="3200" dirty="0" smtClean="0">
                <a:latin typeface="Century Gothic"/>
                <a:cs typeface="Century Gothic"/>
              </a:rPr>
              <a:t>asks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1081852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“Configure Maker Checker Tasks”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1093842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914" y="3690566"/>
            <a:ext cx="3550172" cy="1756283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627614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 “Edit” to make changes</a:t>
            </a:r>
          </a:p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For a more detailed guide on Maker Checker, visit </a:t>
            </a:r>
            <a:r>
              <a:rPr lang="en-US" sz="1600" dirty="0" smtClean="0">
                <a:latin typeface="Century Gothic"/>
                <a:cs typeface="Century Gothic"/>
              </a:rPr>
              <a:t>the             “</a:t>
            </a:r>
            <a:r>
              <a:rPr lang="en-US" sz="1600" dirty="0" smtClean="0">
                <a:latin typeface="Century Gothic"/>
                <a:cs typeface="Century Gothic"/>
                <a:hlinkClick r:id="rId5"/>
              </a:rPr>
              <a:t>Maker-Checker</a:t>
            </a:r>
            <a:r>
              <a:rPr lang="en-US" sz="1600" dirty="0" smtClean="0">
                <a:latin typeface="Century Gothic"/>
                <a:cs typeface="Century Gothic"/>
              </a:rPr>
              <a:t>” guide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6377" y="2126075"/>
            <a:ext cx="2375623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5652" y="4002613"/>
            <a:ext cx="254348" cy="1178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17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Manage reports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1081852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400" dirty="0" smtClean="0">
                <a:latin typeface="Century Gothic"/>
                <a:cs typeface="Century Gothic"/>
              </a:rPr>
              <a:t>Select “Manage Reports”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You will see a list of reports pre-installed into the Mifos system for your organization</a:t>
            </a:r>
          </a:p>
          <a:p>
            <a:pPr marL="1690688" lvl="3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noProof="0" dirty="0" smtClean="0">
                <a:latin typeface="Century Gothic"/>
                <a:cs typeface="Century Gothic"/>
              </a:rPr>
              <a:t>Existing reports can be customized to fit your needs by clicking on the report and selecting “</a:t>
            </a:r>
            <a:r>
              <a:rPr lang="en-US" sz="1600" dirty="0" smtClean="0">
                <a:latin typeface="Century Gothic"/>
                <a:cs typeface="Century Gothic"/>
              </a:rPr>
              <a:t>Edit”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 “Create Report” to </a:t>
            </a:r>
            <a:r>
              <a:rPr lang="en-US" sz="2000" noProof="0" dirty="0" smtClean="0">
                <a:latin typeface="Century Gothic"/>
                <a:cs typeface="Century Gothic"/>
              </a:rPr>
              <a:t>create a new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1093842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914" y="5225605"/>
            <a:ext cx="3550172" cy="812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51711" y="1589852"/>
            <a:ext cx="2375623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98097" y="5338464"/>
            <a:ext cx="442496" cy="1366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495300" y="6056218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0688" lvl="3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kumimoji="0" lang="en-US" sz="16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</a:t>
            </a:r>
            <a:r>
              <a:rPr kumimoji="0" lang="en-US" sz="16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more information about report generation, visit the          “</a:t>
            </a:r>
            <a:r>
              <a:rPr kumimoji="0" lang="en-US" sz="16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5"/>
              </a:rPr>
              <a:t>Manage Reports</a:t>
            </a:r>
            <a:r>
              <a:rPr kumimoji="0" lang="en-US" sz="16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” guide</a:t>
            </a:r>
            <a:endParaRPr kumimoji="0" lang="en-US" sz="1600" b="0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18</a:t>
            </a:r>
            <a:r>
              <a:rPr lang="en-US" sz="3200" dirty="0" smtClean="0">
                <a:latin typeface="Century Gothic"/>
                <a:cs typeface="Century Gothic"/>
              </a:rPr>
              <a:t>. S</a:t>
            </a:r>
            <a:r>
              <a:rPr lang="en-US" sz="3200" dirty="0" smtClean="0">
                <a:latin typeface="Century Gothic"/>
                <a:cs typeface="Century Gothic"/>
              </a:rPr>
              <a:t>cheduler jobs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1040188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“Scheduler </a:t>
            </a:r>
            <a:r>
              <a:rPr lang="en-US" sz="2400" dirty="0" smtClean="0">
                <a:latin typeface="Century Gothic"/>
                <a:cs typeface="Century Gothic"/>
              </a:rPr>
              <a:t>Jobs” option allows you to schedule one or more batch jobs to run at a certain time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batch job </a:t>
            </a:r>
            <a:r>
              <a:rPr lang="en-US" sz="2000" dirty="0" smtClean="0">
                <a:latin typeface="Century Gothic"/>
                <a:cs typeface="Century Gothic"/>
              </a:rPr>
              <a:t>(or cron job on Unix-based systems) is a back-end job executed on a computer at a particular time defined in the job’s cron expression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batch job can be manually executed at any point of time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dirty="0" smtClean="0">
                <a:latin typeface="Century Gothic"/>
                <a:cs typeface="Century Gothic"/>
              </a:rPr>
              <a:t>A list of batch jobs scheduled to run along with other details specific to each job can be viewed at any point of time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scheduler status can be either “Active” or “Standby”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dirty="0" smtClean="0">
                <a:latin typeface="Century Gothic"/>
                <a:cs typeface="Century Gothic"/>
              </a:rPr>
              <a:t>An “active” status indicates that the all batch jobs are running or will run as specified in the schedule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“standby” status will stop all batch runs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19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Manage scheduler jobs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1081852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 access 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batch jobs, 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400" dirty="0" smtClean="0">
                <a:latin typeface="Century Gothic"/>
                <a:cs typeface="Century Gothic"/>
              </a:rPr>
              <a:t>Select “Scheduler Jobs”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You will see a list of scheduler jobs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1093842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35" y="3233894"/>
            <a:ext cx="2115261" cy="27103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51711" y="1853259"/>
            <a:ext cx="2375623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495300" y="593392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kumimoji="0" lang="en-US" sz="16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</a:t>
            </a:r>
            <a:r>
              <a:rPr kumimoji="0" lang="en-US" sz="16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more information about managing scheduler jobs, visit the          “</a:t>
            </a:r>
            <a:r>
              <a:rPr kumimoji="0" lang="en-US" sz="16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5"/>
              </a:rPr>
              <a:t>Manage Scheduler Jobs</a:t>
            </a:r>
            <a:r>
              <a:rPr kumimoji="0" lang="en-US" sz="16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” guide</a:t>
            </a:r>
            <a:endParaRPr kumimoji="0" lang="en-US" sz="1600" b="0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815" y="4404694"/>
            <a:ext cx="5127038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3488" lvl="2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Jobs can be modified by clicking on them and selecting “Edit”</a:t>
            </a:r>
          </a:p>
          <a:p>
            <a:pPr marL="1233488" lvl="2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You can also view the run history of a job by clicking on the job and selecting “View History”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20a. </a:t>
            </a:r>
            <a:r>
              <a:rPr lang="en-US" sz="3200" dirty="0" smtClean="0">
                <a:latin typeface="Century Gothic"/>
                <a:cs typeface="Century Gothic"/>
              </a:rPr>
              <a:t>Configurations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912519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432484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000" dirty="0" smtClean="0">
                <a:latin typeface="Century Gothic"/>
                <a:cs typeface="Century Gothic"/>
              </a:rPr>
              <a:t>Select “Configurations”</a:t>
            </a:r>
          </a:p>
          <a:p>
            <a:pPr marL="1233488" lvl="2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You will see a list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of global configurations that can be enabled and disabled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690688" lvl="3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sz="1350" noProof="0" dirty="0" smtClean="0">
                <a:latin typeface="Century Gothic"/>
                <a:cs typeface="Century Gothic"/>
              </a:rPr>
              <a:t>“maker-checker” defaults to false; if it is true, the maker-checker functionality will be turned on</a:t>
            </a:r>
          </a:p>
          <a:p>
            <a:pPr marL="1690688" lvl="3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sz="1350" dirty="0" smtClean="0">
                <a:latin typeface="Century Gothic"/>
                <a:cs typeface="Century Gothic"/>
              </a:rPr>
              <a:t>“reschedule-future-payments” defaults to false; if it is true, it will reschedule repayments which fall on a non-working day to the defined </a:t>
            </a:r>
            <a:r>
              <a:rPr lang="en-US" sz="1350" dirty="0" smtClean="0">
                <a:latin typeface="Century Gothic"/>
                <a:cs typeface="Century Gothic"/>
                <a:hlinkClick r:id="rId4"/>
              </a:rPr>
              <a:t>repayment scheduling rule</a:t>
            </a:r>
            <a:endParaRPr lang="en-US" sz="1350" dirty="0" smtClean="0">
              <a:latin typeface="Century Gothic"/>
              <a:cs typeface="Century Gothic"/>
            </a:endParaRPr>
          </a:p>
          <a:p>
            <a:pPr marL="1690688" lvl="3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sz="1350" dirty="0" smtClean="0">
                <a:latin typeface="Century Gothic"/>
                <a:cs typeface="Century Gothic"/>
              </a:rPr>
              <a:t>“allow-transactions-on-non_workingday” defaults to false; if it is true, it will allow transactions to occur on non-working days</a:t>
            </a:r>
          </a:p>
          <a:p>
            <a:pPr marL="1690688" lvl="3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sz="1350" dirty="0" smtClean="0">
                <a:latin typeface="Century Gothic"/>
                <a:cs typeface="Century Gothic"/>
              </a:rPr>
              <a:t>“reschedule-repayments-on-holidays” defaults to false; if it is true, it will reschedule repayments that fall on non-working days based on the defined </a:t>
            </a:r>
            <a:r>
              <a:rPr lang="en-US" sz="1350" dirty="0" smtClean="0">
                <a:latin typeface="Century Gothic"/>
                <a:cs typeface="Century Gothic"/>
                <a:hlinkClick r:id="rId5"/>
              </a:rPr>
              <a:t>reschedule date</a:t>
            </a:r>
            <a:endParaRPr lang="en-US" sz="1350" dirty="0" smtClean="0">
              <a:latin typeface="Century Gothic"/>
              <a:cs typeface="Century Gothic"/>
            </a:endParaRPr>
          </a:p>
          <a:p>
            <a:pPr marL="1690688" lvl="3" indent="-319088">
              <a:spcBef>
                <a:spcPts val="700"/>
              </a:spcBef>
              <a:buClr>
                <a:srgbClr val="6585CF"/>
              </a:buClr>
              <a:buSzPct val="80000"/>
              <a:buFont typeface="Wingdings 2" pitchFamily="18" charset="2"/>
              <a:buChar char=""/>
            </a:pPr>
            <a:r>
              <a:rPr lang="en-US" sz="1350" dirty="0" smtClean="0">
                <a:latin typeface="Century Gothic"/>
                <a:cs typeface="Century Gothic"/>
              </a:rPr>
              <a:t>“allow-transactions-on-holiday” defaults to false; if it is true, it will allow transactions to occur on </a:t>
            </a:r>
            <a:r>
              <a:rPr lang="en-US" sz="1350" dirty="0" smtClean="0">
                <a:latin typeface="Century Gothic"/>
                <a:cs typeface="Century Gothic"/>
                <a:hlinkClick r:id="rId5"/>
              </a:rPr>
              <a:t>holidays</a:t>
            </a:r>
            <a:endParaRPr lang="en-US" sz="1350" dirty="0" smtClean="0">
              <a:latin typeface="Century Gothic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924509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365163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9933" y="1956741"/>
            <a:ext cx="2375623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20b. </a:t>
            </a:r>
            <a:r>
              <a:rPr lang="en-US" sz="3200" dirty="0" smtClean="0">
                <a:latin typeface="Century Gothic"/>
                <a:cs typeface="Century Gothic"/>
              </a:rPr>
              <a:t>Configurations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86" y="912519"/>
            <a:ext cx="4746629" cy="3597764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4473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above image is a quick view of </a:t>
            </a:r>
            <a:r>
              <a:rPr lang="en-US" sz="2400" dirty="0" smtClean="0">
                <a:latin typeface="Century Gothic"/>
                <a:cs typeface="Century Gothic"/>
              </a:rPr>
              <a:t>what the “Global Configurations” list may look like</a:t>
            </a:r>
          </a:p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For more information about global configurations, visit the      “</a:t>
            </a:r>
            <a:r>
              <a:rPr lang="en-US" sz="1600" dirty="0" smtClean="0">
                <a:latin typeface="Century Gothic"/>
                <a:cs typeface="Century Gothic"/>
                <a:hlinkClick r:id="rId4"/>
              </a:rPr>
              <a:t>Global Configuration</a:t>
            </a:r>
            <a:r>
              <a:rPr lang="en-US" sz="1600" dirty="0" smtClean="0">
                <a:latin typeface="Century Gothic"/>
                <a:cs typeface="Century Gothic"/>
              </a:rPr>
              <a:t>” guide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2a. Get to know the home screen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" y="920402"/>
            <a:ext cx="8084044" cy="3735952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4852976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Clicking on the “Mifos” logo on the top-left will return you to the Home Page from any other page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9469" y="957037"/>
            <a:ext cx="644187" cy="23005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21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Audit trails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61" y="1081852"/>
            <a:ext cx="5076478" cy="17050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“System”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“Audit Trails”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2437" y="1093842"/>
            <a:ext cx="397342" cy="17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97388" y="1534496"/>
            <a:ext cx="665205" cy="11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327" y="3615307"/>
            <a:ext cx="2069346" cy="1712872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194873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area </a:t>
            </a:r>
            <a:r>
              <a:rPr lang="en-US" sz="2400" dirty="0" smtClean="0">
                <a:latin typeface="Century Gothic"/>
                <a:cs typeface="Century Gothic"/>
              </a:rPr>
              <a:t>will be used for internal auditing after the system is fully setup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For more information about audit trails, visit the “</a:t>
            </a:r>
            <a:r>
              <a:rPr lang="en-US" sz="1600" dirty="0" smtClean="0">
                <a:latin typeface="Century Gothic"/>
                <a:cs typeface="Century Gothic"/>
                <a:hlinkClick r:id="rId5"/>
              </a:rPr>
              <a:t>Audit Trails</a:t>
            </a:r>
            <a:r>
              <a:rPr lang="en-US" sz="1600" dirty="0" smtClean="0">
                <a:latin typeface="Century Gothic"/>
                <a:cs typeface="Century Gothic"/>
              </a:rPr>
              <a:t>” guide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1711" y="1326445"/>
            <a:ext cx="1989919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22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Set up system users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64" y="957944"/>
            <a:ext cx="4916273" cy="1828985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95892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“Users”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Refer to the Pre-Configuration Guide and set up the system users by clicking “Create user”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9843" y="980953"/>
            <a:ext cx="406749" cy="16675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5388" y="1204149"/>
            <a:ext cx="740464" cy="1128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988" y="3979334"/>
            <a:ext cx="5406024" cy="946348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194873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For more information about setting up system users, visit the “</a:t>
            </a:r>
            <a:r>
              <a:rPr lang="en-US" sz="1600" dirty="0" smtClean="0">
                <a:latin typeface="Century Gothic"/>
                <a:cs typeface="Century Gothic"/>
                <a:hlinkClick r:id="rId5"/>
              </a:rPr>
              <a:t>User Setup</a:t>
            </a:r>
            <a:r>
              <a:rPr lang="en-US" sz="1600" dirty="0" smtClean="0">
                <a:latin typeface="Century Gothic"/>
                <a:cs typeface="Century Gothic"/>
              </a:rPr>
              <a:t>” guide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23a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r>
              <a:rPr lang="en-US" sz="3200" dirty="0" smtClean="0">
                <a:latin typeface="Century Gothic"/>
                <a:cs typeface="Century Gothic"/>
              </a:rPr>
              <a:t>Set up chart of accounts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64" y="1176698"/>
            <a:ext cx="4916273" cy="1391477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2611225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“Accounting” </a:t>
            </a:r>
            <a:r>
              <a:rPr lang="en-US" sz="2400" dirty="0" smtClean="0">
                <a:latin typeface="Century Gothic"/>
                <a:cs typeface="Century Gothic"/>
              </a:rPr>
              <a:t>tab and select “Chart of Accounts”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Select the “Add Account” button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6954" y="1187916"/>
            <a:ext cx="453787" cy="15734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8203" y="1420518"/>
            <a:ext cx="1662390" cy="22577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12-10 at 3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646" y="3979333"/>
            <a:ext cx="5220709" cy="1332052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95300" y="5561761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Before setting up the products (later on), you MUST set up the General Ledger Chart of Accounts first</a:t>
            </a:r>
          </a:p>
          <a:p>
            <a:pPr marL="776288" lvl="1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For more information about the general ledger chart of accounts, visit the “</a:t>
            </a:r>
            <a:r>
              <a:rPr lang="en-US" sz="1600" dirty="0" smtClean="0">
                <a:latin typeface="Century Gothic"/>
                <a:cs typeface="Century Gothic"/>
                <a:hlinkClick r:id="rId5"/>
              </a:rPr>
              <a:t>Chart of Accounts and General Ledger Setup</a:t>
            </a:r>
            <a:r>
              <a:rPr lang="en-US" sz="1600" dirty="0" smtClean="0">
                <a:latin typeface="Century Gothic"/>
                <a:cs typeface="Century Gothic"/>
              </a:rPr>
              <a:t>” guide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687" y="4142939"/>
            <a:ext cx="453787" cy="15734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23b. </a:t>
            </a:r>
            <a:r>
              <a:rPr lang="en-US" sz="3200" dirty="0" smtClean="0">
                <a:latin typeface="Century Gothic"/>
                <a:cs typeface="Century Gothic"/>
              </a:rPr>
              <a:t>Set up chart of accounts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742" y="1015202"/>
            <a:ext cx="4760517" cy="2207776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328223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Using your organization’s existing Chart of Accounts…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Enter the “Account name,” which is the name used in your organization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Enter the “GL code,” which is the general ledger account number</a:t>
            </a:r>
            <a:endParaRPr kumimoji="0" lang="en-US" sz="1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baseline="0" dirty="0" smtClean="0">
                <a:latin typeface="Century Gothic"/>
                <a:cs typeface="Century Gothic"/>
              </a:rPr>
              <a:t>Select the “Account type,” which can be an asset, liability,</a:t>
            </a:r>
            <a:r>
              <a:rPr lang="en-US" sz="1500" dirty="0" smtClean="0">
                <a:latin typeface="Century Gothic"/>
                <a:cs typeface="Century Gothic"/>
              </a:rPr>
              <a:t> equity, income, or expense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Select a “Tag,” which can be set up by an organization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Select the type of “Account usage,” which can either be a header or a detail</a:t>
            </a:r>
          </a:p>
          <a:p>
            <a:pPr marL="1233488" lvl="2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A header is the title of a grouping like “Operation Expense”</a:t>
            </a:r>
          </a:p>
          <a:p>
            <a:pPr marL="1233488" lvl="2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A detail is a category (or categories), such as “rent, stationery, and supplies”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23c. </a:t>
            </a:r>
            <a:r>
              <a:rPr lang="en-US" sz="3200" dirty="0" smtClean="0">
                <a:latin typeface="Century Gothic"/>
                <a:cs typeface="Century Gothic"/>
              </a:rPr>
              <a:t>Set up chart of accounts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742" y="1015202"/>
            <a:ext cx="4760517" cy="2207776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328223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Using your organization’s existing Chart of Accounts, proceed to also…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Select the appropriate “Parent” of the account being created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Check the box “Manual entries allowed,” which will allow manual entries into the account being set up</a:t>
            </a:r>
            <a:endParaRPr kumimoji="0" lang="en-US" sz="1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baseline="0" dirty="0" smtClean="0">
                <a:latin typeface="Century Gothic"/>
                <a:cs typeface="Century Gothic"/>
              </a:rPr>
              <a:t>Enter the “Description,” which is a short summary of the account</a:t>
            </a:r>
          </a:p>
          <a:p>
            <a:pPr marL="1233488" lvl="2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Include any general information here that may be helpful to staff members reviewing the chart of accounts</a:t>
            </a:r>
          </a:p>
          <a:p>
            <a:pPr marL="776288" lvl="1" indent="-319088">
              <a:spcBef>
                <a:spcPts val="700"/>
              </a:spcBef>
              <a:buClr>
                <a:schemeClr val="accent1"/>
              </a:buClr>
              <a:buSzPct val="80000"/>
              <a:buFont typeface="Wingdings 2" pitchFamily="18" charset="2"/>
              <a:buChar char=""/>
            </a:pPr>
            <a:r>
              <a:rPr lang="en-US" sz="1500" dirty="0" smtClean="0">
                <a:latin typeface="Century Gothic"/>
                <a:cs typeface="Century Gothic"/>
              </a:rPr>
              <a:t>Hit “Submit” when everything has been completed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23d. </a:t>
            </a:r>
            <a:r>
              <a:rPr lang="en-US" sz="3200" dirty="0" smtClean="0">
                <a:latin typeface="Century Gothic"/>
                <a:cs typeface="Century Gothic"/>
              </a:rPr>
              <a:t>Set up chart of accounts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742" y="1107254"/>
            <a:ext cx="4760517" cy="1214635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95300" y="255786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If you view the “Chart of Accounts” page, you will see a list of accounts in list view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lang="en-US" sz="2400" dirty="0" smtClean="0">
                <a:latin typeface="Century Gothic"/>
                <a:cs typeface="Century Gothic"/>
              </a:rPr>
              <a:t>If you click on “Tree View,” you will be able to see the list of accounts in a tree format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5548" y="1263177"/>
            <a:ext cx="369120" cy="13852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4-12-13 at 2.13.1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148" y="4477250"/>
            <a:ext cx="3687704" cy="19923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24</a:t>
            </a:r>
            <a:r>
              <a:rPr lang="en-US" sz="3200" dirty="0" smtClean="0">
                <a:latin typeface="Century Gothic"/>
                <a:cs typeface="Century Gothic"/>
              </a:rPr>
              <a:t>. Enter the products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557" y="1510772"/>
            <a:ext cx="4335701" cy="1593683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504707" y="3175669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 on the “Admin” </a:t>
            </a:r>
            <a:r>
              <a:rPr lang="en-US" sz="2400" dirty="0" smtClean="0">
                <a:latin typeface="Century Gothic"/>
                <a:cs typeface="Century Gothic"/>
              </a:rPr>
              <a:t>tab and select “Products”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80000"/>
              <a:buFont typeface="Wingdings 2" pitchFamily="18" charset="2"/>
              <a:buChar char="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Enter </a:t>
            </a:r>
            <a:r>
              <a:rPr lang="en-US" sz="2000" dirty="0" smtClean="0">
                <a:latin typeface="Century Gothic"/>
                <a:cs typeface="Century Gothic"/>
              </a:rPr>
              <a:t>your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organization’s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product(s</a:t>
            </a:r>
            <a:r>
              <a:rPr lang="en-US" sz="2000" dirty="0" smtClean="0">
                <a:latin typeface="Century Gothic"/>
                <a:cs typeface="Century Gothic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as defined in the Pre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Configuration Plan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4140" y="1507766"/>
            <a:ext cx="331490" cy="19497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504707" y="4348207"/>
            <a:ext cx="8153400" cy="5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33488" lvl="2" indent="-319088">
              <a:spcBef>
                <a:spcPts val="700"/>
              </a:spcBef>
              <a:buClr>
                <a:srgbClr val="FF0000"/>
              </a:buClr>
              <a:buSzPct val="80000"/>
              <a:buFont typeface="Wingdings 2" pitchFamily="18" charset="2"/>
              <a:buChar char=""/>
            </a:pPr>
            <a:r>
              <a:rPr lang="en-US" sz="1600" dirty="0" smtClean="0">
                <a:latin typeface="Century Gothic"/>
                <a:cs typeface="Century Gothic"/>
              </a:rPr>
              <a:t>For more information about setting up and configuring products, visit the “</a:t>
            </a:r>
            <a:r>
              <a:rPr lang="en-US" sz="1600" dirty="0" smtClean="0">
                <a:latin typeface="Century Gothic"/>
                <a:cs typeface="Century Gothic"/>
                <a:hlinkClick r:id="rId4"/>
              </a:rPr>
              <a:t>Setting up and Configuring New Products</a:t>
            </a:r>
            <a:r>
              <a:rPr lang="en-US" sz="1600" dirty="0" smtClean="0">
                <a:latin typeface="Century Gothic"/>
                <a:cs typeface="Century Gothic"/>
              </a:rPr>
              <a:t>” guide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0822" y="1984962"/>
            <a:ext cx="550585" cy="10348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62193" y="3467571"/>
            <a:ext cx="7123113" cy="1673225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You have now completed the initial system set up!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Century Gothic"/>
                <a:cs typeface="Century Gothic"/>
              </a:rPr>
              <a:t>Congratulations!</a:t>
            </a:r>
            <a:endParaRPr lang="en-US" sz="3000" dirty="0">
              <a:latin typeface="Century Gothic"/>
              <a:cs typeface="Century Gothic"/>
            </a:endParaRPr>
          </a:p>
        </p:txBody>
      </p:sp>
      <p:sp>
        <p:nvSpPr>
          <p:cNvPr id="7" name="Content Placeholder 139"/>
          <p:cNvSpPr txBox="1">
            <a:spLocks/>
          </p:cNvSpPr>
          <p:nvPr/>
        </p:nvSpPr>
        <p:spPr>
          <a:xfrm>
            <a:off x="199571" y="1433287"/>
            <a:ext cx="8716378" cy="3483428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2b. Get to know the home screen 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" y="920402"/>
            <a:ext cx="8084044" cy="3735952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4852976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Clicking on 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“Clients” drop down will allow access to individual accounts, groups, and centers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7277" y="966239"/>
            <a:ext cx="644187" cy="23005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2c. Get to know the home screen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" y="920402"/>
            <a:ext cx="8084044" cy="3735952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4852976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Clicking on the “Accounting” drop down will allow you to access the system tools required by the accounting departments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0667" y="966239"/>
            <a:ext cx="644187" cy="23005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2d. Get to know the home screen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" y="920402"/>
            <a:ext cx="8084044" cy="3735952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4852976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Clicking on the “Reports” drop down will allow you to access all areas of system reports including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the default reports provided by Mifos and custom reports developed by individual organizations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1664" y="966239"/>
            <a:ext cx="644187" cy="23005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2e. Get to know the home screen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" y="920402"/>
            <a:ext cx="8084044" cy="3735952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4852976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Clicking on the “Admins” drop down will allow you to set up users, organizations, products, and templates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6649" y="966239"/>
            <a:ext cx="644187" cy="23005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2f. Get to know the home screen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4-12-09 at 1.51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" y="920402"/>
            <a:ext cx="8084044" cy="3735952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95300" y="4852976"/>
            <a:ext cx="8153400" cy="10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 “Search” field will allow you to quickly navigate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the system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2" pitchFamily="18" charset="2"/>
              <a:buChar char="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8978" y="957037"/>
            <a:ext cx="1638074" cy="23005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IFOS Template">
  <a:themeElements>
    <a:clrScheme name="Custom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585CF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MIFOS Template.potx</Template>
  <TotalTime>51646</TotalTime>
  <Words>3128</Words>
  <Application>Microsoft Macintosh PowerPoint</Application>
  <PresentationFormat>On-screen Show (4:3)</PresentationFormat>
  <Paragraphs>419</Paragraphs>
  <Slides>47</Slides>
  <Notes>47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MIFOS Template</vt:lpstr>
      <vt:lpstr>Initial SYSTEM SETUP</vt:lpstr>
      <vt:lpstr>Before proceeding, make sure that…</vt:lpstr>
      <vt:lpstr>1. Login for the first time</vt:lpstr>
      <vt:lpstr>2a. Get to know the home screen</vt:lpstr>
      <vt:lpstr>2b. Get to know the home screen </vt:lpstr>
      <vt:lpstr>2c. Get to know the home screen</vt:lpstr>
      <vt:lpstr>2d. Get to know the home screen</vt:lpstr>
      <vt:lpstr>2e. Get to know the home screen</vt:lpstr>
      <vt:lpstr>2f. Get to know the home screen</vt:lpstr>
      <vt:lpstr>2g. Get to know the home screen</vt:lpstr>
      <vt:lpstr>2h. Get to know the home screen</vt:lpstr>
      <vt:lpstr>3. Modify your user settings</vt:lpstr>
      <vt:lpstr>4. Set up your organization</vt:lpstr>
      <vt:lpstr>5a. Creating additional offices</vt:lpstr>
      <vt:lpstr>5b. Creating additional offices</vt:lpstr>
      <vt:lpstr>6a. View your offices</vt:lpstr>
      <vt:lpstr>6b. View your offices</vt:lpstr>
      <vt:lpstr>7. Configure your currency</vt:lpstr>
      <vt:lpstr>8a. Manage your holidays</vt:lpstr>
      <vt:lpstr>8b. Manage your holidays</vt:lpstr>
      <vt:lpstr>9. Managing your funds</vt:lpstr>
      <vt:lpstr>10. Other sections to be used later</vt:lpstr>
      <vt:lpstr>11a. Manage data tables</vt:lpstr>
      <vt:lpstr>11b. Manage data tables</vt:lpstr>
      <vt:lpstr>11c. Manage data tables</vt:lpstr>
      <vt:lpstr>11d. Manage data tables</vt:lpstr>
      <vt:lpstr>11e. Manage data tables</vt:lpstr>
      <vt:lpstr>12. What is a code?</vt:lpstr>
      <vt:lpstr>13. Manage codes</vt:lpstr>
      <vt:lpstr>14a. Manage roles and permissions</vt:lpstr>
      <vt:lpstr>14b. Manage roles and permissions</vt:lpstr>
      <vt:lpstr>14c. Manage roles and permissions</vt:lpstr>
      <vt:lpstr>15. What is a maker checker task?</vt:lpstr>
      <vt:lpstr>16. Configure maker checker tasks</vt:lpstr>
      <vt:lpstr>17. Manage reports</vt:lpstr>
      <vt:lpstr>18. Scheduler jobs</vt:lpstr>
      <vt:lpstr>19. Manage scheduler jobs</vt:lpstr>
      <vt:lpstr>20a. Configurations</vt:lpstr>
      <vt:lpstr>20b. Configurations</vt:lpstr>
      <vt:lpstr>21. Audit trails</vt:lpstr>
      <vt:lpstr>22. Set up system users</vt:lpstr>
      <vt:lpstr>23a. Set up chart of accounts</vt:lpstr>
      <vt:lpstr>23b. Set up chart of accounts</vt:lpstr>
      <vt:lpstr>23c. Set up chart of accounts</vt:lpstr>
      <vt:lpstr>23d. Set up chart of accounts</vt:lpstr>
      <vt:lpstr>24. Enter the products</vt:lpstr>
      <vt:lpstr>Congratulations!</vt:lpstr>
    </vt:vector>
  </TitlesOfParts>
  <Company>The Mifos Initiative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Mifos Board Report 15 OCT 2014</dc:title>
  <dc:subject>Co-Op Initiative</dc:subject>
  <dc:creator>Dayna Harp</dc:creator>
  <cp:lastModifiedBy>chungshgu kuo</cp:lastModifiedBy>
  <cp:revision>1001</cp:revision>
  <dcterms:created xsi:type="dcterms:W3CDTF">2014-12-07T09:38:39Z</dcterms:created>
  <dcterms:modified xsi:type="dcterms:W3CDTF">2014-12-13T10:44:32Z</dcterms:modified>
</cp:coreProperties>
</file>