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7"/>
  </p:notesMasterIdLst>
  <p:sldIdLst>
    <p:sldId id="311" r:id="rId2"/>
    <p:sldId id="310" r:id="rId3"/>
    <p:sldId id="258" r:id="rId4"/>
    <p:sldId id="317" r:id="rId5"/>
    <p:sldId id="312" r:id="rId6"/>
    <p:sldId id="318" r:id="rId7"/>
    <p:sldId id="313" r:id="rId8"/>
    <p:sldId id="319" r:id="rId9"/>
    <p:sldId id="314" r:id="rId10"/>
    <p:sldId id="276" r:id="rId11"/>
    <p:sldId id="316" r:id="rId12"/>
    <p:sldId id="320" r:id="rId13"/>
    <p:sldId id="321" r:id="rId14"/>
    <p:sldId id="323" r:id="rId15"/>
    <p:sldId id="322"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ie Valdez" initials="MV" lastIdx="1"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17" autoAdjust="0"/>
    <p:restoredTop sz="88099" autoAdjust="0"/>
  </p:normalViewPr>
  <p:slideViewPr>
    <p:cSldViewPr snapToGrid="0" snapToObjects="1">
      <p:cViewPr varScale="1">
        <p:scale>
          <a:sx n="52" d="100"/>
          <a:sy n="52" d="100"/>
        </p:scale>
        <p:origin x="-816"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0-09-14T13:35:44.919" idx="1">
    <p:pos x="3592" y="2389"/>
    <p:text>gigi, i rephrased this so that the vision is to bring value to the customers (help mfis alleviate poverty), not enhancing our platform. that's why i re-ordered. does the diffrence make sence? maybe you can reword better. mainly, we want to address the customer needs, not enhance mifos for the sake of enhancing mifos.</p:tex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167C68-B003-4854-9BA1-2C6090D45EB4}"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6A9E0FDC-51BE-410D-8D03-E0A655BFEC33}">
      <dgm:prSet phldrT="[Text]" custT="1"/>
      <dgm:spPr/>
      <dgm:t>
        <a:bodyPr/>
        <a:lstStyle/>
        <a:p>
          <a:pPr algn="ctr"/>
          <a:r>
            <a:rPr lang="en-US" sz="1800" dirty="0" smtClean="0"/>
            <a:t>Short-term (Current)</a:t>
          </a:r>
        </a:p>
        <a:p>
          <a:pPr algn="ctr"/>
          <a:r>
            <a:rPr lang="en-US" sz="1200" dirty="0" smtClean="0"/>
            <a:t>	</a:t>
          </a:r>
          <a:endParaRPr lang="en-US" sz="1200" dirty="0"/>
        </a:p>
      </dgm:t>
    </dgm:pt>
    <dgm:pt modelId="{8F73D606-554E-4C71-B9C1-BDA934FE8EF4}" type="parTrans" cxnId="{93F00281-AF22-487B-A507-5802B5245DE5}">
      <dgm:prSet/>
      <dgm:spPr/>
      <dgm:t>
        <a:bodyPr/>
        <a:lstStyle/>
        <a:p>
          <a:endParaRPr lang="en-US"/>
        </a:p>
      </dgm:t>
    </dgm:pt>
    <dgm:pt modelId="{815E5E23-8CF9-4753-9D1A-8B1D07D34A59}" type="sibTrans" cxnId="{93F00281-AF22-487B-A507-5802B5245DE5}">
      <dgm:prSet/>
      <dgm:spPr/>
      <dgm:t>
        <a:bodyPr/>
        <a:lstStyle/>
        <a:p>
          <a:endParaRPr lang="en-US"/>
        </a:p>
      </dgm:t>
    </dgm:pt>
    <dgm:pt modelId="{30E3AA1C-A735-4DFA-B660-631C101C6869}">
      <dgm:prSet phldrT="[Text]"/>
      <dgm:spPr/>
      <dgm:t>
        <a:bodyPr/>
        <a:lstStyle/>
        <a:p>
          <a:r>
            <a:rPr lang="en-US" dirty="0" smtClean="0"/>
            <a:t>Custom Integration</a:t>
          </a:r>
          <a:endParaRPr lang="en-US" dirty="0"/>
        </a:p>
      </dgm:t>
    </dgm:pt>
    <dgm:pt modelId="{C30FB495-D429-4950-BA1B-4F7CBB1AD9F7}" type="parTrans" cxnId="{F27F6AC7-4883-465E-A8A1-6F62978ECBB4}">
      <dgm:prSet/>
      <dgm:spPr/>
      <dgm:t>
        <a:bodyPr/>
        <a:lstStyle/>
        <a:p>
          <a:endParaRPr lang="en-US"/>
        </a:p>
      </dgm:t>
    </dgm:pt>
    <dgm:pt modelId="{7F18C83B-3B79-4DEB-9BE1-050EC40E8992}" type="sibTrans" cxnId="{F27F6AC7-4883-465E-A8A1-6F62978ECBB4}">
      <dgm:prSet/>
      <dgm:spPr/>
      <dgm:t>
        <a:bodyPr/>
        <a:lstStyle/>
        <a:p>
          <a:endParaRPr lang="en-US"/>
        </a:p>
      </dgm:t>
    </dgm:pt>
    <dgm:pt modelId="{992F8EC9-61F5-4F3F-A259-1BF48731F65C}">
      <dgm:prSet phldrT="[Text]"/>
      <dgm:spPr/>
      <dgm:t>
        <a:bodyPr/>
        <a:lstStyle/>
        <a:p>
          <a:r>
            <a:rPr lang="en-US" dirty="0" smtClean="0"/>
            <a:t>Medium-term</a:t>
          </a:r>
          <a:endParaRPr lang="en-US" dirty="0"/>
        </a:p>
      </dgm:t>
    </dgm:pt>
    <dgm:pt modelId="{97D69B20-CEF2-4EEA-BACC-DB9C7FD38B77}" type="parTrans" cxnId="{CD30B06F-FA46-4CBE-9B9D-E48207367B1F}">
      <dgm:prSet/>
      <dgm:spPr/>
      <dgm:t>
        <a:bodyPr/>
        <a:lstStyle/>
        <a:p>
          <a:endParaRPr lang="en-US"/>
        </a:p>
      </dgm:t>
    </dgm:pt>
    <dgm:pt modelId="{CF5C33EF-578A-4960-AB15-7854C9E8EFDA}" type="sibTrans" cxnId="{CD30B06F-FA46-4CBE-9B9D-E48207367B1F}">
      <dgm:prSet/>
      <dgm:spPr/>
      <dgm:t>
        <a:bodyPr/>
        <a:lstStyle/>
        <a:p>
          <a:endParaRPr lang="en-US"/>
        </a:p>
      </dgm:t>
    </dgm:pt>
    <dgm:pt modelId="{41BBBB24-964C-457E-9DCE-100B20977EBA}">
      <dgm:prSet phldrT="[Text]"/>
      <dgm:spPr/>
      <dgm:t>
        <a:bodyPr/>
        <a:lstStyle/>
        <a:p>
          <a:r>
            <a:rPr lang="en-US" dirty="0" smtClean="0"/>
            <a:t>Evaluation of Open Source Accounting Systems</a:t>
          </a:r>
          <a:endParaRPr lang="en-US" dirty="0"/>
        </a:p>
      </dgm:t>
    </dgm:pt>
    <dgm:pt modelId="{4683A575-FCDA-47BE-A1E2-A13BC3AB781A}" type="parTrans" cxnId="{F8202E01-2CE9-432D-830A-D74571A6CFFD}">
      <dgm:prSet/>
      <dgm:spPr/>
      <dgm:t>
        <a:bodyPr/>
        <a:lstStyle/>
        <a:p>
          <a:endParaRPr lang="en-US"/>
        </a:p>
      </dgm:t>
    </dgm:pt>
    <dgm:pt modelId="{6E0F5F14-1BE8-4C14-8F1E-9E87C9CC8F79}" type="sibTrans" cxnId="{F8202E01-2CE9-432D-830A-D74571A6CFFD}">
      <dgm:prSet/>
      <dgm:spPr/>
      <dgm:t>
        <a:bodyPr/>
        <a:lstStyle/>
        <a:p>
          <a:endParaRPr lang="en-US"/>
        </a:p>
      </dgm:t>
    </dgm:pt>
    <dgm:pt modelId="{5F1D9890-079C-42E4-B219-63D69D942FF8}">
      <dgm:prSet phldrT="[Text]"/>
      <dgm:spPr/>
      <dgm:t>
        <a:bodyPr/>
        <a:lstStyle/>
        <a:p>
          <a:r>
            <a:rPr lang="en-US" dirty="0" smtClean="0"/>
            <a:t>Long-term</a:t>
          </a:r>
          <a:endParaRPr lang="en-US" dirty="0"/>
        </a:p>
      </dgm:t>
    </dgm:pt>
    <dgm:pt modelId="{C8EC7647-6960-4679-9628-8EEA96AA1B3A}" type="parTrans" cxnId="{14AB7711-65BC-43C0-BB80-C9E45DE7120E}">
      <dgm:prSet/>
      <dgm:spPr/>
      <dgm:t>
        <a:bodyPr/>
        <a:lstStyle/>
        <a:p>
          <a:endParaRPr lang="en-US"/>
        </a:p>
      </dgm:t>
    </dgm:pt>
    <dgm:pt modelId="{C6307A6E-1FCA-4169-BE37-EA8DB2905FF8}" type="sibTrans" cxnId="{14AB7711-65BC-43C0-BB80-C9E45DE7120E}">
      <dgm:prSet/>
      <dgm:spPr/>
      <dgm:t>
        <a:bodyPr/>
        <a:lstStyle/>
        <a:p>
          <a:endParaRPr lang="en-US"/>
        </a:p>
      </dgm:t>
    </dgm:pt>
    <dgm:pt modelId="{F20C22DD-073C-484F-990D-DB576C6D930D}">
      <dgm:prSet phldrT="[Text]"/>
      <dgm:spPr/>
      <dgm:t>
        <a:bodyPr/>
        <a:lstStyle/>
        <a:p>
          <a:r>
            <a:rPr lang="en-US" dirty="0" smtClean="0"/>
            <a:t>Integration with an Open Source Accounting System</a:t>
          </a:r>
          <a:endParaRPr lang="en-US" dirty="0"/>
        </a:p>
      </dgm:t>
    </dgm:pt>
    <dgm:pt modelId="{C4857988-09E2-4C0C-8914-43D6254F8187}" type="parTrans" cxnId="{6E56C773-C54B-4BC3-9343-BE2470FD41C7}">
      <dgm:prSet/>
      <dgm:spPr/>
      <dgm:t>
        <a:bodyPr/>
        <a:lstStyle/>
        <a:p>
          <a:endParaRPr lang="en-US"/>
        </a:p>
      </dgm:t>
    </dgm:pt>
    <dgm:pt modelId="{6CD04620-C2CF-45D0-927A-3DB5CDAA450F}" type="sibTrans" cxnId="{6E56C773-C54B-4BC3-9343-BE2470FD41C7}">
      <dgm:prSet/>
      <dgm:spPr/>
      <dgm:t>
        <a:bodyPr/>
        <a:lstStyle/>
        <a:p>
          <a:endParaRPr lang="en-US"/>
        </a:p>
      </dgm:t>
    </dgm:pt>
    <dgm:pt modelId="{3085DF86-E97C-4FBE-BE09-5E8D5EDCB144}">
      <dgm:prSet phldrT="[Text]"/>
      <dgm:spPr/>
      <dgm:t>
        <a:bodyPr/>
        <a:lstStyle/>
        <a:p>
          <a:r>
            <a:rPr lang="en-US" dirty="0" smtClean="0"/>
            <a:t>Provide at least 3 of the most relevant accounting reports in MIFOS</a:t>
          </a:r>
          <a:endParaRPr lang="en-US" dirty="0"/>
        </a:p>
      </dgm:t>
    </dgm:pt>
    <dgm:pt modelId="{1DF529EF-D6B7-4C11-AE73-778F578AC347}" type="parTrans" cxnId="{1BCABC39-C2AF-4921-A16A-A31AA993086B}">
      <dgm:prSet/>
      <dgm:spPr/>
    </dgm:pt>
    <dgm:pt modelId="{FCA8DAC5-0387-4267-8ECB-DA74D9DE68DC}" type="sibTrans" cxnId="{1BCABC39-C2AF-4921-A16A-A31AA993086B}">
      <dgm:prSet/>
      <dgm:spPr/>
    </dgm:pt>
    <dgm:pt modelId="{50ECA8FC-C26A-4C4A-8884-A98238A19E64}" type="pres">
      <dgm:prSet presAssocID="{2E167C68-B003-4854-9BA1-2C6090D45EB4}" presName="linearFlow" presStyleCnt="0">
        <dgm:presLayoutVars>
          <dgm:dir/>
          <dgm:animLvl val="lvl"/>
          <dgm:resizeHandles val="exact"/>
        </dgm:presLayoutVars>
      </dgm:prSet>
      <dgm:spPr/>
      <dgm:t>
        <a:bodyPr/>
        <a:lstStyle/>
        <a:p>
          <a:endParaRPr lang="en-US"/>
        </a:p>
      </dgm:t>
    </dgm:pt>
    <dgm:pt modelId="{E27A21A0-426C-4646-9736-7EEC08762B5E}" type="pres">
      <dgm:prSet presAssocID="{6A9E0FDC-51BE-410D-8D03-E0A655BFEC33}" presName="composite" presStyleCnt="0"/>
      <dgm:spPr/>
    </dgm:pt>
    <dgm:pt modelId="{AD9E3201-B9FF-461F-AE4B-D117DA36633C}" type="pres">
      <dgm:prSet presAssocID="{6A9E0FDC-51BE-410D-8D03-E0A655BFEC33}" presName="parentText" presStyleLbl="alignNode1" presStyleIdx="0" presStyleCnt="3">
        <dgm:presLayoutVars>
          <dgm:chMax val="1"/>
          <dgm:bulletEnabled val="1"/>
        </dgm:presLayoutVars>
      </dgm:prSet>
      <dgm:spPr/>
      <dgm:t>
        <a:bodyPr/>
        <a:lstStyle/>
        <a:p>
          <a:endParaRPr lang="en-US"/>
        </a:p>
      </dgm:t>
    </dgm:pt>
    <dgm:pt modelId="{A06E1D75-76CF-4A21-9B38-04013BDF9643}" type="pres">
      <dgm:prSet presAssocID="{6A9E0FDC-51BE-410D-8D03-E0A655BFEC33}" presName="descendantText" presStyleLbl="alignAcc1" presStyleIdx="0" presStyleCnt="3">
        <dgm:presLayoutVars>
          <dgm:bulletEnabled val="1"/>
        </dgm:presLayoutVars>
      </dgm:prSet>
      <dgm:spPr/>
      <dgm:t>
        <a:bodyPr/>
        <a:lstStyle/>
        <a:p>
          <a:endParaRPr lang="en-US"/>
        </a:p>
      </dgm:t>
    </dgm:pt>
    <dgm:pt modelId="{0AEEB91F-34D0-47F4-87D9-BDA20957ECC2}" type="pres">
      <dgm:prSet presAssocID="{815E5E23-8CF9-4753-9D1A-8B1D07D34A59}" presName="sp" presStyleCnt="0"/>
      <dgm:spPr/>
    </dgm:pt>
    <dgm:pt modelId="{34F538B6-A86D-4EFC-9BA8-C9EEB283D903}" type="pres">
      <dgm:prSet presAssocID="{992F8EC9-61F5-4F3F-A259-1BF48731F65C}" presName="composite" presStyleCnt="0"/>
      <dgm:spPr/>
    </dgm:pt>
    <dgm:pt modelId="{D2ABEB1E-A41D-4919-8BE3-3B125B19415B}" type="pres">
      <dgm:prSet presAssocID="{992F8EC9-61F5-4F3F-A259-1BF48731F65C}" presName="parentText" presStyleLbl="alignNode1" presStyleIdx="1" presStyleCnt="3">
        <dgm:presLayoutVars>
          <dgm:chMax val="1"/>
          <dgm:bulletEnabled val="1"/>
        </dgm:presLayoutVars>
      </dgm:prSet>
      <dgm:spPr/>
      <dgm:t>
        <a:bodyPr/>
        <a:lstStyle/>
        <a:p>
          <a:endParaRPr lang="en-US"/>
        </a:p>
      </dgm:t>
    </dgm:pt>
    <dgm:pt modelId="{898F7219-03C0-4BEE-AAB9-A515D73F8979}" type="pres">
      <dgm:prSet presAssocID="{992F8EC9-61F5-4F3F-A259-1BF48731F65C}" presName="descendantText" presStyleLbl="alignAcc1" presStyleIdx="1" presStyleCnt="3">
        <dgm:presLayoutVars>
          <dgm:bulletEnabled val="1"/>
        </dgm:presLayoutVars>
      </dgm:prSet>
      <dgm:spPr/>
      <dgm:t>
        <a:bodyPr/>
        <a:lstStyle/>
        <a:p>
          <a:endParaRPr lang="en-US"/>
        </a:p>
      </dgm:t>
    </dgm:pt>
    <dgm:pt modelId="{82681177-A48A-4CF8-A5BB-EB4DF44C21CA}" type="pres">
      <dgm:prSet presAssocID="{CF5C33EF-578A-4960-AB15-7854C9E8EFDA}" presName="sp" presStyleCnt="0"/>
      <dgm:spPr/>
    </dgm:pt>
    <dgm:pt modelId="{AEEA76FD-88D2-4B93-A6C5-C6F967890286}" type="pres">
      <dgm:prSet presAssocID="{5F1D9890-079C-42E4-B219-63D69D942FF8}" presName="composite" presStyleCnt="0"/>
      <dgm:spPr/>
    </dgm:pt>
    <dgm:pt modelId="{ED78A2BF-7BE5-417D-8C81-9890836007AB}" type="pres">
      <dgm:prSet presAssocID="{5F1D9890-079C-42E4-B219-63D69D942FF8}" presName="parentText" presStyleLbl="alignNode1" presStyleIdx="2" presStyleCnt="3">
        <dgm:presLayoutVars>
          <dgm:chMax val="1"/>
          <dgm:bulletEnabled val="1"/>
        </dgm:presLayoutVars>
      </dgm:prSet>
      <dgm:spPr/>
      <dgm:t>
        <a:bodyPr/>
        <a:lstStyle/>
        <a:p>
          <a:endParaRPr lang="en-US"/>
        </a:p>
      </dgm:t>
    </dgm:pt>
    <dgm:pt modelId="{2BD6B217-4756-46DA-8D70-09AC79F86E2F}" type="pres">
      <dgm:prSet presAssocID="{5F1D9890-079C-42E4-B219-63D69D942FF8}" presName="descendantText" presStyleLbl="alignAcc1" presStyleIdx="2" presStyleCnt="3">
        <dgm:presLayoutVars>
          <dgm:bulletEnabled val="1"/>
        </dgm:presLayoutVars>
      </dgm:prSet>
      <dgm:spPr/>
      <dgm:t>
        <a:bodyPr/>
        <a:lstStyle/>
        <a:p>
          <a:endParaRPr lang="en-US"/>
        </a:p>
      </dgm:t>
    </dgm:pt>
  </dgm:ptLst>
  <dgm:cxnLst>
    <dgm:cxn modelId="{6E56C773-C54B-4BC3-9343-BE2470FD41C7}" srcId="{5F1D9890-079C-42E4-B219-63D69D942FF8}" destId="{F20C22DD-073C-484F-990D-DB576C6D930D}" srcOrd="0" destOrd="0" parTransId="{C4857988-09E2-4C0C-8914-43D6254F8187}" sibTransId="{6CD04620-C2CF-45D0-927A-3DB5CDAA450F}"/>
    <dgm:cxn modelId="{A9C3D65E-C968-452F-8580-454DE9B6598A}" type="presOf" srcId="{992F8EC9-61F5-4F3F-A259-1BF48731F65C}" destId="{D2ABEB1E-A41D-4919-8BE3-3B125B19415B}" srcOrd="0" destOrd="0" presId="urn:microsoft.com/office/officeart/2005/8/layout/chevron2"/>
    <dgm:cxn modelId="{F8202E01-2CE9-432D-830A-D74571A6CFFD}" srcId="{992F8EC9-61F5-4F3F-A259-1BF48731F65C}" destId="{41BBBB24-964C-457E-9DCE-100B20977EBA}" srcOrd="0" destOrd="0" parTransId="{4683A575-FCDA-47BE-A1E2-A13BC3AB781A}" sibTransId="{6E0F5F14-1BE8-4C14-8F1E-9E87C9CC8F79}"/>
    <dgm:cxn modelId="{6238C10B-DA89-418D-9176-3E9F27D0B5F9}" type="presOf" srcId="{30E3AA1C-A735-4DFA-B660-631C101C6869}" destId="{A06E1D75-76CF-4A21-9B38-04013BDF9643}" srcOrd="0" destOrd="0" presId="urn:microsoft.com/office/officeart/2005/8/layout/chevron2"/>
    <dgm:cxn modelId="{C91038A8-9DAD-422A-8F01-43D376B3B4C0}" type="presOf" srcId="{2E167C68-B003-4854-9BA1-2C6090D45EB4}" destId="{50ECA8FC-C26A-4C4A-8884-A98238A19E64}" srcOrd="0" destOrd="0" presId="urn:microsoft.com/office/officeart/2005/8/layout/chevron2"/>
    <dgm:cxn modelId="{CEB1A5A0-6D3A-48A8-831C-D3F3A8EDAC21}" type="presOf" srcId="{5F1D9890-079C-42E4-B219-63D69D942FF8}" destId="{ED78A2BF-7BE5-417D-8C81-9890836007AB}" srcOrd="0" destOrd="0" presId="urn:microsoft.com/office/officeart/2005/8/layout/chevron2"/>
    <dgm:cxn modelId="{14AB7711-65BC-43C0-BB80-C9E45DE7120E}" srcId="{2E167C68-B003-4854-9BA1-2C6090D45EB4}" destId="{5F1D9890-079C-42E4-B219-63D69D942FF8}" srcOrd="2" destOrd="0" parTransId="{C8EC7647-6960-4679-9628-8EEA96AA1B3A}" sibTransId="{C6307A6E-1FCA-4169-BE37-EA8DB2905FF8}"/>
    <dgm:cxn modelId="{059B7CFB-1757-442F-804A-156FDC5611A0}" type="presOf" srcId="{6A9E0FDC-51BE-410D-8D03-E0A655BFEC33}" destId="{AD9E3201-B9FF-461F-AE4B-D117DA36633C}" srcOrd="0" destOrd="0" presId="urn:microsoft.com/office/officeart/2005/8/layout/chevron2"/>
    <dgm:cxn modelId="{93F00281-AF22-487B-A507-5802B5245DE5}" srcId="{2E167C68-B003-4854-9BA1-2C6090D45EB4}" destId="{6A9E0FDC-51BE-410D-8D03-E0A655BFEC33}" srcOrd="0" destOrd="0" parTransId="{8F73D606-554E-4C71-B9C1-BDA934FE8EF4}" sibTransId="{815E5E23-8CF9-4753-9D1A-8B1D07D34A59}"/>
    <dgm:cxn modelId="{1BCABC39-C2AF-4921-A16A-A31AA993086B}" srcId="{992F8EC9-61F5-4F3F-A259-1BF48731F65C}" destId="{3085DF86-E97C-4FBE-BE09-5E8D5EDCB144}" srcOrd="1" destOrd="0" parTransId="{1DF529EF-D6B7-4C11-AE73-778F578AC347}" sibTransId="{FCA8DAC5-0387-4267-8ECB-DA74D9DE68DC}"/>
    <dgm:cxn modelId="{65568A96-105D-455C-B7FD-2A01E462564B}" type="presOf" srcId="{3085DF86-E97C-4FBE-BE09-5E8D5EDCB144}" destId="{898F7219-03C0-4BEE-AAB9-A515D73F8979}" srcOrd="0" destOrd="1" presId="urn:microsoft.com/office/officeart/2005/8/layout/chevron2"/>
    <dgm:cxn modelId="{023F6CC4-E89E-4D78-B950-65095B4BB282}" type="presOf" srcId="{F20C22DD-073C-484F-990D-DB576C6D930D}" destId="{2BD6B217-4756-46DA-8D70-09AC79F86E2F}" srcOrd="0" destOrd="0" presId="urn:microsoft.com/office/officeart/2005/8/layout/chevron2"/>
    <dgm:cxn modelId="{CD30B06F-FA46-4CBE-9B9D-E48207367B1F}" srcId="{2E167C68-B003-4854-9BA1-2C6090D45EB4}" destId="{992F8EC9-61F5-4F3F-A259-1BF48731F65C}" srcOrd="1" destOrd="0" parTransId="{97D69B20-CEF2-4EEA-BACC-DB9C7FD38B77}" sibTransId="{CF5C33EF-578A-4960-AB15-7854C9E8EFDA}"/>
    <dgm:cxn modelId="{7D20D368-3657-4248-81E6-B9B2AD04D40C}" type="presOf" srcId="{41BBBB24-964C-457E-9DCE-100B20977EBA}" destId="{898F7219-03C0-4BEE-AAB9-A515D73F8979}" srcOrd="0" destOrd="0" presId="urn:microsoft.com/office/officeart/2005/8/layout/chevron2"/>
    <dgm:cxn modelId="{F27F6AC7-4883-465E-A8A1-6F62978ECBB4}" srcId="{6A9E0FDC-51BE-410D-8D03-E0A655BFEC33}" destId="{30E3AA1C-A735-4DFA-B660-631C101C6869}" srcOrd="0" destOrd="0" parTransId="{C30FB495-D429-4950-BA1B-4F7CBB1AD9F7}" sibTransId="{7F18C83B-3B79-4DEB-9BE1-050EC40E8992}"/>
    <dgm:cxn modelId="{86FA4F68-CE7C-4728-A508-534AE21A617D}" type="presParOf" srcId="{50ECA8FC-C26A-4C4A-8884-A98238A19E64}" destId="{E27A21A0-426C-4646-9736-7EEC08762B5E}" srcOrd="0" destOrd="0" presId="urn:microsoft.com/office/officeart/2005/8/layout/chevron2"/>
    <dgm:cxn modelId="{1AE28195-537B-4567-9B12-DB38B6A93278}" type="presParOf" srcId="{E27A21A0-426C-4646-9736-7EEC08762B5E}" destId="{AD9E3201-B9FF-461F-AE4B-D117DA36633C}" srcOrd="0" destOrd="0" presId="urn:microsoft.com/office/officeart/2005/8/layout/chevron2"/>
    <dgm:cxn modelId="{A65C8642-F02D-428D-8DC2-EE4D12F446FF}" type="presParOf" srcId="{E27A21A0-426C-4646-9736-7EEC08762B5E}" destId="{A06E1D75-76CF-4A21-9B38-04013BDF9643}" srcOrd="1" destOrd="0" presId="urn:microsoft.com/office/officeart/2005/8/layout/chevron2"/>
    <dgm:cxn modelId="{7515257E-FE43-493A-8A06-FA580BBF2E6F}" type="presParOf" srcId="{50ECA8FC-C26A-4C4A-8884-A98238A19E64}" destId="{0AEEB91F-34D0-47F4-87D9-BDA20957ECC2}" srcOrd="1" destOrd="0" presId="urn:microsoft.com/office/officeart/2005/8/layout/chevron2"/>
    <dgm:cxn modelId="{722FE383-E728-4B87-B8FB-C74050BBD14D}" type="presParOf" srcId="{50ECA8FC-C26A-4C4A-8884-A98238A19E64}" destId="{34F538B6-A86D-4EFC-9BA8-C9EEB283D903}" srcOrd="2" destOrd="0" presId="urn:microsoft.com/office/officeart/2005/8/layout/chevron2"/>
    <dgm:cxn modelId="{A5FC2381-97D9-4695-8982-7E36B51CD373}" type="presParOf" srcId="{34F538B6-A86D-4EFC-9BA8-C9EEB283D903}" destId="{D2ABEB1E-A41D-4919-8BE3-3B125B19415B}" srcOrd="0" destOrd="0" presId="urn:microsoft.com/office/officeart/2005/8/layout/chevron2"/>
    <dgm:cxn modelId="{5B621617-C7E4-48CC-9995-2EC4A8419758}" type="presParOf" srcId="{34F538B6-A86D-4EFC-9BA8-C9EEB283D903}" destId="{898F7219-03C0-4BEE-AAB9-A515D73F8979}" srcOrd="1" destOrd="0" presId="urn:microsoft.com/office/officeart/2005/8/layout/chevron2"/>
    <dgm:cxn modelId="{FEFBF7A1-DBE3-490D-B6C5-88A80DF4B849}" type="presParOf" srcId="{50ECA8FC-C26A-4C4A-8884-A98238A19E64}" destId="{82681177-A48A-4CF8-A5BB-EB4DF44C21CA}" srcOrd="3" destOrd="0" presId="urn:microsoft.com/office/officeart/2005/8/layout/chevron2"/>
    <dgm:cxn modelId="{3AA90F60-BDE2-412F-AB88-1ADF968DE18A}" type="presParOf" srcId="{50ECA8FC-C26A-4C4A-8884-A98238A19E64}" destId="{AEEA76FD-88D2-4B93-A6C5-C6F967890286}" srcOrd="4" destOrd="0" presId="urn:microsoft.com/office/officeart/2005/8/layout/chevron2"/>
    <dgm:cxn modelId="{6FC1DAFC-4252-45C4-A875-D346C2BE44AC}" type="presParOf" srcId="{AEEA76FD-88D2-4B93-A6C5-C6F967890286}" destId="{ED78A2BF-7BE5-417D-8C81-9890836007AB}" srcOrd="0" destOrd="0" presId="urn:microsoft.com/office/officeart/2005/8/layout/chevron2"/>
    <dgm:cxn modelId="{B320BE6A-5C32-43D4-9538-8ADBEABB891C}" type="presParOf" srcId="{AEEA76FD-88D2-4B93-A6C5-C6F967890286}" destId="{2BD6B217-4756-46DA-8D70-09AC79F86E2F}"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D9E3201-B9FF-461F-AE4B-D117DA36633C}">
      <dsp:nvSpPr>
        <dsp:cNvPr id="0" name=""/>
        <dsp:cNvSpPr/>
      </dsp:nvSpPr>
      <dsp:spPr>
        <a:xfrm rot="5400000">
          <a:off x="-277910" y="281144"/>
          <a:ext cx="1852736" cy="1296915"/>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Short-term (Current)</a:t>
          </a:r>
        </a:p>
        <a:p>
          <a:pPr lvl="0" algn="ctr" defTabSz="800100">
            <a:lnSpc>
              <a:spcPct val="90000"/>
            </a:lnSpc>
            <a:spcBef>
              <a:spcPct val="0"/>
            </a:spcBef>
            <a:spcAft>
              <a:spcPct val="35000"/>
            </a:spcAft>
          </a:pPr>
          <a:r>
            <a:rPr lang="en-US" sz="1200" kern="1200" dirty="0" smtClean="0"/>
            <a:t>	</a:t>
          </a:r>
          <a:endParaRPr lang="en-US" sz="1200" kern="1200" dirty="0"/>
        </a:p>
      </dsp:txBody>
      <dsp:txXfrm rot="5400000">
        <a:off x="-277910" y="281144"/>
        <a:ext cx="1852736" cy="1296915"/>
      </dsp:txXfrm>
    </dsp:sp>
    <dsp:sp modelId="{A06E1D75-76CF-4A21-9B38-04013BDF9643}">
      <dsp:nvSpPr>
        <dsp:cNvPr id="0" name=""/>
        <dsp:cNvSpPr/>
      </dsp:nvSpPr>
      <dsp:spPr>
        <a:xfrm rot="5400000">
          <a:off x="4122701" y="-2822552"/>
          <a:ext cx="1204911" cy="6856484"/>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228600" lvl="1" indent="-228600" algn="l" defTabSz="1022350">
            <a:lnSpc>
              <a:spcPct val="90000"/>
            </a:lnSpc>
            <a:spcBef>
              <a:spcPct val="0"/>
            </a:spcBef>
            <a:spcAft>
              <a:spcPct val="15000"/>
            </a:spcAft>
            <a:buChar char="••"/>
          </a:pPr>
          <a:r>
            <a:rPr lang="en-US" sz="2300" kern="1200" dirty="0" smtClean="0"/>
            <a:t>Custom Integration</a:t>
          </a:r>
          <a:endParaRPr lang="en-US" sz="2300" kern="1200" dirty="0"/>
        </a:p>
      </dsp:txBody>
      <dsp:txXfrm rot="5400000">
        <a:off x="4122701" y="-2822552"/>
        <a:ext cx="1204911" cy="6856484"/>
      </dsp:txXfrm>
    </dsp:sp>
    <dsp:sp modelId="{D2ABEB1E-A41D-4919-8BE3-3B125B19415B}">
      <dsp:nvSpPr>
        <dsp:cNvPr id="0" name=""/>
        <dsp:cNvSpPr/>
      </dsp:nvSpPr>
      <dsp:spPr>
        <a:xfrm rot="5400000">
          <a:off x="-277910" y="1942342"/>
          <a:ext cx="1852736" cy="1296915"/>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Medium-term</a:t>
          </a:r>
          <a:endParaRPr lang="en-US" sz="2000" kern="1200" dirty="0"/>
        </a:p>
      </dsp:txBody>
      <dsp:txXfrm rot="5400000">
        <a:off x="-277910" y="1942342"/>
        <a:ext cx="1852736" cy="1296915"/>
      </dsp:txXfrm>
    </dsp:sp>
    <dsp:sp modelId="{898F7219-03C0-4BEE-AAB9-A515D73F8979}">
      <dsp:nvSpPr>
        <dsp:cNvPr id="0" name=""/>
        <dsp:cNvSpPr/>
      </dsp:nvSpPr>
      <dsp:spPr>
        <a:xfrm rot="5400000">
          <a:off x="4123018" y="-1161671"/>
          <a:ext cx="1204278" cy="6856484"/>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228600" lvl="1" indent="-228600" algn="l" defTabSz="1022350">
            <a:lnSpc>
              <a:spcPct val="90000"/>
            </a:lnSpc>
            <a:spcBef>
              <a:spcPct val="0"/>
            </a:spcBef>
            <a:spcAft>
              <a:spcPct val="15000"/>
            </a:spcAft>
            <a:buChar char="••"/>
          </a:pPr>
          <a:r>
            <a:rPr lang="en-US" sz="2300" kern="1200" dirty="0" smtClean="0"/>
            <a:t>Evaluation of Open Source Accounting Systems</a:t>
          </a:r>
          <a:endParaRPr lang="en-US" sz="2300" kern="1200" dirty="0"/>
        </a:p>
        <a:p>
          <a:pPr marL="228600" lvl="1" indent="-228600" algn="l" defTabSz="1022350">
            <a:lnSpc>
              <a:spcPct val="90000"/>
            </a:lnSpc>
            <a:spcBef>
              <a:spcPct val="0"/>
            </a:spcBef>
            <a:spcAft>
              <a:spcPct val="15000"/>
            </a:spcAft>
            <a:buChar char="••"/>
          </a:pPr>
          <a:r>
            <a:rPr lang="en-US" sz="2300" kern="1200" dirty="0" smtClean="0"/>
            <a:t>Provide at least 3 of the most relevant accounting reports in MIFOS</a:t>
          </a:r>
          <a:endParaRPr lang="en-US" sz="2300" kern="1200" dirty="0"/>
        </a:p>
      </dsp:txBody>
      <dsp:txXfrm rot="5400000">
        <a:off x="4123018" y="-1161671"/>
        <a:ext cx="1204278" cy="6856484"/>
      </dsp:txXfrm>
    </dsp:sp>
    <dsp:sp modelId="{ED78A2BF-7BE5-417D-8C81-9890836007AB}">
      <dsp:nvSpPr>
        <dsp:cNvPr id="0" name=""/>
        <dsp:cNvSpPr/>
      </dsp:nvSpPr>
      <dsp:spPr>
        <a:xfrm rot="5400000">
          <a:off x="-277910" y="3603540"/>
          <a:ext cx="1852736" cy="1296915"/>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Long-term</a:t>
          </a:r>
          <a:endParaRPr lang="en-US" sz="2000" kern="1200" dirty="0"/>
        </a:p>
      </dsp:txBody>
      <dsp:txXfrm rot="5400000">
        <a:off x="-277910" y="3603540"/>
        <a:ext cx="1852736" cy="1296915"/>
      </dsp:txXfrm>
    </dsp:sp>
    <dsp:sp modelId="{2BD6B217-4756-46DA-8D70-09AC79F86E2F}">
      <dsp:nvSpPr>
        <dsp:cNvPr id="0" name=""/>
        <dsp:cNvSpPr/>
      </dsp:nvSpPr>
      <dsp:spPr>
        <a:xfrm rot="5400000">
          <a:off x="4123018" y="499526"/>
          <a:ext cx="1204278" cy="6856484"/>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228600" lvl="1" indent="-228600" algn="l" defTabSz="1022350">
            <a:lnSpc>
              <a:spcPct val="90000"/>
            </a:lnSpc>
            <a:spcBef>
              <a:spcPct val="0"/>
            </a:spcBef>
            <a:spcAft>
              <a:spcPct val="15000"/>
            </a:spcAft>
            <a:buChar char="••"/>
          </a:pPr>
          <a:r>
            <a:rPr lang="en-US" sz="2300" kern="1200" dirty="0" smtClean="0"/>
            <a:t>Integration with an Open Source Accounting System</a:t>
          </a:r>
          <a:endParaRPr lang="en-US" sz="2300" kern="1200" dirty="0"/>
        </a:p>
      </dsp:txBody>
      <dsp:txXfrm rot="5400000">
        <a:off x="4123018" y="499526"/>
        <a:ext cx="1204278" cy="6856484"/>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118BF1-C377-BE4C-9093-342B9B8260A2}" type="datetimeFigureOut">
              <a:rPr lang="en-US" smtClean="0"/>
              <a:pPr/>
              <a:t>9/20/2010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316C16-2F1A-A847-A20C-5E21DD6C99C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smtClean="0">
                <a:solidFill>
                  <a:srgbClr val="FFFFFF"/>
                </a:solidFill>
              </a:defRPr>
            </a:lvl1pPr>
          </a:lstStyle>
          <a:p>
            <a:fld id="{41625045-0DB9-D348-B611-C8B6403E3FED}" type="datetimeFigureOut">
              <a:rPr lang="en-US" smtClean="0"/>
              <a:pPr/>
              <a:t>9/20/2010</a:t>
            </a:fld>
            <a:endParaRPr lang="en-US" dirty="0"/>
          </a:p>
        </p:txBody>
      </p:sp>
      <p:sp>
        <p:nvSpPr>
          <p:cNvPr id="10" name="Footer Placeholder 16"/>
          <p:cNvSpPr>
            <a:spLocks noGrp="1"/>
          </p:cNvSpPr>
          <p:nvPr>
            <p:ph type="ftr" sz="quarter" idx="11"/>
          </p:nvPr>
        </p:nvSpPr>
        <p:spPr>
          <a:xfrm>
            <a:off x="2085975" y="236538"/>
            <a:ext cx="5867400" cy="365125"/>
          </a:xfrm>
        </p:spPr>
        <p:txBody>
          <a:bodyPr/>
          <a:lstStyle>
            <a:lvl1pPr algn="r">
              <a:defRPr smtClean="0">
                <a:solidFill>
                  <a:schemeClr val="tx2"/>
                </a:solidFill>
              </a:defRPr>
            </a:lvl1pPr>
          </a:lstStyle>
          <a:p>
            <a:endParaRPr lang="en-US" dirty="0"/>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7BB87A3-DC2F-4244-AE22-ACAC9B602A0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smtClean="0"/>
            </a:lvl1pPr>
          </a:lstStyle>
          <a:p>
            <a:fld id="{41625045-0DB9-D348-B611-C8B6403E3FED}" type="datetimeFigureOut">
              <a:rPr lang="en-US" smtClean="0"/>
              <a:pPr/>
              <a:t>9/20/2010</a:t>
            </a:fld>
            <a:endParaRPr lang="en-US" dirty="0"/>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fld id="{57BB87A3-DC2F-4244-AE22-ACAC9B602A0D}" type="slidenum">
              <a:rPr lang="en-US" smtClean="0"/>
              <a:pPr/>
              <a:t>‹#›</a:t>
            </a:fld>
            <a:endParaRPr lang="en-US" dirty="0"/>
          </a:p>
        </p:txBody>
      </p:sp>
      <p:sp>
        <p:nvSpPr>
          <p:cNvPr id="12" name="Slide Number Placeholder 3"/>
          <p:cNvSpPr txBox="1">
            <a:spLocks/>
          </p:cNvSpPr>
          <p:nvPr/>
        </p:nvSpPr>
        <p:spPr>
          <a:xfrm>
            <a:off x="0" y="6248400"/>
            <a:ext cx="533400" cy="381000"/>
          </a:xfrm>
          <a:prstGeom prst="rect">
            <a:avLst/>
          </a:prstGeom>
        </p:spPr>
        <p:txBody>
          <a:bodyPr vert="horz" anchor="ctr" anchorCtr="0">
            <a:normAutofit/>
          </a:bodyPr>
          <a:lstStyle>
            <a:lvl1pPr>
              <a:defRPr>
                <a:solidFill>
                  <a:schemeClr val="tx2"/>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16F7EE9-A818-4C1E-9784-A9ED081079A8}" type="slidenum">
              <a:rPr kumimoji="0" lang="en-US" sz="1400" b="1" i="0" u="none" strike="noStrike" kern="1200" cap="none" spc="0" normalizeH="0" baseline="0" noProof="0" smtClean="0">
                <a:ln>
                  <a:noFill/>
                </a:ln>
                <a:solidFill>
                  <a:schemeClr val="tx2"/>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dirty="0">
              <a:ln>
                <a:noFill/>
              </a:ln>
              <a:solidFill>
                <a:schemeClr val="tx2"/>
              </a:solidFill>
              <a:effectLst/>
              <a:uLnTx/>
              <a:uFillTx/>
              <a:latin typeface="Arial" charset="0"/>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cxnSp>
        <p:nvCxnSpPr>
          <p:cNvPr id="4" name="Straight Connector 3"/>
          <p:cNvCxnSpPr>
            <a:cxnSpLocks noChangeShapeType="1"/>
          </p:cNvCxnSpPr>
          <p:nvPr/>
        </p:nvCxnSpPr>
        <p:spPr bwMode="auto">
          <a:xfrm>
            <a:off x="228600" y="914400"/>
            <a:ext cx="8610600" cy="1588"/>
          </a:xfrm>
          <a:prstGeom prst="line">
            <a:avLst/>
          </a:prstGeom>
          <a:noFill/>
          <a:ln w="31750">
            <a:solidFill>
              <a:srgbClr val="00B0F0"/>
            </a:solidFill>
            <a:round/>
            <a:headEnd/>
            <a:tailEnd/>
          </a:ln>
          <a:effectLst>
            <a:outerShdw dist="38100" dir="2700000" algn="tl" rotWithShape="0">
              <a:srgbClr val="808080">
                <a:alpha val="39999"/>
              </a:srgbClr>
            </a:outerShdw>
          </a:effectLst>
        </p:spPr>
      </p:cxnSp>
      <p:pic>
        <p:nvPicPr>
          <p:cNvPr id="5" name="Picture 6" descr="mifos_tm_no-tagline_small.png"/>
          <p:cNvPicPr>
            <a:picLocks noChangeAspect="1"/>
          </p:cNvPicPr>
          <p:nvPr/>
        </p:nvPicPr>
        <p:blipFill>
          <a:blip r:embed="rId2"/>
          <a:srcRect/>
          <a:stretch>
            <a:fillRect/>
          </a:stretch>
        </p:blipFill>
        <p:spPr bwMode="auto">
          <a:xfrm>
            <a:off x="7391400" y="220663"/>
            <a:ext cx="1524000" cy="541337"/>
          </a:xfrm>
          <a:prstGeom prst="rect">
            <a:avLst/>
          </a:prstGeom>
          <a:noFill/>
          <a:ln w="9525">
            <a:noFill/>
            <a:miter lim="800000"/>
            <a:headEnd/>
            <a:tailEnd/>
          </a:ln>
        </p:spPr>
      </p:pic>
      <p:sp>
        <p:nvSpPr>
          <p:cNvPr id="6" name="Footer Placeholder 7"/>
          <p:cNvSpPr txBox="1">
            <a:spLocks/>
          </p:cNvSpPr>
          <p:nvPr/>
        </p:nvSpPr>
        <p:spPr>
          <a:xfrm>
            <a:off x="76200" y="6629400"/>
            <a:ext cx="2895600" cy="212725"/>
          </a:xfrm>
          <a:prstGeom prst="rect">
            <a:avLst/>
          </a:prstGeom>
        </p:spPr>
        <p:txBody>
          <a:bodyPr anchor="ctr">
            <a:prstTxWarp prst="textNoShape">
              <a:avLst/>
            </a:prstTxWarp>
          </a:bodyPr>
          <a:lstStyle/>
          <a:p>
            <a:pPr algn="ctr" defTabSz="914400"/>
            <a:r>
              <a:rPr lang="en-US" sz="1000" dirty="0">
                <a:solidFill>
                  <a:srgbClr val="898989"/>
                </a:solidFill>
                <a:latin typeface="Calibri" charset="0"/>
              </a:rPr>
              <a:t>2008 Grameen Foundation – All Rights Reserved </a:t>
            </a:r>
          </a:p>
        </p:txBody>
      </p:sp>
      <p:sp>
        <p:nvSpPr>
          <p:cNvPr id="7" name="Slide Number Placeholder 8"/>
          <p:cNvSpPr txBox="1">
            <a:spLocks/>
          </p:cNvSpPr>
          <p:nvPr/>
        </p:nvSpPr>
        <p:spPr>
          <a:xfrm>
            <a:off x="8229600" y="6569075"/>
            <a:ext cx="457200" cy="365125"/>
          </a:xfrm>
          <a:prstGeom prst="rect">
            <a:avLst/>
          </a:prstGeom>
        </p:spPr>
        <p:txBody>
          <a:bodyPr anchor="ctr">
            <a:prstTxWarp prst="textNoShape">
              <a:avLst/>
            </a:prstTxWarp>
          </a:bodyPr>
          <a:lstStyle/>
          <a:p>
            <a:pPr algn="r" defTabSz="914400"/>
            <a:fld id="{ACCA0E40-0CC7-E04B-91EC-6388F08F4F42}" type="slidenum">
              <a:rPr lang="en-US" sz="1000">
                <a:solidFill>
                  <a:srgbClr val="898989"/>
                </a:solidFill>
                <a:latin typeface="Calibri" charset="0"/>
              </a:rPr>
              <a:pPr algn="r" defTabSz="914400"/>
              <a:t>‹#›</a:t>
            </a:fld>
            <a:endParaRPr lang="en-US" sz="1000" dirty="0">
              <a:solidFill>
                <a:srgbClr val="898989"/>
              </a:solidFill>
              <a:latin typeface="Calibri" charset="0"/>
            </a:endParaRPr>
          </a:p>
        </p:txBody>
      </p:sp>
      <p:sp>
        <p:nvSpPr>
          <p:cNvPr id="14" name="Title 13"/>
          <p:cNvSpPr>
            <a:spLocks noGrp="1"/>
          </p:cNvSpPr>
          <p:nvPr>
            <p:ph type="title"/>
          </p:nvPr>
        </p:nvSpPr>
        <p:spPr>
          <a:xfrm>
            <a:off x="76200" y="228600"/>
            <a:ext cx="8229600" cy="1143000"/>
          </a:xfrm>
          <a:prstGeom prst="rect">
            <a:avLst/>
          </a:prstGeom>
        </p:spPr>
        <p:txBody>
          <a:bodyPr/>
          <a:lstStyle>
            <a:lvl1pPr algn="l">
              <a:defRPr sz="4000" cap="small" baseline="0">
                <a:solidFill>
                  <a:schemeClr val="accent6"/>
                </a:solidFill>
              </a:defRPr>
            </a:lvl1pPr>
          </a:lstStyle>
          <a:p>
            <a:r>
              <a:rPr lang="en-US" smtClean="0"/>
              <a:t>Click to edit Master title style</a:t>
            </a:r>
            <a:endParaRPr lang="en-US" dirty="0"/>
          </a:p>
        </p:txBody>
      </p:sp>
      <p:sp>
        <p:nvSpPr>
          <p:cNvPr id="18" name="Picture Placeholder 17"/>
          <p:cNvSpPr>
            <a:spLocks noGrp="1"/>
          </p:cNvSpPr>
          <p:nvPr>
            <p:ph type="pic" sz="quarter" idx="10"/>
          </p:nvPr>
        </p:nvSpPr>
        <p:spPr>
          <a:xfrm>
            <a:off x="457200" y="1371600"/>
            <a:ext cx="8229600" cy="4572000"/>
          </a:xfrm>
          <a:prstGeom prst="rect">
            <a:avLst/>
          </a:prstGeom>
        </p:spPr>
        <p:txBody>
          <a:bodyPr/>
          <a:lstStyle/>
          <a:p>
            <a:pPr lvl="0"/>
            <a:r>
              <a:rPr lang="en-US" noProof="0" dirty="0" smtClean="0"/>
              <a:t>Click icon to add picture</a:t>
            </a:r>
            <a:endParaRPr lang="en-US" noProof="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156448" cy="685800"/>
          </a:xfrm>
        </p:spPr>
        <p:txBody>
          <a:bodyPr/>
          <a:lstStyle/>
          <a:p>
            <a:r>
              <a:rPr lang="en-US" smtClean="0"/>
              <a:t>Click to edit Master title style</a:t>
            </a:r>
            <a:endParaRPr lang="en-US" dirty="0"/>
          </a:p>
        </p:txBody>
      </p:sp>
      <p:sp>
        <p:nvSpPr>
          <p:cNvPr id="8" name="Content Placeholder 7"/>
          <p:cNvSpPr>
            <a:spLocks noGrp="1"/>
          </p:cNvSpPr>
          <p:nvPr>
            <p:ph sz="quarter" idx="1"/>
          </p:nvPr>
        </p:nvSpPr>
        <p:spPr>
          <a:xfrm>
            <a:off x="612648" y="914400"/>
            <a:ext cx="8153400" cy="5181600"/>
          </a:xfrm>
        </p:spPr>
        <p:txBody>
          <a:bodyPr/>
          <a:lstStyle>
            <a:lvl1pPr>
              <a:buSzPct val="80000"/>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13"/>
          <p:cNvSpPr>
            <a:spLocks noGrp="1"/>
          </p:cNvSpPr>
          <p:nvPr>
            <p:ph type="dt" sz="half" idx="10"/>
          </p:nvPr>
        </p:nvSpPr>
        <p:spPr/>
        <p:txBody>
          <a:bodyPr/>
          <a:lstStyle>
            <a:lvl1pPr>
              <a:defRPr smtClean="0"/>
            </a:lvl1pPr>
          </a:lstStyle>
          <a:p>
            <a:fld id="{41625045-0DB9-D348-B611-C8B6403E3FED}" type="datetimeFigureOut">
              <a:rPr lang="en-US" smtClean="0"/>
              <a:pPr/>
              <a:t>9/20/2010</a:t>
            </a:fld>
            <a:endParaRPr lang="en-US" dirty="0"/>
          </a:p>
        </p:txBody>
      </p:sp>
      <p:sp>
        <p:nvSpPr>
          <p:cNvPr id="5" name="Footer Placeholder 2"/>
          <p:cNvSpPr>
            <a:spLocks noGrp="1"/>
          </p:cNvSpPr>
          <p:nvPr>
            <p:ph type="ftr" sz="quarter" idx="11"/>
          </p:nvPr>
        </p:nvSpPr>
        <p:spPr/>
        <p:txBody>
          <a:bodyPr/>
          <a:lstStyle>
            <a:lvl1pPr algn="l">
              <a:defRPr b="1" i="1" smtClean="0"/>
            </a:lvl1pPr>
          </a:lstStyle>
          <a:p>
            <a:r>
              <a:rPr lang="en-US" dirty="0" smtClean="0"/>
              <a:t>For internal GF use only</a:t>
            </a:r>
            <a:endParaRPr lang="en-US" dirty="0"/>
          </a:p>
        </p:txBody>
      </p:sp>
      <p:sp>
        <p:nvSpPr>
          <p:cNvPr id="6" name="Slide Number Placeholder 3"/>
          <p:cNvSpPr txBox="1">
            <a:spLocks/>
          </p:cNvSpPr>
          <p:nvPr/>
        </p:nvSpPr>
        <p:spPr>
          <a:xfrm>
            <a:off x="0" y="6461060"/>
            <a:ext cx="533400" cy="381000"/>
          </a:xfrm>
          <a:prstGeom prst="rect">
            <a:avLst/>
          </a:prstGeom>
        </p:spPr>
        <p:txBody>
          <a:bodyPr vert="horz" anchor="ctr" anchorCtr="0">
            <a:normAutofit/>
          </a:bodyPr>
          <a:lstStyle>
            <a:lvl1pPr>
              <a:defRPr>
                <a:solidFill>
                  <a:schemeClr val="tx2"/>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16F7EE9-A818-4C1E-9784-A9ED081079A8}" type="slidenum">
              <a:rPr kumimoji="0" lang="en-US" sz="1000" b="1" i="0" u="none" strike="noStrike" kern="1200" cap="none" spc="0" normalizeH="0" baseline="0" noProof="0" smtClean="0">
                <a:ln>
                  <a:noFill/>
                </a:ln>
                <a:solidFill>
                  <a:schemeClr val="tx2"/>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dirty="0">
              <a:ln>
                <a:noFill/>
              </a:ln>
              <a:solidFill>
                <a:schemeClr val="tx2"/>
              </a:solidFill>
              <a:effectLst/>
              <a:uLnTx/>
              <a:uFillTx/>
              <a:latin typeface="Arial" charset="0"/>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smtClean="0"/>
            </a:lvl1pPr>
          </a:lstStyle>
          <a:p>
            <a:fld id="{41625045-0DB9-D348-B611-C8B6403E3FED}" type="datetimeFigureOut">
              <a:rPr lang="en-US" smtClean="0"/>
              <a:pPr/>
              <a:t>9/20/2010</a:t>
            </a:fld>
            <a:endParaRPr lang="en-US" dirty="0"/>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fld id="{57BB87A3-DC2F-4244-AE22-ACAC9B602A0D}" type="slidenum">
              <a:rPr lang="en-US" smtClean="0"/>
              <a:pPr/>
              <a:t>‹#›</a:t>
            </a:fld>
            <a:endParaRPr lang="en-US" dirty="0"/>
          </a:p>
        </p:txBody>
      </p:sp>
      <p:sp>
        <p:nvSpPr>
          <p:cNvPr id="9" name="Footer Placeholder 13"/>
          <p:cNvSpPr>
            <a:spLocks noGrp="1"/>
          </p:cNvSpPr>
          <p:nvPr>
            <p:ph type="ftr" sz="quarter" idx="12"/>
          </p:nvPr>
        </p:nvSpPr>
        <p:spPr/>
        <p:txBody>
          <a:bodyPr/>
          <a:lstStyle>
            <a:lvl1pPr>
              <a:defRPr smtClean="0"/>
            </a:lvl1pPr>
          </a:lstStyle>
          <a:p>
            <a:endParaRPr lang="en-US" dirty="0"/>
          </a:p>
        </p:txBody>
      </p:sp>
      <p:sp>
        <p:nvSpPr>
          <p:cNvPr id="11" name="Slide Number Placeholder 3"/>
          <p:cNvSpPr txBox="1">
            <a:spLocks/>
          </p:cNvSpPr>
          <p:nvPr/>
        </p:nvSpPr>
        <p:spPr>
          <a:xfrm>
            <a:off x="0" y="6461060"/>
            <a:ext cx="533400" cy="381000"/>
          </a:xfrm>
          <a:prstGeom prst="rect">
            <a:avLst/>
          </a:prstGeom>
        </p:spPr>
        <p:txBody>
          <a:bodyPr vert="horz" anchor="ctr" anchorCtr="0">
            <a:normAutofit/>
          </a:bodyPr>
          <a:lstStyle>
            <a:lvl1pPr>
              <a:defRPr>
                <a:solidFill>
                  <a:schemeClr val="tx2"/>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16F7EE9-A818-4C1E-9784-A9ED081079A8}" type="slidenum">
              <a:rPr kumimoji="0" lang="en-US" sz="1000" b="1" i="0" u="none" strike="noStrike" kern="1200" cap="none" spc="0" normalizeH="0" baseline="0" noProof="0" smtClean="0">
                <a:ln>
                  <a:noFill/>
                </a:ln>
                <a:solidFill>
                  <a:schemeClr val="tx2"/>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dirty="0">
              <a:ln>
                <a:noFill/>
              </a:ln>
              <a:solidFill>
                <a:schemeClr val="tx2"/>
              </a:solidFill>
              <a:effectLst/>
              <a:uLnTx/>
              <a:uFillTx/>
              <a:latin typeface="Arial" charset="0"/>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9" name="Content Placeholder 8"/>
          <p:cNvSpPr>
            <a:spLocks noGrp="1"/>
          </p:cNvSpPr>
          <p:nvPr>
            <p:ph sz="quarter" idx="1"/>
          </p:nvPr>
        </p:nvSpPr>
        <p:spPr>
          <a:xfrm>
            <a:off x="609600" y="914400"/>
            <a:ext cx="3886200" cy="5247167"/>
          </a:xfrm>
        </p:spPr>
        <p:txBody>
          <a:bodyPr/>
          <a:lstStyle>
            <a:lvl1pPr>
              <a:buFont typeface="Wingdings 2" pitchFamily="18" charset="2"/>
              <a:buChar char="¦"/>
              <a:defRPr/>
            </a:lvl1pPr>
            <a:lvl2pPr>
              <a:buFont typeface="Wingdings 2" pitchFamily="18" charset="2"/>
              <a:buChar char="¦"/>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2"/>
          </p:nvPr>
        </p:nvSpPr>
        <p:spPr>
          <a:xfrm>
            <a:off x="4844901" y="914400"/>
            <a:ext cx="3886200" cy="524716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7"/>
          <p:cNvSpPr>
            <a:spLocks noGrp="1"/>
          </p:cNvSpPr>
          <p:nvPr>
            <p:ph type="dt" sz="half" idx="10"/>
          </p:nvPr>
        </p:nvSpPr>
        <p:spPr/>
        <p:txBody>
          <a:bodyPr rtlCol="0"/>
          <a:lstStyle>
            <a:lvl1pPr>
              <a:defRPr smtClean="0"/>
            </a:lvl1pPr>
          </a:lstStyle>
          <a:p>
            <a:fld id="{41625045-0DB9-D348-B611-C8B6403E3FED}" type="datetimeFigureOut">
              <a:rPr lang="en-US" smtClean="0"/>
              <a:pPr/>
              <a:t>9/20/2010</a:t>
            </a:fld>
            <a:endParaRPr lang="en-US" dirty="0"/>
          </a:p>
        </p:txBody>
      </p:sp>
      <p:sp>
        <p:nvSpPr>
          <p:cNvPr id="6" name="Slide Number Placeholder 9"/>
          <p:cNvSpPr>
            <a:spLocks noGrp="1"/>
          </p:cNvSpPr>
          <p:nvPr>
            <p:ph type="sldNum" sz="quarter" idx="11"/>
          </p:nvPr>
        </p:nvSpPr>
        <p:spPr>
          <a:xfrm>
            <a:off x="0" y="1079500"/>
            <a:ext cx="533400" cy="219075"/>
          </a:xfrm>
          <a:solidFill>
            <a:schemeClr val="accent2"/>
          </a:solidFill>
        </p:spPr>
        <p:txBody>
          <a:bodyPr rtlCol="0"/>
          <a:lstStyle>
            <a:lvl1pPr>
              <a:defRPr/>
            </a:lvl1pPr>
          </a:lstStyle>
          <a:p>
            <a:fld id="{57BB87A3-DC2F-4244-AE22-ACAC9B602A0D}" type="slidenum">
              <a:rPr lang="en-US" smtClean="0"/>
              <a:pPr/>
              <a:t>‹#›</a:t>
            </a:fld>
            <a:endParaRPr lang="en-US" dirty="0"/>
          </a:p>
        </p:txBody>
      </p:sp>
      <p:sp>
        <p:nvSpPr>
          <p:cNvPr id="7" name="Footer Placeholder 11"/>
          <p:cNvSpPr>
            <a:spLocks noGrp="1"/>
          </p:cNvSpPr>
          <p:nvPr>
            <p:ph type="ftr" sz="quarter" idx="12"/>
          </p:nvPr>
        </p:nvSpPr>
        <p:spPr/>
        <p:txBody>
          <a:bodyPr rtlCol="0"/>
          <a:lstStyle>
            <a:lvl1pPr>
              <a:defRPr smtClean="0"/>
            </a:lvl1pPr>
          </a:lstStyle>
          <a:p>
            <a:endParaRPr lang="en-US" dirty="0"/>
          </a:p>
        </p:txBody>
      </p:sp>
      <p:sp>
        <p:nvSpPr>
          <p:cNvPr id="10" name="Slide Number Placeholder 3"/>
          <p:cNvSpPr txBox="1">
            <a:spLocks/>
          </p:cNvSpPr>
          <p:nvPr/>
        </p:nvSpPr>
        <p:spPr>
          <a:xfrm>
            <a:off x="0" y="6461060"/>
            <a:ext cx="533400" cy="381000"/>
          </a:xfrm>
          <a:prstGeom prst="rect">
            <a:avLst/>
          </a:prstGeom>
        </p:spPr>
        <p:txBody>
          <a:bodyPr vert="horz" anchor="ctr" anchorCtr="0">
            <a:normAutofit/>
          </a:bodyPr>
          <a:lstStyle>
            <a:lvl1pPr>
              <a:defRPr>
                <a:solidFill>
                  <a:schemeClr val="tx2"/>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16F7EE9-A818-4C1E-9784-A9ED081079A8}" type="slidenum">
              <a:rPr kumimoji="0" lang="en-US" sz="1000" b="1" i="0" u="none" strike="noStrike" kern="1200" cap="none" spc="0" normalizeH="0" baseline="0" noProof="0" smtClean="0">
                <a:ln>
                  <a:noFill/>
                </a:ln>
                <a:solidFill>
                  <a:schemeClr val="tx2"/>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dirty="0">
              <a:ln>
                <a:noFill/>
              </a:ln>
              <a:solidFill>
                <a:schemeClr val="tx2"/>
              </a:solidFill>
              <a:effectLst/>
              <a:uLnTx/>
              <a:uFillTx/>
              <a:latin typeface="Arial" charset="0"/>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153400" cy="685800"/>
          </a:xfrm>
        </p:spPr>
        <p:txBody>
          <a:bodyPr/>
          <a:lstStyle>
            <a:lvl1pPr>
              <a:defRPr/>
            </a:lvl1pPr>
          </a:lstStyle>
          <a:p>
            <a:r>
              <a:rPr lang="en-US" smtClean="0"/>
              <a:t>Click to edit Master title style</a:t>
            </a:r>
            <a:endParaRPr lang="en-US" dirty="0"/>
          </a:p>
        </p:txBody>
      </p:sp>
      <p:sp>
        <p:nvSpPr>
          <p:cNvPr id="11" name="Content Placeholder 10"/>
          <p:cNvSpPr>
            <a:spLocks noGrp="1"/>
          </p:cNvSpPr>
          <p:nvPr>
            <p:ph sz="quarter" idx="2"/>
          </p:nvPr>
        </p:nvSpPr>
        <p:spPr>
          <a:xfrm>
            <a:off x="609600" y="1676400"/>
            <a:ext cx="38862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4"/>
          </p:nvPr>
        </p:nvSpPr>
        <p:spPr>
          <a:xfrm>
            <a:off x="4800600" y="1676400"/>
            <a:ext cx="38862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ext Placeholder 15"/>
          <p:cNvSpPr>
            <a:spLocks noGrp="1"/>
          </p:cNvSpPr>
          <p:nvPr>
            <p:ph type="body" sz="quarter" idx="1"/>
          </p:nvPr>
        </p:nvSpPr>
        <p:spPr>
          <a:xfrm>
            <a:off x="609600" y="9144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9144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smtClean="0"/>
            </a:lvl1pPr>
          </a:lstStyle>
          <a:p>
            <a:fld id="{41625045-0DB9-D348-B611-C8B6403E3FED}" type="datetimeFigureOut">
              <a:rPr lang="en-US" smtClean="0"/>
              <a:pPr/>
              <a:t>9/20/2010</a:t>
            </a:fld>
            <a:endParaRPr lang="en-US" dirty="0"/>
          </a:p>
        </p:txBody>
      </p:sp>
      <p:sp>
        <p:nvSpPr>
          <p:cNvPr id="8" name="Slide Number Placeholder 11"/>
          <p:cNvSpPr>
            <a:spLocks noGrp="1"/>
          </p:cNvSpPr>
          <p:nvPr>
            <p:ph type="sldNum" sz="quarter" idx="11"/>
          </p:nvPr>
        </p:nvSpPr>
        <p:spPr/>
        <p:txBody>
          <a:bodyPr rtlCol="0"/>
          <a:lstStyle>
            <a:lvl1pPr>
              <a:defRPr/>
            </a:lvl1pPr>
          </a:lstStyle>
          <a:p>
            <a:fld id="{57BB87A3-DC2F-4244-AE22-ACAC9B602A0D}" type="slidenum">
              <a:rPr lang="en-US" smtClean="0"/>
              <a:pPr/>
              <a:t>‹#›</a:t>
            </a:fld>
            <a:endParaRPr lang="en-US" dirty="0"/>
          </a:p>
        </p:txBody>
      </p:sp>
      <p:sp>
        <p:nvSpPr>
          <p:cNvPr id="9" name="Footer Placeholder 13"/>
          <p:cNvSpPr>
            <a:spLocks noGrp="1"/>
          </p:cNvSpPr>
          <p:nvPr>
            <p:ph type="ftr" sz="quarter" idx="12"/>
          </p:nvPr>
        </p:nvSpPr>
        <p:spPr/>
        <p:txBody>
          <a:bodyPr rtlCol="0"/>
          <a:lstStyle>
            <a:lvl1pPr>
              <a:defRPr smtClean="0"/>
            </a:lvl1pPr>
          </a:lstStyle>
          <a:p>
            <a:endParaRPr lang="en-US" dirty="0"/>
          </a:p>
        </p:txBody>
      </p:sp>
      <p:sp>
        <p:nvSpPr>
          <p:cNvPr id="14" name="Slide Number Placeholder 3"/>
          <p:cNvSpPr txBox="1">
            <a:spLocks/>
          </p:cNvSpPr>
          <p:nvPr/>
        </p:nvSpPr>
        <p:spPr>
          <a:xfrm>
            <a:off x="0" y="6461060"/>
            <a:ext cx="533400" cy="381000"/>
          </a:xfrm>
          <a:prstGeom prst="rect">
            <a:avLst/>
          </a:prstGeom>
        </p:spPr>
        <p:txBody>
          <a:bodyPr vert="horz" anchor="ctr" anchorCtr="0">
            <a:normAutofit/>
          </a:bodyPr>
          <a:lstStyle>
            <a:lvl1pPr>
              <a:defRPr>
                <a:solidFill>
                  <a:schemeClr val="tx2"/>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16F7EE9-A818-4C1E-9784-A9ED081079A8}" type="slidenum">
              <a:rPr kumimoji="0" lang="en-US" sz="1000" b="1" i="0" u="none" strike="noStrike" kern="1200" cap="none" spc="0" normalizeH="0" baseline="0" noProof="0" smtClean="0">
                <a:ln>
                  <a:noFill/>
                </a:ln>
                <a:solidFill>
                  <a:schemeClr val="tx2"/>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dirty="0">
              <a:ln>
                <a:noFill/>
              </a:ln>
              <a:solidFill>
                <a:schemeClr val="tx2"/>
              </a:solidFill>
              <a:effectLst/>
              <a:uLnTx/>
              <a:uFillTx/>
              <a:latin typeface="Arial" charset="0"/>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smtClean="0"/>
            </a:lvl1pPr>
          </a:lstStyle>
          <a:p>
            <a:fld id="{41625045-0DB9-D348-B611-C8B6403E3FED}" type="datetimeFigureOut">
              <a:rPr lang="en-US" smtClean="0"/>
              <a:pPr/>
              <a:t>9/20/2010</a:t>
            </a:fld>
            <a:endParaRPr lang="en-US" dirty="0"/>
          </a:p>
        </p:txBody>
      </p:sp>
      <p:sp>
        <p:nvSpPr>
          <p:cNvPr id="4" name="Footer Placeholder 2"/>
          <p:cNvSpPr>
            <a:spLocks noGrp="1"/>
          </p:cNvSpPr>
          <p:nvPr>
            <p:ph type="ftr" sz="quarter" idx="11"/>
          </p:nvPr>
        </p:nvSpPr>
        <p:spPr/>
        <p:txBody>
          <a:bodyPr/>
          <a:lstStyle>
            <a:lvl1pPr>
              <a:defRPr smtClean="0"/>
            </a:lvl1pPr>
          </a:lstStyle>
          <a:p>
            <a:endParaRPr lang="en-US" dirty="0"/>
          </a:p>
        </p:txBody>
      </p:sp>
      <p:sp>
        <p:nvSpPr>
          <p:cNvPr id="5" name="Slide Number Placeholder 22"/>
          <p:cNvSpPr>
            <a:spLocks noGrp="1"/>
          </p:cNvSpPr>
          <p:nvPr>
            <p:ph type="sldNum" sz="quarter" idx="12"/>
          </p:nvPr>
        </p:nvSpPr>
        <p:spPr/>
        <p:txBody>
          <a:bodyPr/>
          <a:lstStyle>
            <a:lvl1pPr>
              <a:defRPr/>
            </a:lvl1pPr>
          </a:lstStyle>
          <a:p>
            <a:fld id="{57BB87A3-DC2F-4244-AE22-ACAC9B602A0D}" type="slidenum">
              <a:rPr lang="en-US" smtClean="0"/>
              <a:pPr/>
              <a:t>‹#›</a:t>
            </a:fld>
            <a:endParaRPr lang="en-US" dirty="0"/>
          </a:p>
        </p:txBody>
      </p:sp>
      <p:sp>
        <p:nvSpPr>
          <p:cNvPr id="7" name="Slide Number Placeholder 3"/>
          <p:cNvSpPr txBox="1">
            <a:spLocks/>
          </p:cNvSpPr>
          <p:nvPr/>
        </p:nvSpPr>
        <p:spPr>
          <a:xfrm>
            <a:off x="0" y="6461060"/>
            <a:ext cx="533400" cy="381000"/>
          </a:xfrm>
          <a:prstGeom prst="rect">
            <a:avLst/>
          </a:prstGeom>
        </p:spPr>
        <p:txBody>
          <a:bodyPr vert="horz" anchor="ctr" anchorCtr="0">
            <a:normAutofit/>
          </a:bodyPr>
          <a:lstStyle>
            <a:lvl1pPr>
              <a:defRPr>
                <a:solidFill>
                  <a:schemeClr val="tx2"/>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16F7EE9-A818-4C1E-9784-A9ED081079A8}" type="slidenum">
              <a:rPr kumimoji="0" lang="en-US" sz="1000" b="1" i="0" u="none" strike="noStrike" kern="1200" cap="none" spc="0" normalizeH="0" baseline="0" noProof="0" smtClean="0">
                <a:ln>
                  <a:noFill/>
                </a:ln>
                <a:solidFill>
                  <a:schemeClr val="tx2"/>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dirty="0">
              <a:ln>
                <a:noFill/>
              </a:ln>
              <a:solidFill>
                <a:schemeClr val="tx2"/>
              </a:solidFill>
              <a:effectLst/>
              <a:uLnTx/>
              <a:uFillTx/>
              <a:latin typeface="Arial" charset="0"/>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smtClean="0"/>
            </a:lvl1pPr>
          </a:lstStyle>
          <a:p>
            <a:fld id="{41625045-0DB9-D348-B611-C8B6403E3FED}" type="datetimeFigureOut">
              <a:rPr lang="en-US" smtClean="0"/>
              <a:pPr/>
              <a:t>9/20/2010</a:t>
            </a:fld>
            <a:endParaRPr lang="en-US" dirty="0"/>
          </a:p>
        </p:txBody>
      </p:sp>
      <p:sp>
        <p:nvSpPr>
          <p:cNvPr id="5" name="Slide Number Placeholder 22"/>
          <p:cNvSpPr>
            <a:spLocks noGrp="1"/>
          </p:cNvSpPr>
          <p:nvPr>
            <p:ph type="sldNum" sz="quarter" idx="12"/>
          </p:nvPr>
        </p:nvSpPr>
        <p:spPr/>
        <p:txBody>
          <a:bodyPr/>
          <a:lstStyle>
            <a:lvl1pPr>
              <a:defRPr/>
            </a:lvl1pPr>
          </a:lstStyle>
          <a:p>
            <a:fld id="{57BB87A3-DC2F-4244-AE22-ACAC9B602A0D}" type="slidenum">
              <a:rPr lang="en-US" smtClean="0"/>
              <a:pPr/>
              <a:t>‹#›</a:t>
            </a:fld>
            <a:endParaRPr lang="en-US" dirty="0"/>
          </a:p>
        </p:txBody>
      </p:sp>
      <p:sp>
        <p:nvSpPr>
          <p:cNvPr id="7" name="Slide Number Placeholder 3"/>
          <p:cNvSpPr txBox="1">
            <a:spLocks/>
          </p:cNvSpPr>
          <p:nvPr/>
        </p:nvSpPr>
        <p:spPr>
          <a:xfrm>
            <a:off x="0" y="6461060"/>
            <a:ext cx="533400" cy="381000"/>
          </a:xfrm>
          <a:prstGeom prst="rect">
            <a:avLst/>
          </a:prstGeom>
        </p:spPr>
        <p:txBody>
          <a:bodyPr vert="horz" anchor="ctr" anchorCtr="0">
            <a:normAutofit/>
          </a:bodyPr>
          <a:lstStyle>
            <a:lvl1pPr>
              <a:defRPr>
                <a:solidFill>
                  <a:schemeClr val="tx2"/>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16F7EE9-A818-4C1E-9784-A9ED081079A8}" type="slidenum">
              <a:rPr kumimoji="0" lang="en-US" sz="1000" b="1" i="0" u="none" strike="noStrike" kern="1200" cap="none" spc="0" normalizeH="0" baseline="0" noProof="0" smtClean="0">
                <a:ln>
                  <a:noFill/>
                </a:ln>
                <a:solidFill>
                  <a:schemeClr val="tx2"/>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dirty="0">
              <a:ln>
                <a:noFill/>
              </a:ln>
              <a:solidFill>
                <a:schemeClr val="tx2"/>
              </a:solidFill>
              <a:effectLst/>
              <a:uLnTx/>
              <a:uFillTx/>
              <a:latin typeface="Arial" charset="0"/>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fld id="{41625045-0DB9-D348-B611-C8B6403E3FED}" type="datetimeFigureOut">
              <a:rPr lang="en-US" smtClean="0"/>
              <a:pPr/>
              <a:t>9/20/2010</a:t>
            </a:fld>
            <a:endParaRPr lang="en-US" dirty="0"/>
          </a:p>
        </p:txBody>
      </p:sp>
      <p:sp>
        <p:nvSpPr>
          <p:cNvPr id="5" name="Slide Number Placeholder 3"/>
          <p:cNvSpPr txBox="1">
            <a:spLocks/>
          </p:cNvSpPr>
          <p:nvPr/>
        </p:nvSpPr>
        <p:spPr>
          <a:xfrm>
            <a:off x="0" y="6461060"/>
            <a:ext cx="533400" cy="381000"/>
          </a:xfrm>
          <a:prstGeom prst="rect">
            <a:avLst/>
          </a:prstGeom>
        </p:spPr>
        <p:txBody>
          <a:bodyPr vert="horz" anchor="ctr" anchorCtr="0">
            <a:normAutofit/>
          </a:bodyPr>
          <a:lstStyle>
            <a:lvl1pPr>
              <a:defRPr>
                <a:solidFill>
                  <a:schemeClr val="tx2"/>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16F7EE9-A818-4C1E-9784-A9ED081079A8}" type="slidenum">
              <a:rPr kumimoji="0" lang="en-US" sz="1000" b="1" i="0" u="none" strike="noStrike" kern="1200" cap="none" spc="0" normalizeH="0" baseline="0" noProof="0" smtClean="0">
                <a:ln>
                  <a:noFill/>
                </a:ln>
                <a:solidFill>
                  <a:schemeClr val="tx2"/>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dirty="0">
              <a:ln>
                <a:noFill/>
              </a:ln>
              <a:solidFill>
                <a:schemeClr val="tx2"/>
              </a:solidFill>
              <a:effectLst/>
              <a:uLnTx/>
              <a:uFillTx/>
              <a:latin typeface="Arial" charset="0"/>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156448" cy="68580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914400"/>
            <a:ext cx="1600200" cy="51816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914400"/>
            <a:ext cx="64008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13"/>
          <p:cNvSpPr>
            <a:spLocks noGrp="1"/>
          </p:cNvSpPr>
          <p:nvPr>
            <p:ph type="dt" sz="half" idx="10"/>
          </p:nvPr>
        </p:nvSpPr>
        <p:spPr/>
        <p:txBody>
          <a:bodyPr/>
          <a:lstStyle>
            <a:lvl1pPr>
              <a:defRPr smtClean="0"/>
            </a:lvl1pPr>
          </a:lstStyle>
          <a:p>
            <a:fld id="{41625045-0DB9-D348-B611-C8B6403E3FED}" type="datetimeFigureOut">
              <a:rPr lang="en-US" smtClean="0"/>
              <a:pPr/>
              <a:t>9/20/2010</a:t>
            </a:fld>
            <a:endParaRPr lang="en-US" dirty="0"/>
          </a:p>
        </p:txBody>
      </p:sp>
      <p:sp>
        <p:nvSpPr>
          <p:cNvPr id="7" name="Slide Number Placeholder 22"/>
          <p:cNvSpPr>
            <a:spLocks noGrp="1"/>
          </p:cNvSpPr>
          <p:nvPr>
            <p:ph type="sldNum" sz="quarter" idx="12"/>
          </p:nvPr>
        </p:nvSpPr>
        <p:spPr/>
        <p:txBody>
          <a:bodyPr/>
          <a:lstStyle>
            <a:lvl1pPr>
              <a:defRPr/>
            </a:lvl1pPr>
          </a:lstStyle>
          <a:p>
            <a:fld id="{57BB87A3-DC2F-4244-AE22-ACAC9B602A0D}" type="slidenum">
              <a:rPr lang="en-US" smtClean="0"/>
              <a:pPr/>
              <a:t>‹#›</a:t>
            </a:fld>
            <a:endParaRPr lang="en-US" dirty="0"/>
          </a:p>
        </p:txBody>
      </p:sp>
      <p:sp>
        <p:nvSpPr>
          <p:cNvPr id="10" name="Slide Number Placeholder 3"/>
          <p:cNvSpPr txBox="1">
            <a:spLocks/>
          </p:cNvSpPr>
          <p:nvPr/>
        </p:nvSpPr>
        <p:spPr>
          <a:xfrm>
            <a:off x="0" y="6461060"/>
            <a:ext cx="533400" cy="381000"/>
          </a:xfrm>
          <a:prstGeom prst="rect">
            <a:avLst/>
          </a:prstGeom>
        </p:spPr>
        <p:txBody>
          <a:bodyPr vert="horz" anchor="ctr" anchorCtr="0">
            <a:normAutofit/>
          </a:bodyPr>
          <a:lstStyle>
            <a:lvl1pPr>
              <a:defRPr>
                <a:solidFill>
                  <a:schemeClr val="tx2"/>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16F7EE9-A818-4C1E-9784-A9ED081079A8}" type="slidenum">
              <a:rPr kumimoji="0" lang="en-US" sz="1000" b="1" i="0" u="none" strike="noStrike" kern="1200" cap="none" spc="0" normalizeH="0" baseline="0" noProof="0" smtClean="0">
                <a:ln>
                  <a:noFill/>
                </a:ln>
                <a:solidFill>
                  <a:schemeClr val="tx2"/>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dirty="0">
              <a:ln>
                <a:noFill/>
              </a:ln>
              <a:solidFill>
                <a:schemeClr val="tx2"/>
              </a:solidFill>
              <a:effectLst/>
              <a:uLnTx/>
              <a:uFillTx/>
              <a:latin typeface="Arial" charset="0"/>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0"/>
            <a:ext cx="81534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990600"/>
            <a:ext cx="8153400" cy="5135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smtClean="0">
                <a:solidFill>
                  <a:schemeClr val="tx2"/>
                </a:solidFill>
                <a:latin typeface="Arial" charset="0"/>
              </a:defRPr>
            </a:lvl1pPr>
          </a:lstStyle>
          <a:p>
            <a:fld id="{41625045-0DB9-D348-B611-C8B6403E3FED}" type="datetimeFigureOut">
              <a:rPr lang="en-US" smtClean="0"/>
              <a:pPr/>
              <a:t>9/20/2010</a:t>
            </a:fld>
            <a:endParaRPr lang="en-US" dirty="0"/>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dirty="0">
                <a:solidFill>
                  <a:schemeClr val="tx2"/>
                </a:solidFill>
                <a:latin typeface="Arial" charset="0"/>
              </a:defRPr>
            </a:lvl1pPr>
          </a:lstStyle>
          <a:p>
            <a:endParaRPr lang="en-US" dirty="0"/>
          </a:p>
        </p:txBody>
      </p:sp>
      <p:sp>
        <p:nvSpPr>
          <p:cNvPr id="7" name="Rectangle 6"/>
          <p:cNvSpPr/>
          <p:nvPr/>
        </p:nvSpPr>
        <p:spPr bwMode="white">
          <a:xfrm>
            <a:off x="0" y="685800"/>
            <a:ext cx="9144000" cy="2286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Rectangle 7"/>
          <p:cNvSpPr/>
          <p:nvPr/>
        </p:nvSpPr>
        <p:spPr>
          <a:xfrm>
            <a:off x="0" y="685800"/>
            <a:ext cx="533400" cy="1428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9" name="Rectangle 8"/>
          <p:cNvSpPr/>
          <p:nvPr/>
        </p:nvSpPr>
        <p:spPr>
          <a:xfrm>
            <a:off x="590550" y="685800"/>
            <a:ext cx="8553450" cy="144463"/>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3" name="Slide Number Placeholder 22"/>
          <p:cNvSpPr>
            <a:spLocks noGrp="1"/>
          </p:cNvSpPr>
          <p:nvPr>
            <p:ph type="sldNum" sz="quarter" idx="4"/>
          </p:nvPr>
        </p:nvSpPr>
        <p:spPr>
          <a:xfrm>
            <a:off x="0" y="685800"/>
            <a:ext cx="533400" cy="139700"/>
          </a:xfrm>
          <a:prstGeom prst="rect">
            <a:avLst/>
          </a:prstGeom>
        </p:spPr>
        <p:txBody>
          <a:bodyPr vert="horz" anchor="ctr" anchorCtr="0">
            <a:normAutofit/>
          </a:bodyPr>
          <a:lstStyle>
            <a:lvl1pPr algn="ctr" eaLnBrk="1" latinLnBrk="0" hangingPunct="1">
              <a:defRPr kumimoji="0" sz="1400" b="1">
                <a:solidFill>
                  <a:srgbClr val="FFFFFF"/>
                </a:solidFill>
                <a:latin typeface="Arial" charset="0"/>
              </a:defRPr>
            </a:lvl1pPr>
          </a:lstStyle>
          <a:p>
            <a:fld id="{57BB87A3-DC2F-4244-AE22-ACAC9B602A0D}" type="slidenum">
              <a:rPr lang="en-US" smtClean="0"/>
              <a:pPr/>
              <a:t>‹#›</a:t>
            </a:fld>
            <a:endParaRPr lang="en-US" dirty="0"/>
          </a:p>
        </p:txBody>
      </p:sp>
      <p:pic>
        <p:nvPicPr>
          <p:cNvPr id="1034" name="Picture 9" descr="GF logo - no tagline - transparent.png"/>
          <p:cNvPicPr>
            <a:picLocks noChangeAspect="1"/>
          </p:cNvPicPr>
          <p:nvPr/>
        </p:nvPicPr>
        <p:blipFill>
          <a:blip r:embed="rId13" cstate="print"/>
          <a:srcRect/>
          <a:stretch>
            <a:fillRect/>
          </a:stretch>
        </p:blipFill>
        <p:spPr bwMode="auto">
          <a:xfrm>
            <a:off x="7696200" y="152400"/>
            <a:ext cx="1295400" cy="4429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4000" kern="12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Tw Cen MT" pitchFamily="34" charset="0"/>
        </a:defRPr>
      </a:lvl2pPr>
      <a:lvl3pPr algn="l" rtl="0" eaLnBrk="1" fontAlgn="base" hangingPunct="1">
        <a:spcBef>
          <a:spcPct val="0"/>
        </a:spcBef>
        <a:spcAft>
          <a:spcPct val="0"/>
        </a:spcAft>
        <a:defRPr sz="4000">
          <a:solidFill>
            <a:schemeClr val="tx2"/>
          </a:solidFill>
          <a:latin typeface="Tw Cen MT" pitchFamily="34" charset="0"/>
        </a:defRPr>
      </a:lvl3pPr>
      <a:lvl4pPr algn="l" rtl="0" eaLnBrk="1" fontAlgn="base" hangingPunct="1">
        <a:spcBef>
          <a:spcPct val="0"/>
        </a:spcBef>
        <a:spcAft>
          <a:spcPct val="0"/>
        </a:spcAft>
        <a:defRPr sz="4000">
          <a:solidFill>
            <a:schemeClr val="tx2"/>
          </a:solidFill>
          <a:latin typeface="Tw Cen MT" pitchFamily="34" charset="0"/>
        </a:defRPr>
      </a:lvl4pPr>
      <a:lvl5pPr algn="l" rtl="0" eaLnBrk="1" fontAlgn="base" hangingPunct="1">
        <a:spcBef>
          <a:spcPct val="0"/>
        </a:spcBef>
        <a:spcAft>
          <a:spcPct val="0"/>
        </a:spcAft>
        <a:defRPr sz="4000">
          <a:solidFill>
            <a:schemeClr val="tx2"/>
          </a:solidFill>
          <a:latin typeface="Tw Cen MT" pitchFamily="34" charset="0"/>
        </a:defRPr>
      </a:lvl5pPr>
      <a:lvl6pPr marL="457200" algn="l" rtl="0" eaLnBrk="1" fontAlgn="base" hangingPunct="1">
        <a:spcBef>
          <a:spcPct val="0"/>
        </a:spcBef>
        <a:spcAft>
          <a:spcPct val="0"/>
        </a:spcAft>
        <a:defRPr sz="4400">
          <a:solidFill>
            <a:schemeClr val="tx2"/>
          </a:solidFill>
          <a:latin typeface="Tw Cen MT" pitchFamily="34" charset="0"/>
        </a:defRPr>
      </a:lvl6pPr>
      <a:lvl7pPr marL="914400" algn="l" rtl="0" eaLnBrk="1" fontAlgn="base" hangingPunct="1">
        <a:spcBef>
          <a:spcPct val="0"/>
        </a:spcBef>
        <a:spcAft>
          <a:spcPct val="0"/>
        </a:spcAft>
        <a:defRPr sz="4400">
          <a:solidFill>
            <a:schemeClr val="tx2"/>
          </a:solidFill>
          <a:latin typeface="Tw Cen MT" pitchFamily="34" charset="0"/>
        </a:defRPr>
      </a:lvl7pPr>
      <a:lvl8pPr marL="1371600" algn="l" rtl="0" eaLnBrk="1" fontAlgn="base" hangingPunct="1">
        <a:spcBef>
          <a:spcPct val="0"/>
        </a:spcBef>
        <a:spcAft>
          <a:spcPct val="0"/>
        </a:spcAft>
        <a:defRPr sz="4400">
          <a:solidFill>
            <a:schemeClr val="tx2"/>
          </a:solidFill>
          <a:latin typeface="Tw Cen MT" pitchFamily="34" charset="0"/>
        </a:defRPr>
      </a:lvl8pPr>
      <a:lvl9pPr marL="1828800" algn="l" rtl="0" eaLnBrk="1" fontAlgn="base" hangingPunct="1">
        <a:spcBef>
          <a:spcPct val="0"/>
        </a:spcBef>
        <a:spcAft>
          <a:spcPct val="0"/>
        </a:spcAft>
        <a:defRPr sz="4400">
          <a:solidFill>
            <a:schemeClr val="tx2"/>
          </a:solidFill>
          <a:latin typeface="Tw Cen MT" pitchFamily="34" charset="0"/>
        </a:defRPr>
      </a:lvl9pPr>
    </p:titleStyle>
    <p:bodyStyle>
      <a:lvl1pPr marL="319088" indent="-319088" algn="l" rtl="0" eaLnBrk="1" fontAlgn="base" hangingPunct="1">
        <a:spcBef>
          <a:spcPts val="700"/>
        </a:spcBef>
        <a:spcAft>
          <a:spcPct val="0"/>
        </a:spcAft>
        <a:buClr>
          <a:schemeClr val="accent2"/>
        </a:buClr>
        <a:buSzPct val="75000"/>
        <a:buFont typeface="Wingdings 2" pitchFamily="18" charset="2"/>
        <a:buChar char=""/>
        <a:defRPr sz="3200" kern="1200">
          <a:solidFill>
            <a:schemeClr val="tx1"/>
          </a:solidFill>
          <a:latin typeface="+mn-lt"/>
          <a:ea typeface="+mn-ea"/>
          <a:cs typeface="+mn-cs"/>
        </a:defRPr>
      </a:lvl1pPr>
      <a:lvl2pPr marL="639763" indent="-273050" algn="l" rtl="0" eaLnBrk="1" fontAlgn="base" hangingPunct="1">
        <a:spcBef>
          <a:spcPts val="550"/>
        </a:spcBef>
        <a:spcAft>
          <a:spcPct val="0"/>
        </a:spcAft>
        <a:buClr>
          <a:schemeClr val="accent1"/>
        </a:buClr>
        <a:buSzPct val="65000"/>
        <a:buFont typeface="Wingdings 2" pitchFamily="18" charset="2"/>
        <a:buChar char=""/>
        <a:defRPr sz="2800" kern="1200">
          <a:solidFill>
            <a:schemeClr val="tx1"/>
          </a:solidFill>
          <a:latin typeface="+mn-lt"/>
          <a:ea typeface="+mn-ea"/>
          <a:cs typeface="+mn-cs"/>
        </a:defRPr>
      </a:lvl2pPr>
      <a:lvl3pPr marL="914400" indent="-228600" algn="l" rtl="0" eaLnBrk="1" fontAlgn="base" hangingPunct="1">
        <a:spcBef>
          <a:spcPts val="500"/>
        </a:spcBef>
        <a:spcAft>
          <a:spcPct val="0"/>
        </a:spcAft>
        <a:buClr>
          <a:schemeClr val="accent2"/>
        </a:buClr>
        <a:buSzPct val="55000"/>
        <a:buFont typeface="Wingdings" pitchFamily="2" charset="2"/>
        <a:buChar char=""/>
        <a:defRPr sz="23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6BB1C9"/>
        </a:buClr>
        <a:buSzPct val="45000"/>
        <a:buFont typeface="Wingdings" pitchFamily="2" charset="2"/>
        <a:buChar char=""/>
        <a:defRPr sz="20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6585CF"/>
        </a:buClr>
        <a:buSzPct val="40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3505200"/>
            <a:ext cx="6477000" cy="1828800"/>
          </a:xfrm>
        </p:spPr>
        <p:txBody>
          <a:bodyPr/>
          <a:lstStyle/>
          <a:p>
            <a:r>
              <a:rPr lang="en-US" b="1" dirty="0" smtClean="0"/>
              <a:t>Mifos Accounting strategy</a:t>
            </a:r>
            <a:endParaRPr lang="en-US" b="1" dirty="0"/>
          </a:p>
        </p:txBody>
      </p:sp>
      <p:sp>
        <p:nvSpPr>
          <p:cNvPr id="3" name="Subtitle 2"/>
          <p:cNvSpPr>
            <a:spLocks noGrp="1"/>
          </p:cNvSpPr>
          <p:nvPr>
            <p:ph type="subTitle" idx="1"/>
          </p:nvPr>
        </p:nvSpPr>
        <p:spPr/>
        <p:txBody>
          <a:bodyPr>
            <a:normAutofit fontScale="77500" lnSpcReduction="20000"/>
          </a:bodyPr>
          <a:lstStyle/>
          <a:p>
            <a:r>
              <a:rPr lang="en-US" dirty="0" smtClean="0"/>
              <a:t>By: Gigi, Kazeem, and Marie</a:t>
            </a:r>
          </a:p>
          <a:p>
            <a:r>
              <a:rPr lang="en-US" dirty="0" smtClean="0"/>
              <a:t>September </a:t>
            </a:r>
            <a:r>
              <a:rPr lang="en-US" dirty="0" smtClean="0"/>
              <a:t>20</a:t>
            </a:r>
            <a:r>
              <a:rPr lang="en-US" dirty="0" smtClean="0"/>
              <a:t>, </a:t>
            </a:r>
            <a:r>
              <a:rPr lang="en-US" dirty="0" smtClean="0"/>
              <a:t>2010</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dirty="0"/>
          </a:p>
        </p:txBody>
      </p:sp>
      <p:sp>
        <p:nvSpPr>
          <p:cNvPr id="3" name="Title 2"/>
          <p:cNvSpPr>
            <a:spLocks noGrp="1"/>
          </p:cNvSpPr>
          <p:nvPr>
            <p:ph type="title"/>
          </p:nvPr>
        </p:nvSpPr>
        <p:spPr/>
        <p:txBody>
          <a:bodyPr/>
          <a:lstStyle/>
          <a:p>
            <a:r>
              <a:rPr lang="en-US" dirty="0" smtClean="0"/>
              <a:t>Discussion Notes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6996545" cy="685800"/>
          </a:xfrm>
        </p:spPr>
        <p:txBody>
          <a:bodyPr/>
          <a:lstStyle/>
          <a:p>
            <a:r>
              <a:rPr lang="en-US" dirty="0" smtClean="0"/>
              <a:t>Q &amp; A</a:t>
            </a:r>
            <a:endParaRPr lang="en-US" dirty="0"/>
          </a:p>
        </p:txBody>
      </p:sp>
      <p:sp>
        <p:nvSpPr>
          <p:cNvPr id="3" name="Content Placeholder 2"/>
          <p:cNvSpPr>
            <a:spLocks noGrp="1"/>
          </p:cNvSpPr>
          <p:nvPr>
            <p:ph sz="quarter" idx="1"/>
          </p:nvPr>
        </p:nvSpPr>
        <p:spPr/>
        <p:txBody>
          <a:bodyPr/>
          <a:lstStyle/>
          <a:p>
            <a:pPr marL="342900" indent="-342900">
              <a:buNone/>
            </a:pPr>
            <a:r>
              <a:rPr lang="en-US" dirty="0" smtClean="0"/>
              <a:t>1.</a:t>
            </a:r>
            <a:r>
              <a:rPr lang="en-US" i="1" dirty="0" smtClean="0">
                <a:solidFill>
                  <a:srgbClr val="FF0000"/>
                </a:solidFill>
              </a:rPr>
              <a:t>	Is it possible to only have 1 accounting solution for all MFIs?</a:t>
            </a:r>
          </a:p>
          <a:p>
            <a:pPr marL="342900" indent="-342900">
              <a:buNone/>
            </a:pPr>
            <a:endParaRPr lang="en-US" dirty="0" smtClean="0"/>
          </a:p>
          <a:p>
            <a:pPr marL="342900" indent="-342900">
              <a:buNone/>
            </a:pPr>
            <a:r>
              <a:rPr lang="en-US" dirty="0" smtClean="0"/>
              <a:t>	No. Other MFIs will want to keep their systems. Thus, the Generic API.  We cannot force the solution to MFIs who will want to keep their accounting systems.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6996545" cy="685800"/>
          </a:xfrm>
        </p:spPr>
        <p:txBody>
          <a:bodyPr/>
          <a:lstStyle/>
          <a:p>
            <a:r>
              <a:rPr lang="en-US" dirty="0" smtClean="0"/>
              <a:t>Q &amp; A</a:t>
            </a:r>
            <a:endParaRPr lang="en-US" dirty="0"/>
          </a:p>
        </p:txBody>
      </p:sp>
      <p:sp>
        <p:nvSpPr>
          <p:cNvPr id="3" name="Content Placeholder 2"/>
          <p:cNvSpPr>
            <a:spLocks noGrp="1"/>
          </p:cNvSpPr>
          <p:nvPr>
            <p:ph sz="quarter" idx="1"/>
          </p:nvPr>
        </p:nvSpPr>
        <p:spPr/>
        <p:txBody>
          <a:bodyPr/>
          <a:lstStyle/>
          <a:p>
            <a:pPr marL="342900" indent="-342900">
              <a:buNone/>
            </a:pPr>
            <a:r>
              <a:rPr lang="en-US" dirty="0" smtClean="0"/>
              <a:t>2. </a:t>
            </a:r>
            <a:r>
              <a:rPr lang="en-US" sz="2800" i="1" dirty="0" smtClean="0">
                <a:solidFill>
                  <a:srgbClr val="FF0000"/>
                </a:solidFill>
              </a:rPr>
              <a:t>Why offer an </a:t>
            </a:r>
            <a:r>
              <a:rPr lang="en-US" sz="2800" i="1" dirty="0" smtClean="0">
                <a:solidFill>
                  <a:srgbClr val="FF0000"/>
                </a:solidFill>
              </a:rPr>
              <a:t>integrated accounting solution?</a:t>
            </a:r>
            <a:endParaRPr lang="en-US" sz="2800" i="1" dirty="0" smtClean="0">
              <a:solidFill>
                <a:srgbClr val="FF0000"/>
              </a:solidFill>
            </a:endParaRPr>
          </a:p>
          <a:p>
            <a:pPr marL="342900" indent="-342900">
              <a:buNone/>
            </a:pPr>
            <a:r>
              <a:rPr lang="en-US" sz="2800" dirty="0" smtClean="0"/>
              <a:t>	An integrated </a:t>
            </a:r>
            <a:r>
              <a:rPr lang="en-US" sz="2800" dirty="0" smtClean="0"/>
              <a:t>accounting </a:t>
            </a:r>
            <a:r>
              <a:rPr lang="en-US" sz="2800" dirty="0" smtClean="0"/>
              <a:t>system will:</a:t>
            </a:r>
          </a:p>
          <a:p>
            <a:pPr marL="342900" indent="-342900"/>
            <a:r>
              <a:rPr lang="en-US" sz="2800" dirty="0" smtClean="0"/>
              <a:t>Be more affordable to the MFIs, thus increasing their operational efficiency and cost-effectiveness (ERP systems are expensive)</a:t>
            </a:r>
          </a:p>
          <a:p>
            <a:pPr marL="342900" indent="-342900"/>
            <a:r>
              <a:rPr lang="en-US" sz="2800" dirty="0" smtClean="0"/>
              <a:t>Even if the MFIs have a current accounting solution, they are usually off-the-shelf software.  They will be needing to migrate into a more mature accounting system in a few years time</a:t>
            </a:r>
            <a:r>
              <a:rPr lang="en-US" sz="2800" dirty="0" smtClean="0"/>
              <a:t>.</a:t>
            </a:r>
          </a:p>
          <a:p>
            <a:pPr marL="342900" indent="-342900"/>
            <a:r>
              <a:rPr lang="en-US" sz="2800" dirty="0" smtClean="0"/>
              <a:t>Competitors offer integrated accounting solutions</a:t>
            </a:r>
            <a:endParaRPr lang="en-US" sz="2800" dirty="0" smtClean="0"/>
          </a:p>
          <a:p>
            <a:pPr marL="342900" indent="-342900">
              <a:buNone/>
            </a:pPr>
            <a:endParaRPr lang="en-US" sz="2800" dirty="0" smtClean="0"/>
          </a:p>
          <a:p>
            <a:pPr marL="342900" indent="-342900">
              <a:buNone/>
            </a:pPr>
            <a:endParaRPr lang="en-US" dirty="0" smtClean="0"/>
          </a:p>
          <a:p>
            <a:pPr marL="342900" indent="-342900">
              <a:buNone/>
            </a:pP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6996545" cy="685800"/>
          </a:xfrm>
        </p:spPr>
        <p:txBody>
          <a:bodyPr/>
          <a:lstStyle/>
          <a:p>
            <a:r>
              <a:rPr lang="en-US" dirty="0" smtClean="0"/>
              <a:t>Q &amp; A</a:t>
            </a:r>
            <a:endParaRPr lang="en-US" dirty="0"/>
          </a:p>
        </p:txBody>
      </p:sp>
      <p:sp>
        <p:nvSpPr>
          <p:cNvPr id="3" name="Content Placeholder 2"/>
          <p:cNvSpPr>
            <a:spLocks noGrp="1"/>
          </p:cNvSpPr>
          <p:nvPr>
            <p:ph sz="quarter" idx="1"/>
          </p:nvPr>
        </p:nvSpPr>
        <p:spPr/>
        <p:txBody>
          <a:bodyPr/>
          <a:lstStyle/>
          <a:p>
            <a:pPr marL="342900" indent="-342900">
              <a:buNone/>
            </a:pPr>
            <a:r>
              <a:rPr lang="en-US" dirty="0" smtClean="0"/>
              <a:t>3. </a:t>
            </a:r>
            <a:r>
              <a:rPr lang="en-US" sz="2800" i="1" dirty="0" smtClean="0">
                <a:solidFill>
                  <a:srgbClr val="FF0000"/>
                </a:solidFill>
              </a:rPr>
              <a:t>Will the integrated accounting system address ALL accounting requirements of the MFIs?</a:t>
            </a:r>
          </a:p>
          <a:p>
            <a:pPr marL="342900" indent="-342900">
              <a:buNone/>
            </a:pPr>
            <a:r>
              <a:rPr lang="en-US" sz="2800" dirty="0" smtClean="0"/>
              <a:t>	No one system can address ALL requirements, especially across varied countries and organizations.</a:t>
            </a:r>
          </a:p>
          <a:p>
            <a:pPr marL="342900" indent="-342900">
              <a:buNone/>
            </a:pPr>
            <a:endParaRPr lang="en-US" sz="2800" dirty="0" smtClean="0"/>
          </a:p>
          <a:p>
            <a:pPr marL="342900" indent="-342900">
              <a:buNone/>
            </a:pPr>
            <a:r>
              <a:rPr lang="en-US" sz="2800" dirty="0" smtClean="0"/>
              <a:t>	Every effort will be made to identify the high-value accounting requirements and this will be used as a criteria for evaluating the accounting solution.  The functionalities will also be largely limited to what the solutions can currently offer.</a:t>
            </a:r>
          </a:p>
          <a:p>
            <a:pPr marL="342900" indent="-342900">
              <a:buNone/>
            </a:pPr>
            <a:endParaRPr lang="en-US" sz="2800" dirty="0" smtClean="0"/>
          </a:p>
          <a:p>
            <a:pPr marL="342900" indent="-342900">
              <a:buNone/>
            </a:pPr>
            <a:endParaRPr lang="en-US" sz="2800" dirty="0" smtClean="0"/>
          </a:p>
          <a:p>
            <a:pPr marL="342900" indent="-342900">
              <a:buNone/>
            </a:pPr>
            <a:endParaRPr lang="en-US" sz="2800" dirty="0" smtClean="0"/>
          </a:p>
          <a:p>
            <a:pPr marL="342900" indent="-342900">
              <a:buNone/>
            </a:pPr>
            <a:endParaRPr lang="en-US" dirty="0" smtClean="0"/>
          </a:p>
          <a:p>
            <a:pPr marL="342900" indent="-342900">
              <a:buNone/>
            </a:pP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6996545" cy="685800"/>
          </a:xfrm>
        </p:spPr>
        <p:txBody>
          <a:bodyPr/>
          <a:lstStyle/>
          <a:p>
            <a:r>
              <a:rPr lang="en-US" dirty="0" smtClean="0"/>
              <a:t>Q &amp; A</a:t>
            </a:r>
            <a:endParaRPr lang="en-US" dirty="0"/>
          </a:p>
        </p:txBody>
      </p:sp>
      <p:sp>
        <p:nvSpPr>
          <p:cNvPr id="3" name="Content Placeholder 2"/>
          <p:cNvSpPr>
            <a:spLocks noGrp="1"/>
          </p:cNvSpPr>
          <p:nvPr>
            <p:ph sz="quarter" idx="1"/>
          </p:nvPr>
        </p:nvSpPr>
        <p:spPr/>
        <p:txBody>
          <a:bodyPr/>
          <a:lstStyle/>
          <a:p>
            <a:pPr marL="342900" indent="-342900">
              <a:buNone/>
            </a:pPr>
            <a:r>
              <a:rPr lang="en-US" dirty="0" smtClean="0"/>
              <a:t>4. </a:t>
            </a:r>
            <a:r>
              <a:rPr lang="en-US" sz="2800" i="1" dirty="0" smtClean="0">
                <a:solidFill>
                  <a:srgbClr val="FF0000"/>
                </a:solidFill>
              </a:rPr>
              <a:t>What are the MAIN advantages of integrating with an open source accounting solution?</a:t>
            </a:r>
          </a:p>
          <a:p>
            <a:pPr marL="342900" indent="-342900"/>
            <a:r>
              <a:rPr lang="en-US" sz="2800" dirty="0" smtClean="0"/>
              <a:t>It is cost-effective</a:t>
            </a:r>
          </a:p>
          <a:p>
            <a:pPr marL="342900" indent="-342900"/>
            <a:r>
              <a:rPr lang="en-US" sz="2800" dirty="0" smtClean="0"/>
              <a:t>It will be possible to host both </a:t>
            </a:r>
            <a:r>
              <a:rPr lang="en-US" sz="2800" dirty="0" err="1" smtClean="0"/>
              <a:t>Mifos</a:t>
            </a:r>
            <a:r>
              <a:rPr lang="en-US" sz="2800" dirty="0" smtClean="0"/>
              <a:t> and Accounting in the Cloud platform.  This will offer a huge advantage to MFIs.</a:t>
            </a:r>
          </a:p>
          <a:p>
            <a:pPr marL="342900" indent="-342900"/>
            <a:r>
              <a:rPr lang="en-US" sz="2800" dirty="0" smtClean="0"/>
              <a:t>It will be </a:t>
            </a:r>
            <a:r>
              <a:rPr lang="en-US" sz="2800" dirty="0" smtClean="0"/>
              <a:t>possible to use the same reporting tool for both </a:t>
            </a:r>
            <a:r>
              <a:rPr lang="en-US" sz="2800" dirty="0" err="1" smtClean="0"/>
              <a:t>Mifos</a:t>
            </a:r>
            <a:r>
              <a:rPr lang="en-US" sz="2800" dirty="0" smtClean="0"/>
              <a:t> and Accounting.  Thus, increasing the reporting flexibility of the MFIs. </a:t>
            </a:r>
          </a:p>
          <a:p>
            <a:pPr marL="342900" indent="-342900">
              <a:buNone/>
            </a:pPr>
            <a:endParaRPr lang="en-US" sz="2800" dirty="0" smtClean="0"/>
          </a:p>
          <a:p>
            <a:pPr marL="342900" indent="-342900">
              <a:buNone/>
            </a:pPr>
            <a:endParaRPr lang="en-US" dirty="0" smtClean="0"/>
          </a:p>
          <a:p>
            <a:pPr marL="342900" indent="-342900">
              <a:buNone/>
            </a:pP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6996545" cy="685800"/>
          </a:xfrm>
        </p:spPr>
        <p:txBody>
          <a:bodyPr/>
          <a:lstStyle/>
          <a:p>
            <a:r>
              <a:rPr lang="en-US" dirty="0" smtClean="0"/>
              <a:t>Q &amp; A</a:t>
            </a:r>
            <a:endParaRPr lang="en-US" dirty="0"/>
          </a:p>
        </p:txBody>
      </p:sp>
      <p:sp>
        <p:nvSpPr>
          <p:cNvPr id="3" name="Content Placeholder 2"/>
          <p:cNvSpPr>
            <a:spLocks noGrp="1"/>
          </p:cNvSpPr>
          <p:nvPr>
            <p:ph sz="quarter" idx="1"/>
          </p:nvPr>
        </p:nvSpPr>
        <p:spPr/>
        <p:txBody>
          <a:bodyPr/>
          <a:lstStyle/>
          <a:p>
            <a:pPr marL="342900" indent="-342900">
              <a:buNone/>
            </a:pPr>
            <a:r>
              <a:rPr lang="en-US" dirty="0" smtClean="0"/>
              <a:t>5. </a:t>
            </a:r>
            <a:r>
              <a:rPr lang="en-US" sz="2800" i="1" dirty="0" smtClean="0">
                <a:solidFill>
                  <a:srgbClr val="FF0000"/>
                </a:solidFill>
              </a:rPr>
              <a:t>How long will this effort take?</a:t>
            </a:r>
          </a:p>
          <a:p>
            <a:pPr marL="342900" indent="-342900">
              <a:buNone/>
            </a:pPr>
            <a:endParaRPr lang="en-US" sz="2800" dirty="0" smtClean="0"/>
          </a:p>
          <a:p>
            <a:pPr marL="342900" indent="-342900">
              <a:buNone/>
            </a:pPr>
            <a:r>
              <a:rPr lang="en-US" sz="2800" dirty="0" smtClean="0"/>
              <a:t>	The proposed initiative is a phased approach.  The timeline will be defined when directions and resources have been approved.</a:t>
            </a:r>
          </a:p>
          <a:p>
            <a:pPr marL="342900" indent="-342900">
              <a:buNone/>
            </a:pPr>
            <a:endParaRPr lang="en-US" sz="2800" dirty="0" smtClean="0"/>
          </a:p>
          <a:p>
            <a:pPr marL="342900" indent="-342900">
              <a:buNone/>
            </a:pPr>
            <a:endParaRPr lang="en-US" sz="2800" dirty="0" smtClean="0"/>
          </a:p>
          <a:p>
            <a:pPr marL="342900" indent="-342900">
              <a:buNone/>
            </a:pPr>
            <a:endParaRPr lang="en-US" sz="2800" dirty="0" smtClean="0"/>
          </a:p>
          <a:p>
            <a:pPr marL="342900" indent="-342900">
              <a:buNone/>
            </a:pPr>
            <a:endParaRPr lang="en-US" dirty="0" smtClean="0"/>
          </a:p>
          <a:p>
            <a:pPr marL="342900" indent="-342900">
              <a:buNone/>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Vision</a:t>
            </a:r>
            <a:endParaRPr lang="en-US" dirty="0"/>
          </a:p>
        </p:txBody>
      </p:sp>
      <p:sp>
        <p:nvSpPr>
          <p:cNvPr id="3" name="Content Placeholder 2"/>
          <p:cNvSpPr>
            <a:spLocks noGrp="1"/>
          </p:cNvSpPr>
          <p:nvPr>
            <p:ph sz="quarter" idx="1"/>
          </p:nvPr>
        </p:nvSpPr>
        <p:spPr>
          <a:xfrm>
            <a:off x="612648" y="1801090"/>
            <a:ext cx="8153400" cy="4294909"/>
          </a:xfrm>
        </p:spPr>
        <p:txBody>
          <a:bodyPr/>
          <a:lstStyle/>
          <a:p>
            <a:pPr algn="ctr">
              <a:buNone/>
            </a:pPr>
            <a:r>
              <a:rPr lang="en-US" dirty="0" smtClean="0"/>
              <a:t>To </a:t>
            </a:r>
            <a:r>
              <a:rPr lang="en-US" dirty="0" smtClean="0"/>
              <a:t>provide </a:t>
            </a:r>
            <a:r>
              <a:rPr lang="en-US" dirty="0" smtClean="0"/>
              <a:t>an integrated accounting solution that addresses the financial accounting requirements of the MFIs, Investors and </a:t>
            </a:r>
            <a:r>
              <a:rPr lang="en-US" dirty="0" smtClean="0"/>
              <a:t>Creditors, thus helping them achieve operational efficiency and overall cost effectiveness</a:t>
            </a:r>
            <a:endParaRPr lang="en-US" dirty="0" smtClean="0"/>
          </a:p>
          <a:p>
            <a:pPr algn="ct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Rationale</a:t>
            </a:r>
            <a:endParaRPr lang="en-US" dirty="0"/>
          </a:p>
        </p:txBody>
      </p:sp>
      <p:sp>
        <p:nvSpPr>
          <p:cNvPr id="4" name="Content Placeholder 3"/>
          <p:cNvSpPr>
            <a:spLocks noGrp="1"/>
          </p:cNvSpPr>
          <p:nvPr>
            <p:ph sz="quarter" idx="1"/>
          </p:nvPr>
        </p:nvSpPr>
        <p:spPr>
          <a:xfrm>
            <a:off x="609600" y="942109"/>
            <a:ext cx="8153400" cy="5583382"/>
          </a:xfrm>
        </p:spPr>
        <p:txBody>
          <a:bodyPr/>
          <a:lstStyle/>
          <a:p>
            <a:pPr lvl="0"/>
            <a:r>
              <a:rPr lang="en-US" sz="1800" dirty="0" smtClean="0"/>
              <a:t>All MFIs, big or small, need an accounting solution to support their operations. </a:t>
            </a:r>
          </a:p>
          <a:p>
            <a:pPr lvl="0"/>
            <a:r>
              <a:rPr lang="en-US" sz="1800" dirty="0" smtClean="0"/>
              <a:t>Small, off-the-shelf, accounting solutions will not scale up with growing MFIs.  A more mature, stable, accounting solution is required in the long term to ensure that financial data is accurate and reliable and that integration with MIFOS is seamless.  Providing for a mature, long-term solution will help MFIs achieve operational and financial efficiency. </a:t>
            </a:r>
          </a:p>
          <a:p>
            <a:pPr lvl="0"/>
            <a:r>
              <a:rPr lang="en-US" sz="1800" dirty="0" smtClean="0"/>
              <a:t>Current MIFOS users have expressed the need to integrate MIFOS with their current or with a new accounting system.  However, the variations in which MFIs configure and use their accounting systems will make it very difficult and costly for GFUSA to develop and support.  At present, we are seeing multiple systems, across various countries that will require customized interfaces for each type of implementation.  Building customized interfaces is not a sustainable solution in the long term.</a:t>
            </a:r>
          </a:p>
          <a:p>
            <a:pPr lvl="0"/>
            <a:r>
              <a:rPr lang="en-US" sz="1800" dirty="0" smtClean="0"/>
              <a:t>The value of Cloud is diminished if MFIs will have to maintain additional IT staff to maintain a separate accounting system.</a:t>
            </a:r>
          </a:p>
          <a:p>
            <a:pPr lvl="0"/>
            <a:r>
              <a:rPr lang="en-US" sz="1800" dirty="0" smtClean="0"/>
              <a:t>Moving MIFOS into a platform that offers an integration accounting solution is in line with both the Cloud and Marketplace visions.</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Operational </a:t>
            </a:r>
            <a:r>
              <a:rPr lang="en-US" dirty="0" smtClean="0"/>
              <a:t>Goal</a:t>
            </a:r>
            <a:endParaRPr lang="en-US" dirty="0"/>
          </a:p>
        </p:txBody>
      </p:sp>
      <p:sp>
        <p:nvSpPr>
          <p:cNvPr id="3" name="Content Placeholder 2"/>
          <p:cNvSpPr>
            <a:spLocks noGrp="1"/>
          </p:cNvSpPr>
          <p:nvPr>
            <p:ph sz="quarter" idx="1"/>
          </p:nvPr>
        </p:nvSpPr>
        <p:spPr>
          <a:xfrm>
            <a:off x="612648" y="2064327"/>
            <a:ext cx="8153400" cy="2701638"/>
          </a:xfrm>
        </p:spPr>
        <p:txBody>
          <a:bodyPr/>
          <a:lstStyle/>
          <a:p>
            <a:pPr marL="342900" indent="-342900" algn="ctr">
              <a:buNone/>
            </a:pPr>
            <a:r>
              <a:rPr lang="en-US" dirty="0" smtClean="0"/>
              <a:t>To be able to integrate MIFOS with an open-source accounting solution and offer </a:t>
            </a:r>
            <a:r>
              <a:rPr lang="en-US" dirty="0" smtClean="0"/>
              <a:t>it</a:t>
            </a:r>
            <a:r>
              <a:rPr lang="en-US" dirty="0" smtClean="0"/>
              <a:t> </a:t>
            </a:r>
            <a:r>
              <a:rPr lang="en-US" dirty="0" smtClean="0"/>
              <a:t>as an all-in-one financial “package” for MFIs</a:t>
            </a:r>
          </a:p>
          <a:p>
            <a:pPr marL="777875" lvl="1" indent="-457200">
              <a:buFont typeface="+mj-lt"/>
              <a:buAutoNum type="alphaLcPeriod"/>
            </a:pPr>
            <a:endParaRPr lang="en-US" sz="2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Assumptions</a:t>
            </a:r>
            <a:endParaRPr lang="en-US" dirty="0"/>
          </a:p>
        </p:txBody>
      </p:sp>
      <p:sp>
        <p:nvSpPr>
          <p:cNvPr id="3" name="Content Placeholder 2"/>
          <p:cNvSpPr>
            <a:spLocks noGrp="1"/>
          </p:cNvSpPr>
          <p:nvPr>
            <p:ph sz="quarter" idx="1"/>
          </p:nvPr>
        </p:nvSpPr>
        <p:spPr>
          <a:xfrm>
            <a:off x="612648" y="1274618"/>
            <a:ext cx="8153400" cy="4821382"/>
          </a:xfrm>
        </p:spPr>
        <p:txBody>
          <a:bodyPr/>
          <a:lstStyle/>
          <a:p>
            <a:pPr marL="342900" indent="-342900"/>
            <a:r>
              <a:rPr lang="en-US" dirty="0" smtClean="0"/>
              <a:t>GF will not develop its own accounting modules in </a:t>
            </a:r>
            <a:r>
              <a:rPr lang="en-US" dirty="0" err="1" smtClean="0"/>
              <a:t>Mifos</a:t>
            </a:r>
            <a:r>
              <a:rPr lang="en-US" dirty="0" smtClean="0"/>
              <a:t>. </a:t>
            </a:r>
          </a:p>
          <a:p>
            <a:pPr marL="777875" lvl="1" indent="-457200"/>
            <a:r>
              <a:rPr lang="en-US" sz="2400" dirty="0" smtClean="0"/>
              <a:t>Too much time and resources required</a:t>
            </a:r>
          </a:p>
          <a:p>
            <a:pPr marL="777875" lvl="1" indent="-457200"/>
            <a:r>
              <a:rPr lang="en-US" sz="2400" dirty="0" smtClean="0"/>
              <a:t>Though enhancements might be required to ensure that required financial data are captured </a:t>
            </a:r>
          </a:p>
          <a:p>
            <a:pPr marL="457200" indent="-457200"/>
            <a:r>
              <a:rPr lang="en-US" dirty="0" smtClean="0"/>
              <a:t>Open source accounting solutions are available for integration in the market</a:t>
            </a:r>
          </a:p>
          <a:p>
            <a:pPr marL="777875" lvl="1" indent="-457200"/>
            <a:r>
              <a:rPr lang="en-US" sz="2400" dirty="0" smtClean="0"/>
              <a:t>These solutions are mature and stable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Strategy Roadmap</a:t>
            </a:r>
            <a:endParaRPr lang="en-US" dirty="0"/>
          </a:p>
        </p:txBody>
      </p:sp>
      <p:graphicFrame>
        <p:nvGraphicFramePr>
          <p:cNvPr id="4" name="Content Placeholder 3"/>
          <p:cNvGraphicFramePr>
            <a:graphicFrameLocks noGrp="1"/>
          </p:cNvGraphicFramePr>
          <p:nvPr>
            <p:ph sz="quarter" idx="1"/>
          </p:nvPr>
        </p:nvGraphicFramePr>
        <p:xfrm>
          <a:off x="612775" y="1108364"/>
          <a:ext cx="81534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Whys and </a:t>
            </a:r>
            <a:r>
              <a:rPr lang="en-US" sz="3600" dirty="0" err="1" smtClean="0"/>
              <a:t>Whats</a:t>
            </a:r>
            <a:r>
              <a:rPr lang="en-US" sz="3600" dirty="0" smtClean="0"/>
              <a:t> of the Roadmap</a:t>
            </a:r>
            <a:endParaRPr lang="en-US" sz="3600" dirty="0"/>
          </a:p>
        </p:txBody>
      </p:sp>
      <p:graphicFrame>
        <p:nvGraphicFramePr>
          <p:cNvPr id="4" name="Content Placeholder 3"/>
          <p:cNvGraphicFramePr>
            <a:graphicFrameLocks noGrp="1"/>
          </p:cNvGraphicFramePr>
          <p:nvPr>
            <p:ph sz="quarter" idx="1"/>
          </p:nvPr>
        </p:nvGraphicFramePr>
        <p:xfrm>
          <a:off x="363393" y="969817"/>
          <a:ext cx="8153400" cy="5616470"/>
        </p:xfrm>
        <a:graphic>
          <a:graphicData uri="http://schemas.openxmlformats.org/drawingml/2006/table">
            <a:tbl>
              <a:tblPr firstRow="1" bandRow="1">
                <a:tableStyleId>{5C22544A-7EE6-4342-B048-85BDC9FD1C3A}</a:tableStyleId>
              </a:tblPr>
              <a:tblGrid>
                <a:gridCol w="1130300"/>
                <a:gridCol w="2233180"/>
                <a:gridCol w="2272145"/>
                <a:gridCol w="2517775"/>
              </a:tblGrid>
              <a:tr h="1684550">
                <a:tc>
                  <a:txBody>
                    <a:bodyPr/>
                    <a:lstStyle/>
                    <a:p>
                      <a:pPr algn="ctr"/>
                      <a:endParaRPr lang="en-US" dirty="0"/>
                    </a:p>
                  </a:txBody>
                  <a:tcPr/>
                </a:tc>
                <a:tc>
                  <a:txBody>
                    <a:bodyPr/>
                    <a:lstStyle/>
                    <a:p>
                      <a:pPr algn="ctr"/>
                      <a:r>
                        <a:rPr lang="en-US" dirty="0" smtClean="0"/>
                        <a:t>Short-term</a:t>
                      </a:r>
                      <a:r>
                        <a:rPr lang="en-US" baseline="0" dirty="0" smtClean="0"/>
                        <a:t>  (current)</a:t>
                      </a:r>
                    </a:p>
                    <a:p>
                      <a:pPr algn="ctr"/>
                      <a:r>
                        <a:rPr lang="en-US" i="1" baseline="0" dirty="0" smtClean="0">
                          <a:solidFill>
                            <a:srgbClr val="FF0000"/>
                          </a:solidFill>
                        </a:rPr>
                        <a:t>Custom Integration</a:t>
                      </a:r>
                      <a:endParaRPr lang="en-US" i="1" dirty="0">
                        <a:solidFill>
                          <a:srgbClr val="FF0000"/>
                        </a:solidFill>
                      </a:endParaRPr>
                    </a:p>
                  </a:txBody>
                  <a:tcPr/>
                </a:tc>
                <a:tc>
                  <a:txBody>
                    <a:bodyPr/>
                    <a:lstStyle/>
                    <a:p>
                      <a:pPr algn="ctr"/>
                      <a:r>
                        <a:rPr lang="en-US" dirty="0" smtClean="0"/>
                        <a:t>Medium</a:t>
                      </a:r>
                      <a:r>
                        <a:rPr lang="en-US" baseline="0" dirty="0" smtClean="0"/>
                        <a:t>-term</a:t>
                      </a:r>
                    </a:p>
                    <a:p>
                      <a:pPr marL="0" algn="ctr" rtl="0" eaLnBrk="1" latinLnBrk="0" hangingPunct="1"/>
                      <a:r>
                        <a:rPr kumimoji="0" lang="en-US" b="1" i="1" kern="1200" baseline="0" dirty="0" smtClean="0">
                          <a:solidFill>
                            <a:srgbClr val="FF0000"/>
                          </a:solidFill>
                          <a:latin typeface="+mn-lt"/>
                          <a:ea typeface="+mn-ea"/>
                          <a:cs typeface="+mn-cs"/>
                        </a:rPr>
                        <a:t>OSS Evaluation and development of at least 3 accounting reports</a:t>
                      </a:r>
                      <a:endParaRPr kumimoji="0" lang="en-US" b="1" i="1" kern="1200" baseline="0" dirty="0">
                        <a:solidFill>
                          <a:srgbClr val="FF0000"/>
                        </a:solidFill>
                        <a:latin typeface="+mn-lt"/>
                        <a:ea typeface="+mn-ea"/>
                        <a:cs typeface="+mn-cs"/>
                      </a:endParaRPr>
                    </a:p>
                  </a:txBody>
                  <a:tcPr/>
                </a:tc>
                <a:tc>
                  <a:txBody>
                    <a:bodyPr/>
                    <a:lstStyle/>
                    <a:p>
                      <a:pPr algn="ctr"/>
                      <a:r>
                        <a:rPr lang="en-US" dirty="0" smtClean="0"/>
                        <a:t>Long-term</a:t>
                      </a:r>
                    </a:p>
                    <a:p>
                      <a:pPr marL="0" algn="ctr" rtl="0" eaLnBrk="1" latinLnBrk="0" hangingPunct="1"/>
                      <a:r>
                        <a:rPr kumimoji="0" lang="en-US" b="1" i="1" kern="1200" baseline="0" dirty="0" smtClean="0">
                          <a:solidFill>
                            <a:srgbClr val="FF0000"/>
                          </a:solidFill>
                          <a:latin typeface="+mn-lt"/>
                          <a:ea typeface="+mn-ea"/>
                          <a:cs typeface="+mn-cs"/>
                        </a:rPr>
                        <a:t>Integrated </a:t>
                      </a:r>
                      <a:r>
                        <a:rPr kumimoji="0" lang="en-US" b="1" i="1" kern="1200" baseline="0" dirty="0" smtClean="0">
                          <a:solidFill>
                            <a:srgbClr val="FF0000"/>
                          </a:solidFill>
                          <a:latin typeface="+mn-lt"/>
                          <a:ea typeface="+mn-ea"/>
                          <a:cs typeface="+mn-cs"/>
                        </a:rPr>
                        <a:t>Open Source Accounting </a:t>
                      </a:r>
                      <a:r>
                        <a:rPr kumimoji="0" lang="en-US" b="1" i="1" kern="1200" baseline="0" dirty="0" smtClean="0">
                          <a:solidFill>
                            <a:srgbClr val="FF0000"/>
                          </a:solidFill>
                          <a:latin typeface="+mn-lt"/>
                          <a:ea typeface="+mn-ea"/>
                          <a:cs typeface="+mn-cs"/>
                        </a:rPr>
                        <a:t>Solution w/ Generic API</a:t>
                      </a:r>
                      <a:endParaRPr kumimoji="0" lang="en-US" b="1" i="1" kern="1200" baseline="0" dirty="0">
                        <a:solidFill>
                          <a:srgbClr val="FF0000"/>
                        </a:solidFill>
                        <a:latin typeface="+mn-lt"/>
                        <a:ea typeface="+mn-ea"/>
                        <a:cs typeface="+mn-cs"/>
                      </a:endParaRPr>
                    </a:p>
                  </a:txBody>
                  <a:tcPr/>
                </a:tc>
              </a:tr>
              <a:tr h="3455487">
                <a:tc>
                  <a:txBody>
                    <a:bodyPr/>
                    <a:lstStyle/>
                    <a:p>
                      <a:r>
                        <a:rPr lang="en-US" sz="2000" dirty="0" smtClean="0"/>
                        <a:t>Why?</a:t>
                      </a:r>
                      <a:endParaRPr lang="en-US" sz="2000" dirty="0"/>
                    </a:p>
                  </a:txBody>
                  <a:tcPr/>
                </a:tc>
                <a:tc>
                  <a:txBody>
                    <a:bodyPr/>
                    <a:lstStyle/>
                    <a:p>
                      <a:r>
                        <a:rPr kumimoji="0" lang="en-US" sz="1800" kern="1200" dirty="0" smtClean="0">
                          <a:solidFill>
                            <a:schemeClr val="dk1"/>
                          </a:solidFill>
                          <a:latin typeface="+mn-lt"/>
                          <a:ea typeface="+mn-ea"/>
                          <a:cs typeface="+mn-cs"/>
                        </a:rPr>
                        <a:t>Most competitors offer integrated accounting solution</a:t>
                      </a:r>
                    </a:p>
                    <a:p>
                      <a:r>
                        <a:rPr kumimoji="0" lang="en-US" sz="1800" kern="1200" dirty="0" smtClean="0">
                          <a:solidFill>
                            <a:schemeClr val="dk1"/>
                          </a:solidFill>
                          <a:latin typeface="+mn-lt"/>
                          <a:ea typeface="+mn-ea"/>
                          <a:cs typeface="+mn-cs"/>
                        </a:rPr>
                        <a:t>  </a:t>
                      </a:r>
                    </a:p>
                    <a:p>
                      <a:r>
                        <a:rPr kumimoji="0" lang="en-US" sz="1800" kern="1200" dirty="0" smtClean="0">
                          <a:solidFill>
                            <a:schemeClr val="dk1"/>
                          </a:solidFill>
                          <a:latin typeface="+mn-lt"/>
                          <a:ea typeface="+mn-ea"/>
                          <a:cs typeface="+mn-cs"/>
                        </a:rPr>
                        <a:t>All MFIs require an accounting system, we need to fill this </a:t>
                      </a:r>
                      <a:r>
                        <a:rPr kumimoji="0" lang="en-US" sz="1800" kern="1200" dirty="0" smtClean="0">
                          <a:solidFill>
                            <a:schemeClr val="dk1"/>
                          </a:solidFill>
                          <a:latin typeface="+mn-lt"/>
                          <a:ea typeface="+mn-ea"/>
                          <a:cs typeface="+mn-cs"/>
                        </a:rPr>
                        <a:t>need</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1800" kern="1200" dirty="0" smtClean="0">
                        <a:solidFill>
                          <a:schemeClr val="dk1"/>
                        </a:solidFill>
                        <a:latin typeface="+mn-lt"/>
                        <a:ea typeface="+mn-ea"/>
                        <a:cs typeface="+mn-cs"/>
                      </a:endParaRPr>
                    </a:p>
                  </a:txBody>
                  <a:tcPr/>
                </a:tc>
                <a:tc>
                  <a:txBody>
                    <a:bodyPr/>
                    <a:lstStyle/>
                    <a:p>
                      <a:r>
                        <a:rPr kumimoji="0" lang="en-US" sz="1800" kern="1200" dirty="0" smtClean="0">
                          <a:solidFill>
                            <a:schemeClr val="dk1"/>
                          </a:solidFill>
                          <a:latin typeface="+mn-lt"/>
                          <a:ea typeface="+mn-ea"/>
                          <a:cs typeface="+mn-cs"/>
                        </a:rPr>
                        <a:t>Open source is a requirement:  This is key to the MIFOS values</a:t>
                      </a:r>
                    </a:p>
                    <a:p>
                      <a:endParaRPr kumimoji="0" lang="en-US" sz="1800" kern="120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To</a:t>
                      </a:r>
                      <a:r>
                        <a:rPr kumimoji="0" lang="en-US" sz="1800" kern="1200" baseline="0" dirty="0" smtClean="0">
                          <a:solidFill>
                            <a:schemeClr val="dk1"/>
                          </a:solidFill>
                          <a:latin typeface="+mn-lt"/>
                          <a:ea typeface="+mn-ea"/>
                          <a:cs typeface="+mn-cs"/>
                        </a:rPr>
                        <a:t> immediately address accounting reporting requirements of </a:t>
                      </a:r>
                      <a:r>
                        <a:rPr kumimoji="0" lang="en-US" sz="1800" kern="1200" baseline="0" dirty="0" err="1" smtClean="0">
                          <a:solidFill>
                            <a:schemeClr val="dk1"/>
                          </a:solidFill>
                          <a:latin typeface="+mn-lt"/>
                          <a:ea typeface="+mn-ea"/>
                          <a:cs typeface="+mn-cs"/>
                        </a:rPr>
                        <a:t>Mifos</a:t>
                      </a:r>
                      <a:r>
                        <a:rPr kumimoji="0" lang="en-US" sz="1800" kern="1200" baseline="0" dirty="0" smtClean="0">
                          <a:solidFill>
                            <a:schemeClr val="dk1"/>
                          </a:solidFill>
                          <a:latin typeface="+mn-lt"/>
                          <a:ea typeface="+mn-ea"/>
                          <a:cs typeface="+mn-cs"/>
                        </a:rPr>
                        <a:t> users while the integration solution is being developed</a:t>
                      </a:r>
                      <a:endParaRPr lang="en-US" sz="1600" dirty="0" smtClean="0"/>
                    </a:p>
                    <a:p>
                      <a:endParaRPr lang="en-US" sz="1600" dirty="0"/>
                    </a:p>
                  </a:txBody>
                  <a:tcPr/>
                </a:tc>
                <a:tc>
                  <a:txBody>
                    <a:bodyPr/>
                    <a:lstStyle/>
                    <a:p>
                      <a:r>
                        <a:rPr kumimoji="0" lang="en-US" sz="1800" kern="1200" dirty="0" smtClean="0">
                          <a:solidFill>
                            <a:schemeClr val="dk1"/>
                          </a:solidFill>
                          <a:latin typeface="+mn-lt"/>
                          <a:ea typeface="+mn-ea"/>
                          <a:cs typeface="+mn-cs"/>
                        </a:rPr>
                        <a:t>This </a:t>
                      </a:r>
                      <a:r>
                        <a:rPr kumimoji="0" lang="en-US" sz="1800" kern="1200" dirty="0" smtClean="0">
                          <a:solidFill>
                            <a:schemeClr val="dk1"/>
                          </a:solidFill>
                          <a:latin typeface="+mn-lt"/>
                          <a:ea typeface="+mn-ea"/>
                          <a:cs typeface="+mn-cs"/>
                        </a:rPr>
                        <a:t>will meet general MFI requirements at all levels/segments</a:t>
                      </a:r>
                    </a:p>
                    <a:p>
                      <a:r>
                        <a:rPr kumimoji="0" lang="en-US" sz="1800" kern="1200" dirty="0" smtClean="0">
                          <a:solidFill>
                            <a:schemeClr val="dk1"/>
                          </a:solidFill>
                          <a:latin typeface="+mn-lt"/>
                          <a:ea typeface="+mn-ea"/>
                          <a:cs typeface="+mn-cs"/>
                        </a:rPr>
                        <a:t> </a:t>
                      </a:r>
                    </a:p>
                    <a:p>
                      <a:r>
                        <a:rPr kumimoji="0" lang="en-US" sz="1800" kern="1200" dirty="0" smtClean="0">
                          <a:solidFill>
                            <a:schemeClr val="dk1"/>
                          </a:solidFill>
                          <a:latin typeface="+mn-lt"/>
                          <a:ea typeface="+mn-ea"/>
                          <a:cs typeface="+mn-cs"/>
                        </a:rPr>
                        <a:t>Having an integrated accounting solution is in line with Cloud and Marketplace </a:t>
                      </a:r>
                      <a:r>
                        <a:rPr kumimoji="0" lang="en-US" sz="1800" kern="1200" dirty="0" smtClean="0">
                          <a:solidFill>
                            <a:schemeClr val="dk1"/>
                          </a:solidFill>
                          <a:latin typeface="+mn-lt"/>
                          <a:ea typeface="+mn-ea"/>
                          <a:cs typeface="+mn-cs"/>
                        </a:rPr>
                        <a:t>visions</a:t>
                      </a:r>
                    </a:p>
                    <a:p>
                      <a:endParaRPr kumimoji="0" lang="en-US" sz="1800" kern="1200" dirty="0" smtClean="0">
                        <a:solidFill>
                          <a:schemeClr val="dk1"/>
                        </a:solidFill>
                        <a:latin typeface="+mn-lt"/>
                        <a:ea typeface="+mn-ea"/>
                        <a:cs typeface="+mn-cs"/>
                      </a:endParaRPr>
                    </a:p>
                    <a:p>
                      <a:r>
                        <a:rPr kumimoji="0" lang="en-US" sz="1800" kern="1200" dirty="0" smtClean="0">
                          <a:solidFill>
                            <a:schemeClr val="dk1"/>
                          </a:solidFill>
                          <a:latin typeface="+mn-lt"/>
                          <a:ea typeface="+mn-ea"/>
                          <a:cs typeface="+mn-cs"/>
                        </a:rPr>
                        <a:t>Generic</a:t>
                      </a:r>
                      <a:r>
                        <a:rPr kumimoji="0" lang="en-US" sz="1800" kern="1200" baseline="0" dirty="0" smtClean="0">
                          <a:solidFill>
                            <a:schemeClr val="dk1"/>
                          </a:solidFill>
                          <a:latin typeface="+mn-lt"/>
                          <a:ea typeface="+mn-ea"/>
                          <a:cs typeface="+mn-cs"/>
                        </a:rPr>
                        <a:t> API will address the needs of </a:t>
                      </a:r>
                      <a:r>
                        <a:rPr kumimoji="0" lang="en-US" sz="1800" kern="1200" dirty="0" smtClean="0">
                          <a:solidFill>
                            <a:schemeClr val="dk1"/>
                          </a:solidFill>
                          <a:latin typeface="+mn-lt"/>
                          <a:ea typeface="+mn-ea"/>
                          <a:cs typeface="+mn-cs"/>
                        </a:rPr>
                        <a:t>MFIs who</a:t>
                      </a:r>
                      <a:r>
                        <a:rPr kumimoji="0" lang="en-US" sz="1800" kern="1200" baseline="0" dirty="0" smtClean="0">
                          <a:solidFill>
                            <a:schemeClr val="dk1"/>
                          </a:solidFill>
                          <a:latin typeface="+mn-lt"/>
                          <a:ea typeface="+mn-ea"/>
                          <a:cs typeface="+mn-cs"/>
                        </a:rPr>
                        <a:t> will not</a:t>
                      </a:r>
                      <a:r>
                        <a:rPr kumimoji="0" lang="en-US" sz="1800" kern="1200" dirty="0" smtClean="0">
                          <a:solidFill>
                            <a:schemeClr val="dk1"/>
                          </a:solidFill>
                          <a:latin typeface="+mn-lt"/>
                          <a:ea typeface="+mn-ea"/>
                          <a:cs typeface="+mn-cs"/>
                        </a:rPr>
                        <a:t> convert to our accounting solution</a:t>
                      </a:r>
                      <a:endParaRPr lang="en-US" sz="1600"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Whys and </a:t>
            </a:r>
            <a:r>
              <a:rPr lang="en-US" sz="3600" dirty="0" err="1" smtClean="0"/>
              <a:t>Whats</a:t>
            </a:r>
            <a:r>
              <a:rPr lang="en-US" sz="3600" dirty="0" smtClean="0"/>
              <a:t> of the Roadmap</a:t>
            </a:r>
            <a:endParaRPr lang="en-US" sz="3600" dirty="0"/>
          </a:p>
        </p:txBody>
      </p:sp>
      <p:graphicFrame>
        <p:nvGraphicFramePr>
          <p:cNvPr id="4" name="Content Placeholder 3"/>
          <p:cNvGraphicFramePr>
            <a:graphicFrameLocks noGrp="1"/>
          </p:cNvGraphicFramePr>
          <p:nvPr>
            <p:ph sz="quarter" idx="1"/>
          </p:nvPr>
        </p:nvGraphicFramePr>
        <p:xfrm>
          <a:off x="363393" y="969818"/>
          <a:ext cx="8153400" cy="5112327"/>
        </p:xfrm>
        <a:graphic>
          <a:graphicData uri="http://schemas.openxmlformats.org/drawingml/2006/table">
            <a:tbl>
              <a:tblPr firstRow="1" bandRow="1">
                <a:tableStyleId>{5C22544A-7EE6-4342-B048-85BDC9FD1C3A}</a:tableStyleId>
              </a:tblPr>
              <a:tblGrid>
                <a:gridCol w="1130300"/>
                <a:gridCol w="2233180"/>
                <a:gridCol w="2272145"/>
                <a:gridCol w="2517775"/>
              </a:tblGrid>
              <a:tr h="1548928">
                <a:tc>
                  <a:txBody>
                    <a:bodyPr/>
                    <a:lstStyle/>
                    <a:p>
                      <a:pPr algn="ctr"/>
                      <a:endParaRPr lang="en-US" dirty="0"/>
                    </a:p>
                  </a:txBody>
                  <a:tcPr/>
                </a:tc>
                <a:tc>
                  <a:txBody>
                    <a:bodyPr/>
                    <a:lstStyle/>
                    <a:p>
                      <a:pPr algn="ctr"/>
                      <a:r>
                        <a:rPr lang="en-US" dirty="0" smtClean="0"/>
                        <a:t>Short-term</a:t>
                      </a:r>
                      <a:r>
                        <a:rPr lang="en-US" baseline="0" dirty="0" smtClean="0"/>
                        <a:t>  (current)</a:t>
                      </a:r>
                    </a:p>
                    <a:p>
                      <a:pPr algn="ctr"/>
                      <a:r>
                        <a:rPr lang="en-US" i="1" baseline="0" dirty="0" smtClean="0">
                          <a:solidFill>
                            <a:srgbClr val="FF0000"/>
                          </a:solidFill>
                        </a:rPr>
                        <a:t>Custom Integration</a:t>
                      </a:r>
                      <a:endParaRPr lang="en-US" i="1" dirty="0">
                        <a:solidFill>
                          <a:srgbClr val="FF0000"/>
                        </a:solidFill>
                      </a:endParaRPr>
                    </a:p>
                  </a:txBody>
                  <a:tcPr/>
                </a:tc>
                <a:tc>
                  <a:txBody>
                    <a:bodyPr/>
                    <a:lstStyle/>
                    <a:p>
                      <a:pPr algn="ctr"/>
                      <a:r>
                        <a:rPr lang="en-US" dirty="0" smtClean="0"/>
                        <a:t>Medium</a:t>
                      </a:r>
                      <a:r>
                        <a:rPr lang="en-US" baseline="0" dirty="0" smtClean="0"/>
                        <a:t>-term</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b="1" i="1" kern="1200" baseline="0" dirty="0" smtClean="0">
                          <a:solidFill>
                            <a:srgbClr val="FF0000"/>
                          </a:solidFill>
                          <a:latin typeface="+mn-lt"/>
                          <a:ea typeface="+mn-ea"/>
                          <a:cs typeface="+mn-cs"/>
                        </a:rPr>
                        <a:t>OSS Evaluation and development of at least 3 accounting reports</a:t>
                      </a:r>
                      <a:endParaRPr lang="en-US" dirty="0"/>
                    </a:p>
                  </a:txBody>
                  <a:tcPr/>
                </a:tc>
                <a:tc>
                  <a:txBody>
                    <a:bodyPr/>
                    <a:lstStyle/>
                    <a:p>
                      <a:pPr algn="ctr"/>
                      <a:r>
                        <a:rPr lang="en-US" dirty="0" smtClean="0"/>
                        <a:t>Long-term</a:t>
                      </a:r>
                    </a:p>
                    <a:p>
                      <a:pPr marL="0" algn="ctr" rtl="0" eaLnBrk="1" latinLnBrk="0" hangingPunct="1"/>
                      <a:r>
                        <a:rPr kumimoji="0" lang="en-US" b="1" i="1" kern="1200" baseline="0" dirty="0" smtClean="0">
                          <a:solidFill>
                            <a:srgbClr val="FF0000"/>
                          </a:solidFill>
                          <a:latin typeface="+mn-lt"/>
                          <a:ea typeface="+mn-ea"/>
                          <a:cs typeface="+mn-cs"/>
                        </a:rPr>
                        <a:t>Integrated </a:t>
                      </a:r>
                      <a:r>
                        <a:rPr kumimoji="0" lang="en-US" b="1" i="1" kern="1200" baseline="0" dirty="0" smtClean="0">
                          <a:solidFill>
                            <a:srgbClr val="FF0000"/>
                          </a:solidFill>
                          <a:latin typeface="+mn-lt"/>
                          <a:ea typeface="+mn-ea"/>
                          <a:cs typeface="+mn-cs"/>
                        </a:rPr>
                        <a:t>Open Source Accounting </a:t>
                      </a:r>
                      <a:r>
                        <a:rPr kumimoji="0" lang="en-US" b="1" i="1" kern="1200" baseline="0" dirty="0" smtClean="0">
                          <a:solidFill>
                            <a:srgbClr val="FF0000"/>
                          </a:solidFill>
                          <a:latin typeface="+mn-lt"/>
                          <a:ea typeface="+mn-ea"/>
                          <a:cs typeface="+mn-cs"/>
                        </a:rPr>
                        <a:t>Solution w/ Generic API</a:t>
                      </a:r>
                      <a:endParaRPr kumimoji="0" lang="en-US" b="1" i="1" kern="1200" baseline="0" dirty="0">
                        <a:solidFill>
                          <a:srgbClr val="FF0000"/>
                        </a:solidFill>
                        <a:latin typeface="+mn-lt"/>
                        <a:ea typeface="+mn-ea"/>
                        <a:cs typeface="+mn-cs"/>
                      </a:endParaRPr>
                    </a:p>
                  </a:txBody>
                  <a:tcPr/>
                </a:tc>
              </a:tr>
              <a:tr h="3563399">
                <a:tc>
                  <a:txBody>
                    <a:bodyPr/>
                    <a:lstStyle/>
                    <a:p>
                      <a:r>
                        <a:rPr lang="en-US" sz="1800" b="0" dirty="0" smtClean="0"/>
                        <a:t>What does</a:t>
                      </a:r>
                      <a:r>
                        <a:rPr lang="en-US" sz="1800" b="0" baseline="0" dirty="0" smtClean="0"/>
                        <a:t> this require?</a:t>
                      </a:r>
                      <a:endParaRPr lang="en-US" sz="1800" b="0" dirty="0"/>
                    </a:p>
                  </a:txBody>
                  <a:tcPr/>
                </a:tc>
                <a:tc>
                  <a:txBody>
                    <a:bodyPr/>
                    <a:lstStyle/>
                    <a:p>
                      <a:r>
                        <a:rPr kumimoji="0" lang="en-US" sz="1800" kern="1200" dirty="0" smtClean="0">
                          <a:solidFill>
                            <a:schemeClr val="dk1"/>
                          </a:solidFill>
                          <a:latin typeface="+mn-lt"/>
                          <a:ea typeface="+mn-ea"/>
                          <a:cs typeface="+mn-cs"/>
                        </a:rPr>
                        <a:t>Selection and implementation of various accounting packages</a:t>
                      </a:r>
                    </a:p>
                    <a:p>
                      <a:r>
                        <a:rPr kumimoji="0" lang="en-US" sz="1800" kern="1200" dirty="0" smtClean="0">
                          <a:solidFill>
                            <a:schemeClr val="dk1"/>
                          </a:solidFill>
                          <a:latin typeface="+mn-lt"/>
                          <a:ea typeface="+mn-ea"/>
                          <a:cs typeface="+mn-cs"/>
                        </a:rPr>
                        <a:t> </a:t>
                      </a:r>
                    </a:p>
                    <a:p>
                      <a:r>
                        <a:rPr kumimoji="0" lang="en-US" sz="1800" kern="1200" dirty="0" smtClean="0">
                          <a:solidFill>
                            <a:schemeClr val="dk1"/>
                          </a:solidFill>
                          <a:latin typeface="+mn-lt"/>
                          <a:ea typeface="+mn-ea"/>
                          <a:cs typeface="+mn-cs"/>
                        </a:rPr>
                        <a:t>Customized MIFOS interface for every accounting package</a:t>
                      </a:r>
                      <a:endParaRPr lang="en-US" sz="1400" dirty="0"/>
                    </a:p>
                  </a:txBody>
                  <a:tcPr/>
                </a:tc>
                <a:tc>
                  <a:txBody>
                    <a:bodyPr/>
                    <a:lstStyle/>
                    <a:p>
                      <a:r>
                        <a:rPr kumimoji="0" lang="en-US" sz="1800" kern="1200" dirty="0" smtClean="0">
                          <a:solidFill>
                            <a:schemeClr val="dk1"/>
                          </a:solidFill>
                          <a:latin typeface="+mn-lt"/>
                          <a:ea typeface="+mn-ea"/>
                          <a:cs typeface="+mn-cs"/>
                        </a:rPr>
                        <a:t>Definition and development</a:t>
                      </a:r>
                      <a:r>
                        <a:rPr kumimoji="0" lang="en-US" sz="1800" kern="1200" baseline="0" dirty="0" smtClean="0">
                          <a:solidFill>
                            <a:schemeClr val="dk1"/>
                          </a:solidFill>
                          <a:latin typeface="+mn-lt"/>
                          <a:ea typeface="+mn-ea"/>
                          <a:cs typeface="+mn-cs"/>
                        </a:rPr>
                        <a:t> of at least 3 accounting reports in </a:t>
                      </a:r>
                      <a:r>
                        <a:rPr kumimoji="0" lang="en-US" sz="1800" kern="1200" baseline="0" dirty="0" err="1" smtClean="0">
                          <a:solidFill>
                            <a:schemeClr val="dk1"/>
                          </a:solidFill>
                          <a:latin typeface="+mn-lt"/>
                          <a:ea typeface="+mn-ea"/>
                          <a:cs typeface="+mn-cs"/>
                        </a:rPr>
                        <a:t>Mifos</a:t>
                      </a:r>
                      <a:endParaRPr kumimoji="0" lang="en-US" sz="1800" kern="1200" baseline="0" dirty="0" smtClean="0">
                        <a:solidFill>
                          <a:schemeClr val="dk1"/>
                        </a:solidFill>
                        <a:latin typeface="+mn-lt"/>
                        <a:ea typeface="+mn-ea"/>
                        <a:cs typeface="+mn-cs"/>
                      </a:endParaRPr>
                    </a:p>
                    <a:p>
                      <a:endParaRPr kumimoji="0" lang="en-US" sz="1800" kern="1200" baseline="0" dirty="0" smtClean="0">
                        <a:solidFill>
                          <a:schemeClr val="dk1"/>
                        </a:solidFill>
                        <a:latin typeface="+mn-lt"/>
                        <a:ea typeface="+mn-ea"/>
                        <a:cs typeface="+mn-cs"/>
                      </a:endParaRPr>
                    </a:p>
                    <a:p>
                      <a:r>
                        <a:rPr kumimoji="0" lang="en-US" sz="1800" kern="1200" baseline="0" dirty="0" smtClean="0">
                          <a:solidFill>
                            <a:schemeClr val="dk1"/>
                          </a:solidFill>
                          <a:latin typeface="+mn-lt"/>
                          <a:ea typeface="+mn-ea"/>
                          <a:cs typeface="+mn-cs"/>
                        </a:rPr>
                        <a:t>OSS Evaluation:</a:t>
                      </a:r>
                    </a:p>
                    <a:p>
                      <a:pPr>
                        <a:buFont typeface="Arial" pitchFamily="34" charset="0"/>
                        <a:buChar char="•"/>
                      </a:pPr>
                      <a:r>
                        <a:rPr kumimoji="0" lang="en-US" sz="1800" kern="1200" baseline="0" dirty="0" smtClean="0">
                          <a:solidFill>
                            <a:schemeClr val="dk1"/>
                          </a:solidFill>
                          <a:latin typeface="+mn-lt"/>
                          <a:ea typeface="+mn-ea"/>
                          <a:cs typeface="+mn-cs"/>
                        </a:rPr>
                        <a:t>Requirements Gathering</a:t>
                      </a:r>
                    </a:p>
                    <a:p>
                      <a:pPr>
                        <a:buFont typeface="Arial" pitchFamily="34" charset="0"/>
                        <a:buChar char="•"/>
                      </a:pPr>
                      <a:r>
                        <a:rPr kumimoji="0" lang="en-US" sz="1800" kern="1200" baseline="0" dirty="0" smtClean="0">
                          <a:solidFill>
                            <a:schemeClr val="dk1"/>
                          </a:solidFill>
                          <a:latin typeface="+mn-lt"/>
                          <a:ea typeface="+mn-ea"/>
                          <a:cs typeface="+mn-cs"/>
                        </a:rPr>
                        <a:t>Evaluation and Selection</a:t>
                      </a:r>
                    </a:p>
                    <a:p>
                      <a:endParaRPr kumimoji="0" lang="en-US" sz="1600" kern="1200" baseline="0" dirty="0" smtClean="0">
                        <a:solidFill>
                          <a:schemeClr val="dk1"/>
                        </a:solidFill>
                        <a:latin typeface="+mn-lt"/>
                        <a:ea typeface="+mn-ea"/>
                        <a:cs typeface="+mn-cs"/>
                      </a:endParaRPr>
                    </a:p>
                    <a:p>
                      <a:endParaRPr kumimoji="0" lang="en-US" sz="1200" kern="1200" baseline="0" dirty="0">
                        <a:solidFill>
                          <a:schemeClr val="dk1"/>
                        </a:solidFill>
                        <a:latin typeface="+mn-lt"/>
                        <a:ea typeface="+mn-ea"/>
                        <a:cs typeface="+mn-cs"/>
                      </a:endParaRPr>
                    </a:p>
                    <a:p>
                      <a:endParaRPr kumimoji="0" lang="en-US" sz="1600" kern="1200" baseline="0" dirty="0" smtClean="0">
                        <a:solidFill>
                          <a:schemeClr val="dk1"/>
                        </a:solidFill>
                        <a:latin typeface="+mn-lt"/>
                        <a:ea typeface="+mn-ea"/>
                        <a:cs typeface="+mn-cs"/>
                      </a:endParaRPr>
                    </a:p>
                  </a:txBody>
                  <a:tcPr/>
                </a:tc>
                <a:tc>
                  <a:txBody>
                    <a:bodyPr/>
                    <a:lstStyle/>
                    <a:p>
                      <a:pPr lvl="0">
                        <a:buFont typeface="Arial" pitchFamily="34" charset="0"/>
                        <a:buNone/>
                      </a:pPr>
                      <a:r>
                        <a:rPr kumimoji="0" lang="en-US" sz="1800" kern="1200" dirty="0" smtClean="0">
                          <a:solidFill>
                            <a:schemeClr val="dk1"/>
                          </a:solidFill>
                          <a:latin typeface="+mn-lt"/>
                          <a:ea typeface="+mn-ea"/>
                          <a:cs typeface="+mn-cs"/>
                        </a:rPr>
                        <a:t>Development </a:t>
                      </a:r>
                      <a:r>
                        <a:rPr kumimoji="0" lang="en-US" sz="1800" kern="1200" dirty="0" smtClean="0">
                          <a:solidFill>
                            <a:schemeClr val="dk1"/>
                          </a:solidFill>
                          <a:latin typeface="+mn-lt"/>
                          <a:ea typeface="+mn-ea"/>
                          <a:cs typeface="+mn-cs"/>
                        </a:rPr>
                        <a:t>of enhancements and integration components</a:t>
                      </a:r>
                    </a:p>
                    <a:p>
                      <a:pPr lvl="0">
                        <a:buFont typeface="Arial" pitchFamily="34" charset="0"/>
                        <a:buNone/>
                      </a:pPr>
                      <a:endParaRPr kumimoji="0" lang="en-US" sz="1800" kern="1200" dirty="0" smtClean="0">
                        <a:solidFill>
                          <a:schemeClr val="dk1"/>
                        </a:solidFill>
                        <a:latin typeface="+mn-lt"/>
                        <a:ea typeface="+mn-ea"/>
                        <a:cs typeface="+mn-cs"/>
                      </a:endParaRPr>
                    </a:p>
                    <a:p>
                      <a:pPr lvl="0">
                        <a:buFont typeface="Arial" pitchFamily="34" charset="0"/>
                        <a:buNone/>
                      </a:pPr>
                      <a:r>
                        <a:rPr kumimoji="0" lang="en-US" sz="1800" kern="1200" dirty="0" smtClean="0">
                          <a:solidFill>
                            <a:schemeClr val="dk1"/>
                          </a:solidFill>
                          <a:latin typeface="+mn-lt"/>
                          <a:ea typeface="+mn-ea"/>
                          <a:cs typeface="+mn-cs"/>
                        </a:rPr>
                        <a:t>Pilots</a:t>
                      </a:r>
                    </a:p>
                    <a:p>
                      <a:pPr lvl="0">
                        <a:buFont typeface="Arial" pitchFamily="34" charset="0"/>
                        <a:buNone/>
                      </a:pPr>
                      <a:endParaRPr kumimoji="0" lang="en-US" sz="1800" kern="1200" dirty="0" smtClean="0">
                        <a:solidFill>
                          <a:schemeClr val="dk1"/>
                        </a:solidFill>
                        <a:latin typeface="+mn-lt"/>
                        <a:ea typeface="+mn-ea"/>
                        <a:cs typeface="+mn-cs"/>
                      </a:endParaRPr>
                    </a:p>
                    <a:p>
                      <a:pPr lvl="0">
                        <a:buFont typeface="Arial" pitchFamily="34" charset="0"/>
                        <a:buNone/>
                      </a:pPr>
                      <a:r>
                        <a:rPr kumimoji="0" lang="en-US" sz="1800" kern="1200" dirty="0" smtClean="0">
                          <a:solidFill>
                            <a:schemeClr val="dk1"/>
                          </a:solidFill>
                          <a:latin typeface="+mn-lt"/>
                          <a:ea typeface="+mn-ea"/>
                          <a:cs typeface="+mn-cs"/>
                        </a:rPr>
                        <a:t>Deployments</a:t>
                      </a:r>
                    </a:p>
                    <a:p>
                      <a:pPr lvl="0">
                        <a:buFont typeface="Arial" pitchFamily="34" charset="0"/>
                        <a:buNone/>
                      </a:pPr>
                      <a:endParaRPr kumimoji="0" lang="en-US" sz="1800" kern="1200" dirty="0" smtClean="0">
                        <a:solidFill>
                          <a:schemeClr val="dk1"/>
                        </a:solidFill>
                        <a:latin typeface="+mn-lt"/>
                        <a:ea typeface="+mn-ea"/>
                        <a:cs typeface="+mn-cs"/>
                      </a:endParaRPr>
                    </a:p>
                    <a:p>
                      <a:pPr lvl="0">
                        <a:buFont typeface="Arial" pitchFamily="34" charset="0"/>
                        <a:buNone/>
                      </a:pPr>
                      <a:r>
                        <a:rPr kumimoji="0" lang="en-US" sz="1800" kern="1200" dirty="0" smtClean="0">
                          <a:solidFill>
                            <a:schemeClr val="dk1"/>
                          </a:solidFill>
                          <a:latin typeface="+mn-lt"/>
                          <a:ea typeface="+mn-ea"/>
                          <a:cs typeface="+mn-cs"/>
                        </a:rPr>
                        <a:t>Support</a:t>
                      </a:r>
                      <a:endParaRPr kumimoji="0" lang="en-US" sz="1600" kern="1200" dirty="0" smtClean="0">
                        <a:solidFill>
                          <a:schemeClr val="dk1"/>
                        </a:solidFill>
                        <a:latin typeface="+mn-lt"/>
                        <a:ea typeface="+mn-ea"/>
                        <a:cs typeface="+mn-cs"/>
                      </a:endParaRPr>
                    </a:p>
                    <a:p>
                      <a:pPr marL="342900" indent="-342900">
                        <a:buNone/>
                      </a:pPr>
                      <a:endParaRPr lang="en-US" sz="1200"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509" y="0"/>
            <a:ext cx="8433539" cy="685800"/>
          </a:xfrm>
        </p:spPr>
        <p:txBody>
          <a:bodyPr/>
          <a:lstStyle/>
          <a:p>
            <a:r>
              <a:rPr lang="en-US" sz="3600" dirty="0" smtClean="0"/>
              <a:t>Next Steps / Summary of Proposals</a:t>
            </a:r>
            <a:endParaRPr lang="en-US" sz="3600" dirty="0"/>
          </a:p>
        </p:txBody>
      </p:sp>
      <p:sp>
        <p:nvSpPr>
          <p:cNvPr id="3" name="Content Placeholder 2"/>
          <p:cNvSpPr>
            <a:spLocks noGrp="1"/>
          </p:cNvSpPr>
          <p:nvPr>
            <p:ph sz="quarter" idx="1"/>
          </p:nvPr>
        </p:nvSpPr>
        <p:spPr/>
        <p:txBody>
          <a:bodyPr/>
          <a:lstStyle/>
          <a:p>
            <a:pPr marL="342900" indent="-342900"/>
            <a:r>
              <a:rPr lang="en-US" sz="2200" dirty="0" smtClean="0">
                <a:solidFill>
                  <a:srgbClr val="FF0000"/>
                </a:solidFill>
              </a:rPr>
              <a:t>What’s next?</a:t>
            </a:r>
          </a:p>
          <a:p>
            <a:pPr marL="663575" lvl="1" indent="-342900"/>
            <a:r>
              <a:rPr lang="en-US" sz="2200" dirty="0" smtClean="0"/>
              <a:t>Marie and </a:t>
            </a:r>
            <a:r>
              <a:rPr lang="en-US" sz="2200" dirty="0" err="1" smtClean="0"/>
              <a:t>Gigi</a:t>
            </a:r>
            <a:r>
              <a:rPr lang="en-US" sz="2200" dirty="0" smtClean="0"/>
              <a:t> to get feedback on the initiative</a:t>
            </a:r>
            <a:endParaRPr lang="en-US" sz="2200" dirty="0" smtClean="0"/>
          </a:p>
          <a:p>
            <a:pPr marL="663575" lvl="1" indent="-342900"/>
            <a:r>
              <a:rPr lang="en-US" sz="2200" dirty="0" smtClean="0"/>
              <a:t>Gigi to work with Ryan, Amit, </a:t>
            </a:r>
            <a:r>
              <a:rPr lang="en-US" sz="2200" dirty="0" err="1" smtClean="0"/>
              <a:t>Binny</a:t>
            </a:r>
            <a:r>
              <a:rPr lang="en-US" sz="2200" dirty="0" smtClean="0"/>
              <a:t>, and </a:t>
            </a:r>
            <a:r>
              <a:rPr lang="en-US" sz="2200" dirty="0" smtClean="0"/>
              <a:t>Kay to perfect this strategy by next week</a:t>
            </a:r>
          </a:p>
          <a:p>
            <a:pPr marL="663575" lvl="1" indent="-342900"/>
            <a:r>
              <a:rPr lang="en-US" sz="2200" dirty="0" err="1" smtClean="0"/>
              <a:t>Kazeem</a:t>
            </a:r>
            <a:r>
              <a:rPr lang="en-US" sz="2200" dirty="0" smtClean="0"/>
              <a:t> to share his notes on integration experience in Nigeria with an open source system</a:t>
            </a:r>
          </a:p>
          <a:p>
            <a:pPr marL="342900" indent="-342900"/>
            <a:r>
              <a:rPr lang="en-US" sz="2200" dirty="0" smtClean="0">
                <a:solidFill>
                  <a:srgbClr val="FF0000"/>
                </a:solidFill>
              </a:rPr>
              <a:t>Proposals:</a:t>
            </a:r>
          </a:p>
          <a:p>
            <a:pPr marL="663575" lvl="1" indent="-342900"/>
            <a:r>
              <a:rPr lang="en-US" sz="2200" dirty="0" smtClean="0"/>
              <a:t>Approval of the </a:t>
            </a:r>
            <a:r>
              <a:rPr lang="en-US" sz="2200" dirty="0" smtClean="0"/>
              <a:t>strategy and the initiative</a:t>
            </a:r>
          </a:p>
          <a:p>
            <a:pPr marL="663575" lvl="1" indent="-342900"/>
            <a:r>
              <a:rPr lang="en-US" sz="2200" dirty="0" smtClean="0"/>
              <a:t>Formalize the team members</a:t>
            </a:r>
            <a:endParaRPr lang="en-US" sz="2200" dirty="0" smtClean="0"/>
          </a:p>
          <a:p>
            <a:pPr marL="663575" lvl="1" indent="-342900"/>
            <a:r>
              <a:rPr lang="en-US" sz="2200" dirty="0" err="1" smtClean="0"/>
              <a:t>Gigi</a:t>
            </a:r>
            <a:r>
              <a:rPr lang="en-US" sz="2200" dirty="0" smtClean="0"/>
              <a:t> to spend 40% of her time to drive and execute strategy</a:t>
            </a:r>
          </a:p>
          <a:p>
            <a:pPr marL="663575" lvl="1" indent="-342900"/>
            <a:r>
              <a:rPr lang="en-US" sz="2200" dirty="0" smtClean="0"/>
              <a:t>Start the </a:t>
            </a:r>
            <a:r>
              <a:rPr lang="en-US" sz="2200" dirty="0" smtClean="0"/>
              <a:t>evaluation as soon as possible</a:t>
            </a:r>
            <a:endParaRPr lang="en-US" sz="2200" dirty="0" smtClean="0"/>
          </a:p>
          <a:p>
            <a:pPr marL="342900" indent="-342900">
              <a:buFont typeface="+mj-lt"/>
              <a:buAutoNum type="arabicPeriod"/>
            </a:pPr>
            <a:endParaRPr lang="en-US" sz="2400" dirty="0" smtClean="0"/>
          </a:p>
          <a:p>
            <a:pPr marL="342900" indent="-342900">
              <a:buFont typeface="+mj-lt"/>
              <a:buAutoNum type="arabicPeriod"/>
            </a:pPr>
            <a:endParaRPr lang="en-US" sz="24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GF Colors">
      <a:dk1>
        <a:sysClr val="windowText" lastClr="000000"/>
      </a:dk1>
      <a:lt1>
        <a:sysClr val="window" lastClr="FFFFFF"/>
      </a:lt1>
      <a:dk2>
        <a:srgbClr val="69676D"/>
      </a:dk2>
      <a:lt2>
        <a:srgbClr val="C9C2D1"/>
      </a:lt2>
      <a:accent1>
        <a:srgbClr val="6585CF"/>
      </a:accent1>
      <a:accent2>
        <a:srgbClr val="92D050"/>
      </a:accent2>
      <a:accent3>
        <a:srgbClr val="6BB1C9"/>
      </a:accent3>
      <a:accent4>
        <a:srgbClr val="6585CF"/>
      </a:accent4>
      <a:accent5>
        <a:srgbClr val="7E6BC9"/>
      </a:accent5>
      <a:accent6>
        <a:srgbClr val="A379BB"/>
      </a:accent6>
      <a:hlink>
        <a:srgbClr val="410082"/>
      </a:hlink>
      <a:folHlink>
        <a:srgbClr val="93296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727</TotalTime>
  <Words>731</Words>
  <Application>Microsoft Office PowerPoint</Application>
  <PresentationFormat>On-screen Show (4:3)</PresentationFormat>
  <Paragraphs>114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Median</vt:lpstr>
      <vt:lpstr>Mifos Accounting strategy</vt:lpstr>
      <vt:lpstr>Vision</vt:lpstr>
      <vt:lpstr>Rationale</vt:lpstr>
      <vt:lpstr>Operational Goal</vt:lpstr>
      <vt:lpstr>Assumptions</vt:lpstr>
      <vt:lpstr>Strategy Roadmap</vt:lpstr>
      <vt:lpstr>Whys and Whats of the Roadmap</vt:lpstr>
      <vt:lpstr>Whys and Whats of the Roadmap</vt:lpstr>
      <vt:lpstr>Next Steps / Summary of Proposals</vt:lpstr>
      <vt:lpstr>Discussion Notes</vt:lpstr>
      <vt:lpstr>Q &amp; A</vt:lpstr>
      <vt:lpstr>Q &amp; A</vt:lpstr>
      <vt:lpstr>Q &amp; A</vt:lpstr>
      <vt:lpstr>Q &amp; A</vt:lpstr>
      <vt:lpstr>Q &amp; 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Ryan Whitney</dc:creator>
  <cp:lastModifiedBy>Gigi Gatti</cp:lastModifiedBy>
  <cp:revision>64</cp:revision>
  <dcterms:created xsi:type="dcterms:W3CDTF">2010-02-26T01:13:08Z</dcterms:created>
  <dcterms:modified xsi:type="dcterms:W3CDTF">2010-09-20T12:39:33Z</dcterms:modified>
</cp:coreProperties>
</file>