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785" r:id="rId2"/>
    <p:sldId id="802" r:id="rId3"/>
    <p:sldId id="804" r:id="rId4"/>
    <p:sldId id="813" r:id="rId5"/>
    <p:sldId id="805" r:id="rId6"/>
    <p:sldId id="806" r:id="rId7"/>
    <p:sldId id="807" r:id="rId8"/>
    <p:sldId id="808" r:id="rId9"/>
    <p:sldId id="809" r:id="rId10"/>
    <p:sldId id="814" r:id="rId11"/>
    <p:sldId id="810" r:id="rId12"/>
    <p:sldId id="811" r:id="rId13"/>
    <p:sldId id="812" r:id="rId14"/>
  </p:sldIdLst>
  <p:sldSz cx="9144000" cy="6858000" type="screen4x3"/>
  <p:notesSz cx="7053263" cy="93567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a Werbel" initials="LW" lastIdx="15" clrIdx="0"/>
  <p:cmAuthor id="1" name="X" initials="X" lastIdx="2" clrIdx="1"/>
  <p:cmAuthor id="2" name="David Edelstein" initials="DE" lastIdx="3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9933"/>
    <a:srgbClr val="7AD63E"/>
    <a:srgbClr val="6585CF"/>
    <a:srgbClr val="D9D9D9"/>
    <a:srgbClr val="62ACC6"/>
    <a:srgbClr val="FFFFE1"/>
    <a:srgbClr val="65E9C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28" autoAdjust="0"/>
    <p:restoredTop sz="93011" autoAdjust="0"/>
  </p:normalViewPr>
  <p:slideViewPr>
    <p:cSldViewPr snapToGrid="0">
      <p:cViewPr>
        <p:scale>
          <a:sx n="70" d="100"/>
          <a:sy n="70" d="100"/>
        </p:scale>
        <p:origin x="-1146" y="-78"/>
      </p:cViewPr>
      <p:guideLst>
        <p:guide orient="horz" pos="2160"/>
        <p:guide pos="2880"/>
      </p:guideLst>
    </p:cSldViewPr>
  </p:slideViewPr>
  <p:outlineViewPr>
    <p:cViewPr>
      <p:scale>
        <a:sx n="33" d="100"/>
        <a:sy n="33" d="100"/>
      </p:scale>
      <p:origin x="0" y="6312"/>
    </p:cViewPr>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79" d="100"/>
          <a:sy n="79" d="100"/>
        </p:scale>
        <p:origin x="-2082" y="-102"/>
      </p:cViewPr>
      <p:guideLst>
        <p:guide orient="horz" pos="2948"/>
        <p:guide pos="222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8" tIns="46884" rIns="93768" bIns="46884" rtlCol="0"/>
          <a:lstStyle>
            <a:lvl1pPr algn="l">
              <a:defRPr sz="1200">
                <a:latin typeface="Arial" charset="0"/>
              </a:defRPr>
            </a:lvl1pPr>
          </a:lstStyle>
          <a:p>
            <a:pPr>
              <a:defRPr/>
            </a:pPr>
            <a:endParaRPr lang="en-US" dirty="0"/>
          </a:p>
        </p:txBody>
      </p:sp>
      <p:sp>
        <p:nvSpPr>
          <p:cNvPr id="3" name="Date Placeholder 2"/>
          <p:cNvSpPr>
            <a:spLocks noGrp="1"/>
          </p:cNvSpPr>
          <p:nvPr>
            <p:ph type="dt" sz="quarter" idx="1"/>
          </p:nvPr>
        </p:nvSpPr>
        <p:spPr>
          <a:xfrm>
            <a:off x="3995218" y="0"/>
            <a:ext cx="3056414" cy="467836"/>
          </a:xfrm>
          <a:prstGeom prst="rect">
            <a:avLst/>
          </a:prstGeom>
        </p:spPr>
        <p:txBody>
          <a:bodyPr vert="horz" lIns="93768" tIns="46884" rIns="93768" bIns="46884" rtlCol="0"/>
          <a:lstStyle>
            <a:lvl1pPr algn="r">
              <a:defRPr sz="1200">
                <a:latin typeface="Arial" charset="0"/>
              </a:defRPr>
            </a:lvl1pPr>
          </a:lstStyle>
          <a:p>
            <a:pPr>
              <a:defRPr/>
            </a:pPr>
            <a:fld id="{1829B162-A5EB-473F-BE3A-733AFE5E9976}" type="datetimeFigureOut">
              <a:rPr lang="en-US"/>
              <a:pPr>
                <a:defRPr/>
              </a:pPr>
              <a:t>11/17/2011</a:t>
            </a:fld>
            <a:endParaRPr lang="en-US" dirty="0"/>
          </a:p>
        </p:txBody>
      </p:sp>
      <p:sp>
        <p:nvSpPr>
          <p:cNvPr id="4" name="Footer Placeholder 3"/>
          <p:cNvSpPr>
            <a:spLocks noGrp="1"/>
          </p:cNvSpPr>
          <p:nvPr>
            <p:ph type="ftr" sz="quarter" idx="2"/>
          </p:nvPr>
        </p:nvSpPr>
        <p:spPr>
          <a:xfrm>
            <a:off x="0" y="8887265"/>
            <a:ext cx="3056414" cy="467836"/>
          </a:xfrm>
          <a:prstGeom prst="rect">
            <a:avLst/>
          </a:prstGeom>
        </p:spPr>
        <p:txBody>
          <a:bodyPr vert="horz" lIns="93768" tIns="46884" rIns="93768" bIns="46884" rtlCol="0" anchor="b"/>
          <a:lstStyle>
            <a:lvl1pPr algn="l">
              <a:defRPr sz="12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995218" y="8887265"/>
            <a:ext cx="3056414" cy="467836"/>
          </a:xfrm>
          <a:prstGeom prst="rect">
            <a:avLst/>
          </a:prstGeom>
        </p:spPr>
        <p:txBody>
          <a:bodyPr vert="horz" lIns="93768" tIns="46884" rIns="93768" bIns="46884" rtlCol="0" anchor="b"/>
          <a:lstStyle>
            <a:lvl1pPr algn="r">
              <a:defRPr sz="1200">
                <a:latin typeface="Arial" charset="0"/>
              </a:defRPr>
            </a:lvl1pPr>
          </a:lstStyle>
          <a:p>
            <a:pPr>
              <a:defRPr/>
            </a:pPr>
            <a:fld id="{ABB9DA86-9945-44BB-8E26-1DCB8FB87AB3}"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8" tIns="46884" rIns="93768" bIns="46884"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995218" y="0"/>
            <a:ext cx="3056414" cy="467836"/>
          </a:xfrm>
          <a:prstGeom prst="rect">
            <a:avLst/>
          </a:prstGeom>
        </p:spPr>
        <p:txBody>
          <a:bodyPr vert="horz" lIns="93768" tIns="46884" rIns="93768" bIns="46884" rtlCol="0"/>
          <a:lstStyle>
            <a:lvl1pPr algn="r">
              <a:defRPr sz="1200">
                <a:latin typeface="Arial" charset="0"/>
              </a:defRPr>
            </a:lvl1pPr>
          </a:lstStyle>
          <a:p>
            <a:pPr>
              <a:defRPr/>
            </a:pPr>
            <a:fld id="{6C6265A6-2241-476E-9069-4E4B8E75CDDB}" type="datetimeFigureOut">
              <a:rPr lang="en-US"/>
              <a:pPr>
                <a:defRPr/>
              </a:pPr>
              <a:t>11/17/2011</a:t>
            </a:fld>
            <a:endParaRPr lang="en-US" dirty="0"/>
          </a:p>
        </p:txBody>
      </p:sp>
      <p:sp>
        <p:nvSpPr>
          <p:cNvPr id="4" name="Slide Image Placeholder 3"/>
          <p:cNvSpPr>
            <a:spLocks noGrp="1" noRot="1" noChangeAspect="1"/>
          </p:cNvSpPr>
          <p:nvPr>
            <p:ph type="sldImg" idx="2"/>
          </p:nvPr>
        </p:nvSpPr>
        <p:spPr>
          <a:xfrm>
            <a:off x="1187450" y="701675"/>
            <a:ext cx="4678363" cy="3508375"/>
          </a:xfrm>
          <a:prstGeom prst="rect">
            <a:avLst/>
          </a:prstGeom>
          <a:noFill/>
          <a:ln w="12700">
            <a:solidFill>
              <a:prstClr val="black"/>
            </a:solidFill>
          </a:ln>
        </p:spPr>
        <p:txBody>
          <a:bodyPr vert="horz" lIns="93768" tIns="46884" rIns="93768" bIns="46884" rtlCol="0" anchor="ctr"/>
          <a:lstStyle/>
          <a:p>
            <a:pPr lvl="0"/>
            <a:endParaRPr lang="en-US" noProof="0" dirty="0" smtClean="0"/>
          </a:p>
        </p:txBody>
      </p:sp>
      <p:sp>
        <p:nvSpPr>
          <p:cNvPr id="5" name="Notes Placeholder 4"/>
          <p:cNvSpPr>
            <a:spLocks noGrp="1"/>
          </p:cNvSpPr>
          <p:nvPr>
            <p:ph type="body" sz="quarter" idx="3"/>
          </p:nvPr>
        </p:nvSpPr>
        <p:spPr>
          <a:xfrm>
            <a:off x="705327" y="4444445"/>
            <a:ext cx="5642610" cy="4210526"/>
          </a:xfrm>
          <a:prstGeom prst="rect">
            <a:avLst/>
          </a:prstGeom>
        </p:spPr>
        <p:txBody>
          <a:bodyPr vert="horz" lIns="93768" tIns="46884" rIns="93768" bIns="468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87265"/>
            <a:ext cx="3056414" cy="467836"/>
          </a:xfrm>
          <a:prstGeom prst="rect">
            <a:avLst/>
          </a:prstGeom>
        </p:spPr>
        <p:txBody>
          <a:bodyPr vert="horz" lIns="93768" tIns="46884" rIns="93768" bIns="46884"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95218" y="8887265"/>
            <a:ext cx="3056414" cy="467836"/>
          </a:xfrm>
          <a:prstGeom prst="rect">
            <a:avLst/>
          </a:prstGeom>
        </p:spPr>
        <p:txBody>
          <a:bodyPr vert="horz" lIns="93768" tIns="46884" rIns="93768" bIns="46884" rtlCol="0" anchor="b"/>
          <a:lstStyle>
            <a:lvl1pPr algn="r">
              <a:defRPr sz="1200">
                <a:latin typeface="Arial" charset="0"/>
              </a:defRPr>
            </a:lvl1pPr>
          </a:lstStyle>
          <a:p>
            <a:pPr>
              <a:defRPr/>
            </a:pPr>
            <a:fld id="{2D0AB823-E0EA-42B0-8176-EE6A4B8DAE3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dirty="0"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6DC9A04C-E2C2-43D0-A1BE-DCCCD0BDF0D1}" type="datetime1">
              <a:rPr lang="en-US"/>
              <a:pPr>
                <a:defRPr/>
              </a:pPr>
              <a:t>11/17/2011</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smtClean="0">
                <a:solidFill>
                  <a:schemeClr val="tx2"/>
                </a:solidFill>
              </a:defRPr>
            </a:lvl1pPr>
          </a:lstStyle>
          <a:p>
            <a:pPr>
              <a:defRPr/>
            </a:pPr>
            <a:r>
              <a:rPr lang="en-US" dirty="0"/>
              <a:t>1</a:t>
            </a: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4588804A-E7E0-4B34-8703-BF87DFC4721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smtClean="0"/>
            </a:lvl1pPr>
          </a:lstStyle>
          <a:p>
            <a:pPr>
              <a:defRPr/>
            </a:pPr>
            <a:fld id="{DF06BA7C-3384-41F2-85A3-BCFFDD9E12E2}" type="datetime1">
              <a:rPr lang="en-US"/>
              <a:pPr>
                <a:defRPr/>
              </a:pPr>
              <a:t>11/17/2011</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9BD53034-DB0B-40F5-82FC-0CF3EB668090}" type="slidenum">
              <a:rPr lang="en-US"/>
              <a:pPr>
                <a:defRPr/>
              </a:pPr>
              <a:t>‹#›</a:t>
            </a:fld>
            <a:endParaRPr lang="en-US" dirty="0"/>
          </a:p>
        </p:txBody>
      </p:sp>
      <p:sp>
        <p:nvSpPr>
          <p:cNvPr id="12" name="Slide Number Placeholder 3"/>
          <p:cNvSpPr txBox="1">
            <a:spLocks/>
          </p:cNvSpPr>
          <p:nvPr userDrawn="1"/>
        </p:nvSpPr>
        <p:spPr>
          <a:xfrm>
            <a:off x="0" y="624840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4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p:txBody>
          <a:bodyPr/>
          <a:lstStyle>
            <a:lvl1pPr>
              <a:defRPr/>
            </a:lvl1pPr>
          </a:lstStyle>
          <a:p>
            <a:pPr>
              <a:defRPr/>
            </a:pPr>
            <a:endParaRPr lang="en-US" dirty="0"/>
          </a:p>
        </p:txBody>
      </p:sp>
      <p:sp>
        <p:nvSpPr>
          <p:cNvPr id="7" name="Rectangle 5"/>
          <p:cNvSpPr>
            <a:spLocks noGrp="1" noChangeArrowheads="1"/>
          </p:cNvSpPr>
          <p:nvPr>
            <p:ph type="sldNum" sz="quarter" idx="12"/>
          </p:nvPr>
        </p:nvSpPr>
        <p:spPr/>
        <p:txBody>
          <a:bodyPr/>
          <a:lstStyle>
            <a:lvl1pPr>
              <a:defRPr/>
            </a:lvl1pPr>
          </a:lstStyle>
          <a:p>
            <a:pPr>
              <a:defRPr/>
            </a:pPr>
            <a:fld id="{ED0AD6D4-5285-49FB-8E0C-15C463AFBF88}" type="slidenum">
              <a:rPr lang="en-US"/>
              <a:pPr>
                <a:defRPr/>
              </a:pPr>
              <a:t>‹#›</a:t>
            </a:fld>
            <a:endParaRPr lang="en-US" dirty="0"/>
          </a:p>
        </p:txBody>
      </p:sp>
      <p:sp>
        <p:nvSpPr>
          <p:cNvPr id="8" name="Slide Number Placeholder 3"/>
          <p:cNvSpPr txBox="1">
            <a:spLocks/>
          </p:cNvSpPr>
          <p:nvPr userDrawn="1"/>
        </p:nvSpPr>
        <p:spPr>
          <a:xfrm>
            <a:off x="0" y="624840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4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6448" cy="685800"/>
          </a:xfrm>
        </p:spPr>
        <p:txBody>
          <a:body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914400"/>
            <a:ext cx="8153400" cy="5181600"/>
          </a:xfrm>
        </p:spPr>
        <p:txBody>
          <a:bodyPr/>
          <a:lstStyle>
            <a:lvl1pPr>
              <a:buSzPct val="8000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smtClean="0"/>
            </a:lvl1pPr>
          </a:lstStyle>
          <a:p>
            <a:pPr>
              <a:defRPr/>
            </a:pPr>
            <a:fld id="{DA85D6CA-8A2D-4265-956B-F94F785C7E13}" type="datetime1">
              <a:rPr lang="en-US"/>
              <a:pPr>
                <a:defRPr/>
              </a:pPr>
              <a:t>11/17/2011</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7595BD33-2106-4495-943C-71ED82D0EFF5}" type="slidenum">
              <a:rPr lang="en-US"/>
              <a:pPr>
                <a:defRPr/>
              </a:pPr>
              <a:t>‹#›</a:t>
            </a:fld>
            <a:endParaRPr lang="en-US" dirty="0"/>
          </a:p>
        </p:txBody>
      </p:sp>
      <p:sp>
        <p:nvSpPr>
          <p:cNvPr id="9" name="Footer Placeholder 13"/>
          <p:cNvSpPr>
            <a:spLocks noGrp="1"/>
          </p:cNvSpPr>
          <p:nvPr>
            <p:ph type="ftr" sz="quarter" idx="12"/>
          </p:nvPr>
        </p:nvSpPr>
        <p:spPr/>
        <p:txBody>
          <a:bodyPr/>
          <a:lstStyle>
            <a:lvl1pPr>
              <a:defRPr smtClean="0"/>
            </a:lvl1pPr>
          </a:lstStyle>
          <a:p>
            <a:pPr>
              <a:defRPr/>
            </a:pPr>
            <a:r>
              <a:rPr lang="en-US" dirty="0"/>
              <a:t>1</a:t>
            </a:r>
          </a:p>
        </p:txBody>
      </p:sp>
      <p:sp>
        <p:nvSpPr>
          <p:cNvPr id="11"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9" name="Content Placeholder 8"/>
          <p:cNvSpPr>
            <a:spLocks noGrp="1"/>
          </p:cNvSpPr>
          <p:nvPr>
            <p:ph sz="quarter" idx="1"/>
          </p:nvPr>
        </p:nvSpPr>
        <p:spPr>
          <a:xfrm>
            <a:off x="609600" y="914400"/>
            <a:ext cx="3886200" cy="5247167"/>
          </a:xfrm>
        </p:spPr>
        <p:txBody>
          <a:bodyPr/>
          <a:lstStyle>
            <a:lvl1pPr>
              <a:buFont typeface="Wingdings 2" pitchFamily="18" charset="2"/>
              <a:buChar char="¦"/>
              <a:defRPr/>
            </a:lvl1pPr>
            <a:lvl2pPr>
              <a:buFont typeface="Wingdings 2" pitchFamily="18" charset="2"/>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2"/>
          </p:nvPr>
        </p:nvSpPr>
        <p:spPr>
          <a:xfrm>
            <a:off x="4844901" y="914400"/>
            <a:ext cx="3886200" cy="524716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7"/>
          <p:cNvSpPr>
            <a:spLocks noGrp="1"/>
          </p:cNvSpPr>
          <p:nvPr>
            <p:ph type="dt" sz="half" idx="10"/>
          </p:nvPr>
        </p:nvSpPr>
        <p:spPr/>
        <p:txBody>
          <a:bodyPr rtlCol="0"/>
          <a:lstStyle>
            <a:lvl1pPr>
              <a:defRPr smtClean="0"/>
            </a:lvl1pPr>
          </a:lstStyle>
          <a:p>
            <a:pPr>
              <a:defRPr/>
            </a:pPr>
            <a:fld id="{89DB5155-B5B9-43BA-8982-B256A7B69100}" type="datetime1">
              <a:rPr lang="en-US"/>
              <a:pPr>
                <a:defRPr/>
              </a:pPr>
              <a:t>11/17/2011</a:t>
            </a:fld>
            <a:endParaRPr lang="en-US" dirty="0"/>
          </a:p>
        </p:txBody>
      </p:sp>
      <p:sp>
        <p:nvSpPr>
          <p:cNvPr id="6" name="Slide Number Placeholder 9"/>
          <p:cNvSpPr>
            <a:spLocks noGrp="1"/>
          </p:cNvSpPr>
          <p:nvPr>
            <p:ph type="sldNum" sz="quarter" idx="11"/>
          </p:nvPr>
        </p:nvSpPr>
        <p:spPr>
          <a:xfrm>
            <a:off x="0" y="1079500"/>
            <a:ext cx="533400" cy="219075"/>
          </a:xfrm>
          <a:solidFill>
            <a:schemeClr val="accent2"/>
          </a:solidFill>
        </p:spPr>
        <p:txBody>
          <a:bodyPr rtlCol="0"/>
          <a:lstStyle>
            <a:lvl1pPr>
              <a:defRPr/>
            </a:lvl1pPr>
          </a:lstStyle>
          <a:p>
            <a:pPr>
              <a:defRPr/>
            </a:pPr>
            <a:fld id="{2D169F50-909B-4D83-97B5-2605610D72C1}"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smtClean="0"/>
            </a:lvl1pPr>
          </a:lstStyle>
          <a:p>
            <a:pPr>
              <a:defRPr/>
            </a:pPr>
            <a:r>
              <a:rPr lang="en-US" dirty="0"/>
              <a:t>1</a:t>
            </a:r>
          </a:p>
        </p:txBody>
      </p:sp>
      <p:sp>
        <p:nvSpPr>
          <p:cNvPr id="10"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3400" cy="685800"/>
          </a:xfrm>
        </p:spPr>
        <p:txBody>
          <a:bodyPr/>
          <a:lstStyle>
            <a:lvl1pPr>
              <a:defRPr/>
            </a:lvl1pPr>
          </a:lstStyle>
          <a:p>
            <a:r>
              <a:rPr lang="en-US" dirty="0" smtClean="0"/>
              <a:t>Click to edit Master title style</a:t>
            </a:r>
            <a:endParaRPr lang="en-US" dirty="0"/>
          </a:p>
        </p:txBody>
      </p:sp>
      <p:sp>
        <p:nvSpPr>
          <p:cNvPr id="11" name="Content Placeholder 10"/>
          <p:cNvSpPr>
            <a:spLocks noGrp="1"/>
          </p:cNvSpPr>
          <p:nvPr>
            <p:ph sz="quarter" idx="2"/>
          </p:nvPr>
        </p:nvSpPr>
        <p:spPr>
          <a:xfrm>
            <a:off x="609600" y="1676400"/>
            <a:ext cx="38862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4"/>
          </p:nvPr>
        </p:nvSpPr>
        <p:spPr>
          <a:xfrm>
            <a:off x="4800600" y="1676400"/>
            <a:ext cx="38862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15"/>
          <p:cNvSpPr>
            <a:spLocks noGrp="1"/>
          </p:cNvSpPr>
          <p:nvPr>
            <p:ph type="body" sz="quarter" idx="1"/>
          </p:nvPr>
        </p:nvSpPr>
        <p:spPr>
          <a:xfrm>
            <a:off x="609600" y="9144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dirty="0" smtClean="0"/>
              <a:t>Click to edit Master text styles</a:t>
            </a:r>
          </a:p>
        </p:txBody>
      </p:sp>
      <p:sp>
        <p:nvSpPr>
          <p:cNvPr id="15" name="Text Placeholder 14"/>
          <p:cNvSpPr>
            <a:spLocks noGrp="1"/>
          </p:cNvSpPr>
          <p:nvPr>
            <p:ph type="body" sz="quarter" idx="3"/>
          </p:nvPr>
        </p:nvSpPr>
        <p:spPr>
          <a:xfrm>
            <a:off x="4800600" y="9144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smtClean="0"/>
            </a:lvl1pPr>
          </a:lstStyle>
          <a:p>
            <a:pPr>
              <a:defRPr/>
            </a:pPr>
            <a:fld id="{3A326E64-34E7-4E97-9D51-95CC46531999}" type="datetime1">
              <a:rPr lang="en-US"/>
              <a:pPr>
                <a:defRPr/>
              </a:pPr>
              <a:t>11/17/2011</a:t>
            </a:fld>
            <a:endParaRPr lang="en-US" dirty="0"/>
          </a:p>
        </p:txBody>
      </p:sp>
      <p:sp>
        <p:nvSpPr>
          <p:cNvPr id="8" name="Slide Number Placeholder 11"/>
          <p:cNvSpPr>
            <a:spLocks noGrp="1"/>
          </p:cNvSpPr>
          <p:nvPr>
            <p:ph type="sldNum" sz="quarter" idx="11"/>
          </p:nvPr>
        </p:nvSpPr>
        <p:spPr/>
        <p:txBody>
          <a:bodyPr rtlCol="0"/>
          <a:lstStyle>
            <a:lvl1pPr>
              <a:defRPr/>
            </a:lvl1pPr>
          </a:lstStyle>
          <a:p>
            <a:pPr>
              <a:defRPr/>
            </a:pPr>
            <a:fld id="{5D69B3E3-4D09-4DA0-AD12-71A7C2BCA043}"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smtClean="0"/>
            </a:lvl1pPr>
          </a:lstStyle>
          <a:p>
            <a:pPr>
              <a:defRPr/>
            </a:pPr>
            <a:r>
              <a:rPr lang="en-US" dirty="0"/>
              <a:t>1</a:t>
            </a:r>
          </a:p>
        </p:txBody>
      </p:sp>
      <p:sp>
        <p:nvSpPr>
          <p:cNvPr id="14"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22"/>
          <p:cNvSpPr>
            <a:spLocks noGrp="1"/>
          </p:cNvSpPr>
          <p:nvPr>
            <p:ph type="sldNum" sz="quarter" idx="12"/>
          </p:nvPr>
        </p:nvSpPr>
        <p:spPr/>
        <p:txBody>
          <a:bodyPr/>
          <a:lstStyle>
            <a:lvl1pPr>
              <a:defRPr/>
            </a:lvl1pPr>
          </a:lstStyle>
          <a:p>
            <a:pPr>
              <a:defRPr/>
            </a:pPr>
            <a:fld id="{E151FA1D-342F-4EE3-A184-70617ED50B73}" type="slidenum">
              <a:rPr lang="en-US"/>
              <a:pPr>
                <a:defRPr/>
              </a:pPr>
              <a:t>‹#›</a:t>
            </a:fld>
            <a:endParaRPr lang="en-US" dirty="0"/>
          </a:p>
        </p:txBody>
      </p:sp>
      <p:sp>
        <p:nvSpPr>
          <p:cNvPr id="7"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smtClean="0"/>
            </a:lvl1pPr>
          </a:lstStyle>
          <a:p>
            <a:pPr>
              <a:defRPr/>
            </a:pPr>
            <a:fld id="{EF60C802-45B2-48C3-9FE1-A5A94CB4C1EE}" type="datetime1">
              <a:rPr lang="en-US"/>
              <a:pPr>
                <a:defRPr/>
              </a:pPr>
              <a:t>11/17/2011</a:t>
            </a:fld>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24765C10-FD6C-47C6-B932-888BA68782C8}" type="slidenum">
              <a:rPr lang="en-US"/>
              <a:pPr>
                <a:defRPr/>
              </a:pPr>
              <a:t>‹#›</a:t>
            </a:fld>
            <a:endParaRPr lang="en-US" dirty="0"/>
          </a:p>
        </p:txBody>
      </p:sp>
      <p:sp>
        <p:nvSpPr>
          <p:cNvPr id="7"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47CC4D4B-5347-4414-A63C-1C66CA939F62}" type="datetime1">
              <a:rPr lang="en-US"/>
              <a:pPr>
                <a:defRPr/>
              </a:pPr>
              <a:t>11/17/2011</a:t>
            </a:fld>
            <a:endParaRPr lang="en-US" dirty="0"/>
          </a:p>
        </p:txBody>
      </p:sp>
      <p:sp>
        <p:nvSpPr>
          <p:cNvPr id="5"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6448" cy="68580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914400"/>
            <a:ext cx="1600200" cy="51816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914400"/>
            <a:ext cx="6400800" cy="5257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3"/>
          <p:cNvSpPr>
            <a:spLocks noGrp="1"/>
          </p:cNvSpPr>
          <p:nvPr>
            <p:ph type="dt" sz="half" idx="10"/>
          </p:nvPr>
        </p:nvSpPr>
        <p:spPr/>
        <p:txBody>
          <a:bodyPr/>
          <a:lstStyle>
            <a:lvl1pPr>
              <a:defRPr smtClean="0"/>
            </a:lvl1pPr>
          </a:lstStyle>
          <a:p>
            <a:pPr>
              <a:defRPr/>
            </a:pPr>
            <a:fld id="{C22B8A9F-D946-41DD-9F4B-E5F212FC6AF4}" type="datetime1">
              <a:rPr lang="en-US"/>
              <a:pPr>
                <a:defRPr/>
              </a:pPr>
              <a:t>11/17/2011</a:t>
            </a:fld>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DBB1BAF3-CB35-4EE5-A2C8-E9632F0FE4A1}" type="slidenum">
              <a:rPr lang="en-US"/>
              <a:pPr>
                <a:defRPr/>
              </a:pPr>
              <a:t>‹#›</a:t>
            </a:fld>
            <a:endParaRPr lang="en-US" dirty="0"/>
          </a:p>
        </p:txBody>
      </p:sp>
      <p:sp>
        <p:nvSpPr>
          <p:cNvPr id="10"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0"/>
            <a:ext cx="8153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990600"/>
            <a:ext cx="81534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smtClean="0">
                <a:solidFill>
                  <a:schemeClr val="tx2"/>
                </a:solidFill>
                <a:latin typeface="Arial" charset="0"/>
              </a:defRPr>
            </a:lvl1pPr>
          </a:lstStyle>
          <a:p>
            <a:pPr>
              <a:defRPr/>
            </a:pPr>
            <a:fld id="{35B88E8E-43A4-4EE2-9C85-5EAA6F6320D7}" type="datetime1">
              <a:rPr lang="en-US"/>
              <a:pPr>
                <a:defRPr/>
              </a:pPr>
              <a:t>11/17/2011</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dirty="0">
                <a:solidFill>
                  <a:schemeClr val="tx2"/>
                </a:solidFill>
                <a:latin typeface="Arial" charset="0"/>
              </a:defRPr>
            </a:lvl1pPr>
          </a:lstStyle>
          <a:p>
            <a:pPr>
              <a:defRPr/>
            </a:pPr>
            <a:endParaRPr lang="en-US" dirty="0"/>
          </a:p>
        </p:txBody>
      </p:sp>
      <p:sp>
        <p:nvSpPr>
          <p:cNvPr id="7" name="Rectangle 6"/>
          <p:cNvSpPr/>
          <p:nvPr/>
        </p:nvSpPr>
        <p:spPr bwMode="white">
          <a:xfrm>
            <a:off x="0" y="685800"/>
            <a:ext cx="9144000" cy="2286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Rectangle 7"/>
          <p:cNvSpPr/>
          <p:nvPr/>
        </p:nvSpPr>
        <p:spPr>
          <a:xfrm>
            <a:off x="0" y="685800"/>
            <a:ext cx="533400" cy="1428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Rectangle 8"/>
          <p:cNvSpPr/>
          <p:nvPr/>
        </p:nvSpPr>
        <p:spPr>
          <a:xfrm>
            <a:off x="590550" y="685800"/>
            <a:ext cx="8553450" cy="14446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0" y="685800"/>
            <a:ext cx="533400" cy="139700"/>
          </a:xfrm>
          <a:prstGeom prst="rect">
            <a:avLst/>
          </a:prstGeom>
        </p:spPr>
        <p:txBody>
          <a:bodyPr vert="horz" anchor="ctr" anchorCtr="0">
            <a:normAutofit/>
          </a:bodyPr>
          <a:lstStyle>
            <a:lvl1pPr algn="ctr" eaLnBrk="1" latinLnBrk="0" hangingPunct="1">
              <a:defRPr kumimoji="0" sz="1400" b="1">
                <a:solidFill>
                  <a:srgbClr val="FFFFFF"/>
                </a:solidFill>
                <a:latin typeface="Arial" charset="0"/>
              </a:defRPr>
            </a:lvl1pPr>
          </a:lstStyle>
          <a:p>
            <a:pPr>
              <a:defRPr/>
            </a:pPr>
            <a:fld id="{7D6FDF20-296E-4483-BD85-24032E3F7700}" type="slidenum">
              <a:rPr lang="en-US"/>
              <a:pPr>
                <a:defRPr/>
              </a:pPr>
              <a:t>‹#›</a:t>
            </a:fld>
            <a:endParaRPr lang="en-US" dirty="0"/>
          </a:p>
        </p:txBody>
      </p:sp>
      <p:pic>
        <p:nvPicPr>
          <p:cNvPr id="11" name="Picture 10" descr="mifos_color_updated.jpg"/>
          <p:cNvPicPr>
            <a:picLocks noChangeAspect="1"/>
          </p:cNvPicPr>
          <p:nvPr userDrawn="1"/>
        </p:nvPicPr>
        <p:blipFill>
          <a:blip r:embed="rId13" cstate="print"/>
          <a:stretch>
            <a:fillRect/>
          </a:stretch>
        </p:blipFill>
        <p:spPr>
          <a:xfrm>
            <a:off x="7724632" y="78218"/>
            <a:ext cx="1405719" cy="554213"/>
          </a:xfrm>
          <a:prstGeom prst="rect">
            <a:avLst/>
          </a:prstGeom>
        </p:spPr>
      </p:pic>
    </p:spTree>
  </p:cSld>
  <p:clrMap bg1="lt1" tx1="dk1" bg2="lt2" tx2="dk2" accent1="accent1" accent2="accent2" accent3="accent3" accent4="accent4" accent5="accent5" accent6="accent6" hlink="hlink" folHlink="folHlink"/>
  <p:sldLayoutIdLst>
    <p:sldLayoutId id="2147484388" r:id="rId1"/>
    <p:sldLayoutId id="2147484389" r:id="rId2"/>
    <p:sldLayoutId id="2147484390" r:id="rId3"/>
    <p:sldLayoutId id="2147484391" r:id="rId4"/>
    <p:sldLayoutId id="2147484392" r:id="rId5"/>
    <p:sldLayoutId id="2147484393" r:id="rId6"/>
    <p:sldLayoutId id="2147484394" r:id="rId7"/>
    <p:sldLayoutId id="2147484395" r:id="rId8"/>
    <p:sldLayoutId id="2147484396" r:id="rId9"/>
    <p:sldLayoutId id="2147484397" r:id="rId10"/>
    <p:sldLayoutId id="2147484398" r:id="rId11"/>
  </p:sldLayoutIdLst>
  <p:hf sldNum="0" hd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w Cen MT" pitchFamily="34" charset="0"/>
        </a:defRPr>
      </a:lvl2pPr>
      <a:lvl3pPr algn="l" rtl="0" eaLnBrk="0" fontAlgn="base" hangingPunct="0">
        <a:spcBef>
          <a:spcPct val="0"/>
        </a:spcBef>
        <a:spcAft>
          <a:spcPct val="0"/>
        </a:spcAft>
        <a:defRPr sz="4000">
          <a:solidFill>
            <a:schemeClr val="tx2"/>
          </a:solidFill>
          <a:latin typeface="Tw Cen MT" pitchFamily="34" charset="0"/>
        </a:defRPr>
      </a:lvl3pPr>
      <a:lvl4pPr algn="l" rtl="0" eaLnBrk="0" fontAlgn="base" hangingPunct="0">
        <a:spcBef>
          <a:spcPct val="0"/>
        </a:spcBef>
        <a:spcAft>
          <a:spcPct val="0"/>
        </a:spcAft>
        <a:defRPr sz="4000">
          <a:solidFill>
            <a:schemeClr val="tx2"/>
          </a:solidFill>
          <a:latin typeface="Tw Cen MT" pitchFamily="34" charset="0"/>
        </a:defRPr>
      </a:lvl4pPr>
      <a:lvl5pPr algn="l" rtl="0" eaLnBrk="0" fontAlgn="base" hangingPunct="0">
        <a:spcBef>
          <a:spcPct val="0"/>
        </a:spcBef>
        <a:spcAft>
          <a:spcPct val="0"/>
        </a:spcAft>
        <a:defRPr sz="40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75000"/>
        <a:buFont typeface="Wingdings 2" pitchFamily="18" charset="2"/>
        <a:buChar char=""/>
        <a:defRPr sz="32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65000"/>
        <a:buFont typeface="Wingdings 2" pitchFamily="18" charset="2"/>
        <a:buChar char=""/>
        <a:defRPr sz="28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5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6BB1C9"/>
        </a:buClr>
        <a:buSzPct val="4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6585CF"/>
        </a:buClr>
        <a:buSzPct val="40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4913194"/>
            <a:ext cx="6477000" cy="954206"/>
          </a:xfrm>
        </p:spPr>
        <p:txBody>
          <a:bodyPr/>
          <a:lstStyle/>
          <a:p>
            <a:r>
              <a:rPr lang="en-US" cap="small" dirty="0" smtClean="0"/>
              <a:t>Overview of Molly</a:t>
            </a:r>
            <a:endParaRPr lang="en-US" sz="1500" dirty="0"/>
          </a:p>
        </p:txBody>
      </p:sp>
      <p:sp>
        <p:nvSpPr>
          <p:cNvPr id="3" name="Subtitle 2"/>
          <p:cNvSpPr>
            <a:spLocks noGrp="1"/>
          </p:cNvSpPr>
          <p:nvPr>
            <p:ph type="subTitle" idx="1"/>
          </p:nvPr>
        </p:nvSpPr>
        <p:spPr/>
        <p:txBody>
          <a:bodyPr/>
          <a:lstStyle/>
          <a:p>
            <a:r>
              <a:rPr lang="en-US" dirty="0" smtClean="0"/>
              <a:t>Screenshots of Molly </a:t>
            </a:r>
            <a:r>
              <a:rPr lang="en-US" smtClean="0"/>
              <a:t>Accounting Functionality</a:t>
            </a:r>
            <a:endParaRPr lang="en-US" dirty="0"/>
          </a:p>
        </p:txBody>
      </p:sp>
      <p:pic>
        <p:nvPicPr>
          <p:cNvPr id="7" name="Picture 6" descr="mifos_color_updated.jpg"/>
          <p:cNvPicPr>
            <a:picLocks noChangeAspect="1"/>
          </p:cNvPicPr>
          <p:nvPr/>
        </p:nvPicPr>
        <p:blipFill>
          <a:blip r:embed="rId3" cstate="print"/>
          <a:stretch>
            <a:fillRect/>
          </a:stretch>
        </p:blipFill>
        <p:spPr>
          <a:xfrm>
            <a:off x="3952448" y="0"/>
            <a:ext cx="5191552" cy="2046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r>
              <a:rPr lang="en-US" dirty="0" smtClean="0"/>
              <a:t>The same transaction in Mifos could be accounted for in two completely different ways in Molly. Every transaction mapped over is logged with time and effective date with duplicate and similar transactions being flagged.</a:t>
            </a:r>
            <a:endParaRPr lang="en-US" dirty="0"/>
          </a:p>
        </p:txBody>
      </p:sp>
      <p:sp>
        <p:nvSpPr>
          <p:cNvPr id="3" name="Title 2"/>
          <p:cNvSpPr>
            <a:spLocks noGrp="1"/>
          </p:cNvSpPr>
          <p:nvPr>
            <p:ph type="title"/>
          </p:nvPr>
        </p:nvSpPr>
        <p:spPr/>
        <p:txBody>
          <a:bodyPr/>
          <a:lstStyle/>
          <a:p>
            <a:r>
              <a:rPr lang="en-US" dirty="0" smtClean="0"/>
              <a:t>Flexible Transaction Mapping</a:t>
            </a:r>
            <a:endParaRPr lang="en-US" dirty="0"/>
          </a:p>
        </p:txBody>
      </p:sp>
      <p:pic>
        <p:nvPicPr>
          <p:cNvPr id="5" name="Picture Placeholder 4" descr="molly_domain.script.JPG"/>
          <p:cNvPicPr>
            <a:picLocks noGrp="1" noChangeAspect="1"/>
          </p:cNvPicPr>
          <p:nvPr>
            <p:ph type="pic" idx="1"/>
          </p:nvPr>
        </p:nvPicPr>
        <p:blipFill>
          <a:blip r:embed="rId3" cstate="print"/>
          <a:srcRect t="1741" b="1741"/>
          <a:stretch>
            <a:fillRect/>
          </a:stretch>
        </p:blip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r>
              <a:rPr lang="en-US" dirty="0" smtClean="0"/>
              <a:t>Directly in Molly, you can generate your standard financial reports, including trial balance, balance sheet, income statement, transaction logs, etc.</a:t>
            </a:r>
            <a:endParaRPr lang="en-US" dirty="0"/>
          </a:p>
        </p:txBody>
      </p:sp>
      <p:sp>
        <p:nvSpPr>
          <p:cNvPr id="3" name="Title 2"/>
          <p:cNvSpPr>
            <a:spLocks noGrp="1"/>
          </p:cNvSpPr>
          <p:nvPr>
            <p:ph type="title"/>
          </p:nvPr>
        </p:nvSpPr>
        <p:spPr/>
        <p:txBody>
          <a:bodyPr/>
          <a:lstStyle/>
          <a:p>
            <a:r>
              <a:rPr lang="en-US" dirty="0" smtClean="0"/>
              <a:t>Financial Reports in Molly</a:t>
            </a:r>
            <a:endParaRPr lang="en-US" dirty="0"/>
          </a:p>
        </p:txBody>
      </p:sp>
      <p:pic>
        <p:nvPicPr>
          <p:cNvPr id="5" name="Picture Placeholder 4" descr="molly_reports.JPG"/>
          <p:cNvPicPr>
            <a:picLocks noGrp="1" noChangeAspect="1"/>
          </p:cNvPicPr>
          <p:nvPr>
            <p:ph type="pic" idx="1"/>
          </p:nvPr>
        </p:nvPicPr>
        <p:blipFill>
          <a:blip r:embed="rId3" cstate="print"/>
          <a:srcRect t="2935" b="2935"/>
          <a:stretch>
            <a:fillRect/>
          </a:stretch>
        </p:blip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en-US"/>
          </a:p>
        </p:txBody>
      </p:sp>
      <p:sp>
        <p:nvSpPr>
          <p:cNvPr id="3" name="Title 2"/>
          <p:cNvSpPr>
            <a:spLocks noGrp="1"/>
          </p:cNvSpPr>
          <p:nvPr>
            <p:ph type="title"/>
          </p:nvPr>
        </p:nvSpPr>
        <p:spPr/>
        <p:txBody>
          <a:bodyPr/>
          <a:lstStyle/>
          <a:p>
            <a:r>
              <a:rPr lang="en-US" dirty="0" smtClean="0"/>
              <a:t>Balance Sheet in Molly</a:t>
            </a:r>
            <a:endParaRPr lang="en-US" dirty="0"/>
          </a:p>
        </p:txBody>
      </p:sp>
      <p:pic>
        <p:nvPicPr>
          <p:cNvPr id="5" name="Picture Placeholder 4" descr="molly_balance.sheet.JPG"/>
          <p:cNvPicPr>
            <a:picLocks noGrp="1" noChangeAspect="1"/>
          </p:cNvPicPr>
          <p:nvPr>
            <p:ph type="pic" idx="1"/>
          </p:nvPr>
        </p:nvPicPr>
        <p:blipFill>
          <a:blip r:embed="rId3" cstate="print"/>
          <a:srcRect t="2539" b="2539"/>
          <a:stretch>
            <a:fillRect/>
          </a:stretch>
        </p:blip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en-US"/>
          </a:p>
        </p:txBody>
      </p:sp>
      <p:sp>
        <p:nvSpPr>
          <p:cNvPr id="3" name="Title 2"/>
          <p:cNvSpPr>
            <a:spLocks noGrp="1"/>
          </p:cNvSpPr>
          <p:nvPr>
            <p:ph type="title"/>
          </p:nvPr>
        </p:nvSpPr>
        <p:spPr/>
        <p:txBody>
          <a:bodyPr/>
          <a:lstStyle/>
          <a:p>
            <a:r>
              <a:rPr lang="en-US" dirty="0" smtClean="0"/>
              <a:t>Income Statement in Molly</a:t>
            </a:r>
            <a:endParaRPr lang="en-US" dirty="0"/>
          </a:p>
        </p:txBody>
      </p:sp>
      <p:pic>
        <p:nvPicPr>
          <p:cNvPr id="5" name="Picture Placeholder 4" descr="molly_incomes.statement.JPG"/>
          <p:cNvPicPr>
            <a:picLocks noGrp="1" noChangeAspect="1"/>
          </p:cNvPicPr>
          <p:nvPr>
            <p:ph type="pic" idx="1"/>
          </p:nvPr>
        </p:nvPicPr>
        <p:blipFill>
          <a:blip r:embed="rId3" cstate="print"/>
          <a:srcRect t="3403" b="3403"/>
          <a:stretch>
            <a:fillRect/>
          </a:stretch>
        </p:blip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Molly?</a:t>
            </a:r>
            <a:endParaRPr lang="en-US" dirty="0"/>
          </a:p>
        </p:txBody>
      </p:sp>
      <p:sp>
        <p:nvSpPr>
          <p:cNvPr id="3" name="Content Placeholder 2"/>
          <p:cNvSpPr>
            <a:spLocks noGrp="1"/>
          </p:cNvSpPr>
          <p:nvPr>
            <p:ph sz="quarter" idx="1"/>
          </p:nvPr>
        </p:nvSpPr>
        <p:spPr/>
        <p:txBody>
          <a:bodyPr/>
          <a:lstStyle/>
          <a:p>
            <a:r>
              <a:rPr lang="en-US" sz="2400" dirty="0" smtClean="0"/>
              <a:t>Sophisticated </a:t>
            </a:r>
            <a:r>
              <a:rPr lang="en-US" sz="2400" dirty="0" smtClean="0"/>
              <a:t>interface between MIS and accounting package, providing both a seamless integration point with an existing accounting package or functionality to serve as stand-alone accounting package. </a:t>
            </a:r>
            <a:endParaRPr lang="en-US" sz="2400" dirty="0" smtClean="0"/>
          </a:p>
          <a:p>
            <a:pPr lvl="1"/>
            <a:r>
              <a:rPr lang="en-US" sz="2200" dirty="0" smtClean="0"/>
              <a:t>Designed for accountant separating accounting functions from MIS</a:t>
            </a:r>
          </a:p>
          <a:p>
            <a:r>
              <a:rPr lang="en-US" sz="2400" dirty="0" smtClean="0"/>
              <a:t> </a:t>
            </a:r>
            <a:r>
              <a:rPr lang="en-US" sz="2400" dirty="0" smtClean="0"/>
              <a:t>For Large MFIs</a:t>
            </a:r>
          </a:p>
          <a:p>
            <a:pPr lvl="1"/>
            <a:r>
              <a:rPr lang="en-US" sz="2000" dirty="0" smtClean="0"/>
              <a:t>Provides a </a:t>
            </a:r>
            <a:r>
              <a:rPr lang="en-US" sz="2000" dirty="0" smtClean="0"/>
              <a:t>highly flexible and easy to use interface to map financial transactions, offering high </a:t>
            </a:r>
            <a:r>
              <a:rPr lang="en-US" sz="2000" dirty="0" smtClean="0"/>
              <a:t>customization </a:t>
            </a:r>
            <a:r>
              <a:rPr lang="en-US" sz="2000" dirty="0" smtClean="0"/>
              <a:t>over the chart of accounts and transaction mapping.  </a:t>
            </a:r>
            <a:endParaRPr lang="en-US" sz="2000" dirty="0" smtClean="0"/>
          </a:p>
          <a:p>
            <a:r>
              <a:rPr lang="en-US" sz="2400" dirty="0" smtClean="0"/>
              <a:t>For Small MFIs</a:t>
            </a:r>
          </a:p>
          <a:p>
            <a:pPr lvl="1"/>
            <a:r>
              <a:rPr lang="en-US" sz="2000" dirty="0" smtClean="0"/>
              <a:t>R</a:t>
            </a:r>
            <a:r>
              <a:rPr lang="en-US" sz="2000" dirty="0" smtClean="0"/>
              <a:t>obust </a:t>
            </a:r>
            <a:r>
              <a:rPr lang="en-US" sz="2000" dirty="0" smtClean="0"/>
              <a:t>enough to </a:t>
            </a:r>
            <a:r>
              <a:rPr lang="en-US" sz="2000" dirty="0" smtClean="0"/>
              <a:t>work as  stand-alone </a:t>
            </a:r>
            <a:r>
              <a:rPr lang="en-US" sz="2000" dirty="0" smtClean="0"/>
              <a:t>double-entry accounting </a:t>
            </a:r>
            <a:r>
              <a:rPr lang="en-US" sz="2000" dirty="0" smtClean="0"/>
              <a:t>package </a:t>
            </a:r>
            <a:r>
              <a:rPr lang="en-US" sz="2000" dirty="0" smtClean="0"/>
              <a:t>with full support for importing portfolio transactions and the entry of non-portfolio general ledger entries.  </a:t>
            </a:r>
            <a:endParaRPr lang="en-US" sz="2000" dirty="0" smtClean="0"/>
          </a:p>
          <a:p>
            <a:r>
              <a:rPr lang="en-US" sz="2400" dirty="0" smtClean="0"/>
              <a:t>Molly has been developed by </a:t>
            </a:r>
            <a:r>
              <a:rPr lang="en-US" sz="2400" dirty="0" err="1" smtClean="0"/>
              <a:t>Mostfit</a:t>
            </a:r>
            <a:r>
              <a:rPr lang="en-US" sz="2400" dirty="0" smtClean="0"/>
              <a:t> Team at </a:t>
            </a:r>
            <a:r>
              <a:rPr lang="en-US" sz="2400" dirty="0" err="1" smtClean="0"/>
              <a:t>Intellecap</a:t>
            </a:r>
            <a:r>
              <a:rPr lang="en-US" sz="2400" dirty="0" smtClean="0"/>
              <a:t> and will be integrated with Mifos</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r>
              <a:rPr lang="en-US" dirty="0" smtClean="0"/>
              <a:t>Sample view of a chart of accounts in Molly, showing various account levels. </a:t>
            </a:r>
            <a:endParaRPr lang="en-US" dirty="0"/>
          </a:p>
        </p:txBody>
      </p:sp>
      <p:sp>
        <p:nvSpPr>
          <p:cNvPr id="3" name="Title 2"/>
          <p:cNvSpPr>
            <a:spLocks noGrp="1"/>
          </p:cNvSpPr>
          <p:nvPr>
            <p:ph type="title"/>
          </p:nvPr>
        </p:nvSpPr>
        <p:spPr/>
        <p:txBody>
          <a:bodyPr/>
          <a:lstStyle/>
          <a:p>
            <a:r>
              <a:rPr lang="en-US" dirty="0" smtClean="0"/>
              <a:t>Chart of Accounts</a:t>
            </a:r>
            <a:endParaRPr lang="en-US" dirty="0"/>
          </a:p>
        </p:txBody>
      </p:sp>
      <p:pic>
        <p:nvPicPr>
          <p:cNvPr id="5" name="Picture Placeholder 4" descr="molly-coa.JPG"/>
          <p:cNvPicPr>
            <a:picLocks noGrp="1" noChangeAspect="1"/>
          </p:cNvPicPr>
          <p:nvPr>
            <p:ph type="pic" idx="1"/>
          </p:nvPr>
        </p:nvPicPr>
        <p:blipFill>
          <a:blip r:embed="rId3" cstate="print"/>
          <a:srcRect t="2160" b="2160"/>
          <a:stretch>
            <a:fillRect/>
          </a:stretch>
        </p:blipFill>
        <p:spPr>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en-US"/>
          </a:p>
        </p:txBody>
      </p:sp>
      <p:sp>
        <p:nvSpPr>
          <p:cNvPr id="3" name="Title 2"/>
          <p:cNvSpPr>
            <a:spLocks noGrp="1"/>
          </p:cNvSpPr>
          <p:nvPr>
            <p:ph type="title"/>
          </p:nvPr>
        </p:nvSpPr>
        <p:spPr/>
        <p:txBody>
          <a:bodyPr/>
          <a:lstStyle/>
          <a:p>
            <a:r>
              <a:rPr lang="en-US" dirty="0" smtClean="0"/>
              <a:t>View of Recent Entries</a:t>
            </a:r>
            <a:endParaRPr lang="en-US" dirty="0"/>
          </a:p>
        </p:txBody>
      </p:sp>
      <p:pic>
        <p:nvPicPr>
          <p:cNvPr id="5" name="Picture Placeholder 4" descr="molly.JPG"/>
          <p:cNvPicPr>
            <a:picLocks noGrp="1" noChangeAspect="1"/>
          </p:cNvPicPr>
          <p:nvPr>
            <p:ph type="pic" idx="1"/>
          </p:nvPr>
        </p:nvPicPr>
        <p:blipFill>
          <a:blip r:embed="rId3" cstate="print"/>
          <a:srcRect t="3589" b="3589"/>
          <a:stretch>
            <a:fillRect/>
          </a:stretch>
        </p:blip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r>
              <a:rPr lang="en-US" dirty="0" smtClean="0"/>
              <a:t>Each parent-level chart of accounts can be specialized by account level. This offers endless options to customize your chart of accounts. For example, each time a new branch is created, a new account level for that specific branch is created under the main Cash account. </a:t>
            </a:r>
            <a:endParaRPr lang="en-US" dirty="0"/>
          </a:p>
        </p:txBody>
      </p:sp>
      <p:sp>
        <p:nvSpPr>
          <p:cNvPr id="3" name="Title 2"/>
          <p:cNvSpPr>
            <a:spLocks noGrp="1"/>
          </p:cNvSpPr>
          <p:nvPr>
            <p:ph type="title"/>
          </p:nvPr>
        </p:nvSpPr>
        <p:spPr/>
        <p:txBody>
          <a:bodyPr/>
          <a:lstStyle/>
          <a:p>
            <a:r>
              <a:rPr lang="en-US" dirty="0" smtClean="0"/>
              <a:t>Chart of Account Levels</a:t>
            </a:r>
            <a:endParaRPr lang="en-US" dirty="0"/>
          </a:p>
        </p:txBody>
      </p:sp>
      <p:pic>
        <p:nvPicPr>
          <p:cNvPr id="5" name="Picture Placeholder 4" descr="molly_coa_account.levels.JPG"/>
          <p:cNvPicPr>
            <a:picLocks noGrp="1" noChangeAspect="1"/>
          </p:cNvPicPr>
          <p:nvPr>
            <p:ph type="pic" idx="1"/>
          </p:nvPr>
        </p:nvPicPr>
        <p:blipFill>
          <a:blip r:embed="rId3" cstate="print"/>
          <a:srcRect t="888" b="888"/>
          <a:stretch>
            <a:fillRect/>
          </a:stretch>
        </p:blipFill>
        <p:spPr>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r>
              <a:rPr lang="en-US" dirty="0" smtClean="0"/>
              <a:t>Molly supports the configuration of multiple chart of accounts.  So if your organization needs to report according to different account set of standards you can maintain this in one interface.</a:t>
            </a:r>
          </a:p>
          <a:p>
            <a:endParaRPr lang="en-US" dirty="0"/>
          </a:p>
        </p:txBody>
      </p:sp>
      <p:sp>
        <p:nvSpPr>
          <p:cNvPr id="3" name="Title 2"/>
          <p:cNvSpPr>
            <a:spLocks noGrp="1"/>
          </p:cNvSpPr>
          <p:nvPr>
            <p:ph type="title"/>
          </p:nvPr>
        </p:nvSpPr>
        <p:spPr/>
        <p:txBody>
          <a:bodyPr/>
          <a:lstStyle/>
          <a:p>
            <a:r>
              <a:rPr lang="en-US" dirty="0" smtClean="0"/>
              <a:t>Support for Multiple Charts of Accounts</a:t>
            </a:r>
            <a:endParaRPr lang="en-US" dirty="0"/>
          </a:p>
        </p:txBody>
      </p:sp>
      <p:pic>
        <p:nvPicPr>
          <p:cNvPr id="5" name="Picture Placeholder 4" descr="molly_multiple.coa.JPG"/>
          <p:cNvPicPr>
            <a:picLocks noGrp="1" noChangeAspect="1"/>
          </p:cNvPicPr>
          <p:nvPr>
            <p:ph type="pic" idx="1"/>
          </p:nvPr>
        </p:nvPicPr>
        <p:blipFill>
          <a:blip r:embed="rId3" cstate="print"/>
          <a:srcRect l="5922" r="5922"/>
          <a:stretch>
            <a:fillRect/>
          </a:stretch>
        </p:blipFill>
        <p:spPr>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r>
              <a:rPr lang="en-US" dirty="0" smtClean="0"/>
              <a:t>This shows the general ledger entries that have either been imported in or manually entered. </a:t>
            </a:r>
            <a:endParaRPr lang="en-US" dirty="0"/>
          </a:p>
        </p:txBody>
      </p:sp>
      <p:sp>
        <p:nvSpPr>
          <p:cNvPr id="3" name="Title 2"/>
          <p:cNvSpPr>
            <a:spLocks noGrp="1"/>
          </p:cNvSpPr>
          <p:nvPr>
            <p:ph type="title"/>
          </p:nvPr>
        </p:nvSpPr>
        <p:spPr/>
        <p:txBody>
          <a:bodyPr/>
          <a:lstStyle/>
          <a:p>
            <a:r>
              <a:rPr lang="en-US" dirty="0" smtClean="0"/>
              <a:t>General Ledger Entries (Vouchers)</a:t>
            </a:r>
            <a:endParaRPr lang="en-US" dirty="0"/>
          </a:p>
        </p:txBody>
      </p:sp>
      <p:pic>
        <p:nvPicPr>
          <p:cNvPr id="5" name="Picture Placeholder 4" descr="molly_vouchers.JPG"/>
          <p:cNvPicPr>
            <a:picLocks noGrp="1" noChangeAspect="1"/>
          </p:cNvPicPr>
          <p:nvPr>
            <p:ph type="pic" idx="1"/>
          </p:nvPr>
        </p:nvPicPr>
        <p:blipFill>
          <a:blip r:embed="rId3" cstate="print"/>
          <a:srcRect t="2088" b="2088"/>
          <a:stretch>
            <a:fillRect/>
          </a:stretch>
        </p:blip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r>
              <a:rPr lang="en-US" dirty="0" smtClean="0"/>
              <a:t>For those MFIs without a separate accounting package, Molly can serve as your basic accounting software.  It supports the ability to input various transactions (i.e. posting branch-level expenses)</a:t>
            </a:r>
            <a:endParaRPr lang="en-US" dirty="0"/>
          </a:p>
        </p:txBody>
      </p:sp>
      <p:sp>
        <p:nvSpPr>
          <p:cNvPr id="3" name="Title 2"/>
          <p:cNvSpPr>
            <a:spLocks noGrp="1"/>
          </p:cNvSpPr>
          <p:nvPr>
            <p:ph type="title"/>
          </p:nvPr>
        </p:nvSpPr>
        <p:spPr/>
        <p:txBody>
          <a:bodyPr/>
          <a:lstStyle/>
          <a:p>
            <a:r>
              <a:rPr lang="en-US" dirty="0" smtClean="0"/>
              <a:t>Posting a journal entry (voucher)</a:t>
            </a:r>
            <a:endParaRPr lang="en-US" dirty="0"/>
          </a:p>
        </p:txBody>
      </p:sp>
      <p:pic>
        <p:nvPicPr>
          <p:cNvPr id="5" name="Picture Placeholder 4" descr="molly_test.voucher.JPG"/>
          <p:cNvPicPr>
            <a:picLocks noGrp="1" noChangeAspect="1"/>
          </p:cNvPicPr>
          <p:nvPr>
            <p:ph type="pic" idx="1"/>
          </p:nvPr>
        </p:nvPicPr>
        <p:blipFill>
          <a:blip r:embed="rId3" cstate="print"/>
          <a:srcRect t="1792" b="1792"/>
          <a:stretch>
            <a:fillRect/>
          </a:stretch>
        </p:blip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r>
              <a:rPr lang="en-US" dirty="0" smtClean="0"/>
              <a:t>Where Molly really excels is its flexibility in mapping transactions to the various general ledger accounts.  Through a simple graphical user interface, the accountant can map transactions based on various parameters proportionally across pre-defined general ledger accounts.</a:t>
            </a:r>
            <a:endParaRPr lang="en-US" dirty="0"/>
          </a:p>
        </p:txBody>
      </p:sp>
      <p:sp>
        <p:nvSpPr>
          <p:cNvPr id="3" name="Title 2"/>
          <p:cNvSpPr>
            <a:spLocks noGrp="1"/>
          </p:cNvSpPr>
          <p:nvPr>
            <p:ph type="title"/>
          </p:nvPr>
        </p:nvSpPr>
        <p:spPr/>
        <p:txBody>
          <a:bodyPr/>
          <a:lstStyle/>
          <a:p>
            <a:r>
              <a:rPr lang="en-US" dirty="0" smtClean="0"/>
              <a:t>Flexible Transaction Mapping</a:t>
            </a:r>
            <a:endParaRPr lang="en-US" dirty="0"/>
          </a:p>
        </p:txBody>
      </p:sp>
      <p:pic>
        <p:nvPicPr>
          <p:cNvPr id="5" name="Picture Placeholder 4" descr="molly_domain.script.JPG"/>
          <p:cNvPicPr>
            <a:picLocks noGrp="1" noChangeAspect="1"/>
          </p:cNvPicPr>
          <p:nvPr>
            <p:ph type="pic" idx="1"/>
          </p:nvPr>
        </p:nvPicPr>
        <p:blipFill>
          <a:blip r:embed="rId3" cstate="print"/>
          <a:srcRect t="1741" b="1741"/>
          <a:stretch>
            <a:fillRect/>
          </a:stretch>
        </p:blip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4">
      <a:dk1>
        <a:sysClr val="windowText" lastClr="000000"/>
      </a:dk1>
      <a:lt1>
        <a:sysClr val="window" lastClr="FFFFFF"/>
      </a:lt1>
      <a:dk2>
        <a:srgbClr val="69676D"/>
      </a:dk2>
      <a:lt2>
        <a:srgbClr val="C9C2D1"/>
      </a:lt2>
      <a:accent1>
        <a:srgbClr val="6585CF"/>
      </a:accent1>
      <a:accent2>
        <a:srgbClr val="92D050"/>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31476</TotalTime>
  <Words>416</Words>
  <Application>Microsoft Office PowerPoint</Application>
  <PresentationFormat>On-screen Show (4:3)</PresentationFormat>
  <Paragraphs>42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Overview of Molly</vt:lpstr>
      <vt:lpstr>What is Molly?</vt:lpstr>
      <vt:lpstr>Chart of Accounts</vt:lpstr>
      <vt:lpstr>View of Recent Entries</vt:lpstr>
      <vt:lpstr>Chart of Account Levels</vt:lpstr>
      <vt:lpstr>Support for Multiple Charts of Accounts</vt:lpstr>
      <vt:lpstr>General Ledger Entries (Vouchers)</vt:lpstr>
      <vt:lpstr>Posting a journal entry (voucher)</vt:lpstr>
      <vt:lpstr>Flexible Transaction Mapping</vt:lpstr>
      <vt:lpstr>Flexible Transaction Mapping</vt:lpstr>
      <vt:lpstr>Financial Reports in Molly</vt:lpstr>
      <vt:lpstr>Balance Sheet in Molly</vt:lpstr>
      <vt:lpstr>Income Statement in Molly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Village Phone Orange 13 Nov 08</dc:title>
  <dc:creator>Chris Zintel</dc:creator>
  <cp:lastModifiedBy>edcable</cp:lastModifiedBy>
  <cp:revision>892</cp:revision>
  <dcterms:created xsi:type="dcterms:W3CDTF">2010-10-16T00:38:40Z</dcterms:created>
  <dcterms:modified xsi:type="dcterms:W3CDTF">2011-11-17T20:09:05Z</dcterms:modified>
</cp:coreProperties>
</file>