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D8B3F"/>
    <a:srgbClr val="F2D763"/>
    <a:srgbClr val="64B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831" autoAdjust="0"/>
  </p:normalViewPr>
  <p:slideViewPr>
    <p:cSldViewPr snapToGrid="0" snapToObjects="1">
      <p:cViewPr>
        <p:scale>
          <a:sx n="130" d="100"/>
          <a:sy n="130" d="100"/>
        </p:scale>
        <p:origin x="-8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8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D931-973E-6C42-9BBD-EF99968AB796}" type="datetimeFigureOut">
              <a:rPr lang="en-US" smtClean="0"/>
              <a:t>4/4/13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6.xml"/><Relationship Id="rId5" Type="http://schemas.openxmlformats.org/officeDocument/2006/relationships/image" Target="../media/image1.png"/><Relationship Id="rId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6.xml"/><Relationship Id="rId5" Type="http://schemas.openxmlformats.org/officeDocument/2006/relationships/image" Target="../media/image1.png"/><Relationship Id="rId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slide" Target="slide16.xml"/><Relationship Id="rId6" Type="http://schemas.openxmlformats.org/officeDocument/2006/relationships/image" Target="../media/image1.png"/><Relationship Id="rId7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slide" Target="slide16.xml"/><Relationship Id="rId6" Type="http://schemas.openxmlformats.org/officeDocument/2006/relationships/image" Target="../media/image1.png"/><Relationship Id="rId7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Mifos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Deanna McCusker</a:t>
            </a:r>
          </a:p>
          <a:p>
            <a:r>
              <a:rPr lang="en-US" dirty="0" smtClean="0"/>
              <a:t>UX Designer</a:t>
            </a:r>
          </a:p>
          <a:p>
            <a:r>
              <a:rPr lang="en-US" dirty="0" smtClean="0"/>
              <a:t>4/4/2013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Photo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350649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294627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3452" y="2259407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86225" y="2300884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3452" y="2523635"/>
            <a:ext cx="1341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Officer Assigned: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80170" y="2568498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54187" y="2946273"/>
            <a:ext cx="4696271" cy="1200329"/>
            <a:chOff x="3154187" y="294627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6" name="TextBox 35"/>
            <p:cNvSpPr txBox="1"/>
            <p:nvPr/>
          </p:nvSpPr>
          <p:spPr>
            <a:xfrm>
              <a:off x="3154187" y="294627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Personal Info</a:t>
              </a:r>
            </a:p>
            <a:p>
              <a:r>
                <a:rPr lang="en-US" sz="1200" dirty="0" smtClean="0"/>
                <a:t>Name:</a:t>
              </a:r>
            </a:p>
            <a:p>
              <a:r>
                <a:rPr lang="en-US" sz="1200" dirty="0" smtClean="0"/>
                <a:t>Govt. ID:</a:t>
              </a:r>
            </a:p>
            <a:p>
              <a:r>
                <a:rPr lang="en-US" sz="1200" dirty="0" smtClean="0"/>
                <a:t>Photo:                                        Browse…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7682535" y="3040976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154187" y="4317493"/>
            <a:ext cx="4696271" cy="1200329"/>
            <a:chOff x="3154187" y="431749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8" name="TextBox 37"/>
            <p:cNvSpPr txBox="1"/>
            <p:nvPr/>
          </p:nvSpPr>
          <p:spPr>
            <a:xfrm>
              <a:off x="3154187" y="431749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MFI Info</a:t>
              </a:r>
            </a:p>
            <a:p>
              <a:r>
                <a:rPr lang="en-US" sz="1200" dirty="0" smtClean="0"/>
                <a:t>Administrative Fees:</a:t>
              </a:r>
            </a:p>
            <a:p>
              <a:r>
                <a:rPr lang="en-US" sz="1200" dirty="0" smtClean="0"/>
                <a:t>Other Fees:</a:t>
              </a:r>
            </a:p>
            <a:p>
              <a:r>
                <a:rPr lang="en-US" sz="1200" dirty="0" smtClean="0"/>
                <a:t>Create Savings Account: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839791" y="4954166"/>
              <a:ext cx="1784195" cy="191973"/>
              <a:chOff x="3715354" y="2512360"/>
              <a:chExt cx="1784195" cy="191973"/>
            </a:xfrm>
            <a:grpFill/>
          </p:grpSpPr>
          <p:sp>
            <p:nvSpPr>
              <p:cNvPr id="40" name="Rectangle 39"/>
              <p:cNvSpPr/>
              <p:nvPr/>
            </p:nvSpPr>
            <p:spPr>
              <a:xfrm>
                <a:off x="3715354" y="2512360"/>
                <a:ext cx="1784195" cy="19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 flipV="1">
                <a:off x="5268496" y="2547911"/>
                <a:ext cx="182544" cy="140000"/>
              </a:xfrm>
              <a:prstGeom prst="triangle">
                <a:avLst/>
              </a:prstGeom>
              <a:grp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7667012" y="4377641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86225" y="2246636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19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(Generic)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230970" y="2577036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28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(from Client)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30970" y="2514166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Claire Client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840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LO)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6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</p:spTree>
    <p:extLst>
      <p:ext uri="{BB962C8B-B14F-4D97-AF65-F5344CB8AC3E}">
        <p14:creationId xmlns:p14="http://schemas.microsoft.com/office/powerpoint/2010/main" val="3891303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FOA)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6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20276" y="2110145"/>
            <a:ext cx="1784195" cy="191973"/>
            <a:chOff x="3715354" y="2512360"/>
            <a:chExt cx="1784195" cy="191973"/>
          </a:xfrm>
        </p:grpSpPr>
        <p:sp>
          <p:nvSpPr>
            <p:cNvPr id="21" name="Rectangle 20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2367" y="2065268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Loan Officer:     Lisa Lender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14132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Manager)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Loan Officer Performance Report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Delinquency Report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Branch Performance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3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20276" y="2110145"/>
            <a:ext cx="1784195" cy="191973"/>
            <a:chOff x="3715354" y="2512360"/>
            <a:chExt cx="1784195" cy="191973"/>
          </a:xfrm>
        </p:grpSpPr>
        <p:sp>
          <p:nvSpPr>
            <p:cNvPr id="21" name="Rectangle 20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2367" y="2065268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Loan Officer:     All</a:t>
            </a:r>
            <a:endParaRPr lang="en-US" sz="12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20276" y="1833146"/>
            <a:ext cx="1784195" cy="191973"/>
            <a:chOff x="3715354" y="2512360"/>
            <a:chExt cx="1784195" cy="191973"/>
          </a:xfrm>
        </p:grpSpPr>
        <p:sp>
          <p:nvSpPr>
            <p:cNvPr id="27" name="Rectangle 26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Isosceles Triangle 27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842367" y="1788269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Branch:             Nairobi A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5653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Collection Sheet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23356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4974" y="1874724"/>
            <a:ext cx="570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Center:</a:t>
            </a:r>
          </a:p>
          <a:p>
            <a:r>
              <a:rPr lang="en-US" sz="1000" dirty="0" smtClean="0"/>
              <a:t>Date: 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1812056" y="2077162"/>
            <a:ext cx="1101759" cy="1713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7723" y="1874724"/>
            <a:ext cx="94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r>
              <a:rPr lang="en-US" sz="1000" dirty="0" smtClean="0"/>
              <a:t>April 12, 2013</a:t>
            </a:r>
          </a:p>
        </p:txBody>
      </p:sp>
      <p:pic>
        <p:nvPicPr>
          <p:cNvPr id="9" name="Picture 8" descr="Screen Shot 2013-04-08 at 11.51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78" y="2068595"/>
            <a:ext cx="156664" cy="18502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489894" y="1874724"/>
            <a:ext cx="919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Branch Office:</a:t>
            </a:r>
          </a:p>
          <a:p>
            <a:r>
              <a:rPr lang="en-US" sz="1000" dirty="0" smtClean="0"/>
              <a:t>Loan Officer: 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468599" y="1874724"/>
            <a:ext cx="98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ADMCambodia</a:t>
            </a:r>
            <a:endParaRPr lang="en-US" sz="1000" dirty="0" smtClean="0"/>
          </a:p>
          <a:p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6698578" y="1917249"/>
            <a:ext cx="1449768" cy="203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 flipV="1">
            <a:off x="7935420" y="1970562"/>
            <a:ext cx="182544" cy="140000"/>
          </a:xfrm>
          <a:prstGeom prst="triangle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723210" y="1874724"/>
            <a:ext cx="1354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Payment Type:     Cash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237414" y="2497949"/>
            <a:ext cx="910932" cy="32477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442168" y="2497949"/>
            <a:ext cx="4795246" cy="3247763"/>
            <a:chOff x="1812056" y="2504507"/>
            <a:chExt cx="4795246" cy="3394395"/>
          </a:xfrm>
        </p:grpSpPr>
        <p:sp>
          <p:nvSpPr>
            <p:cNvPr id="30" name="Rectangle 29"/>
            <p:cNvSpPr/>
            <p:nvPr/>
          </p:nvSpPr>
          <p:spPr>
            <a:xfrm>
              <a:off x="1812056" y="2504507"/>
              <a:ext cx="2397623" cy="33943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71401" y="2521465"/>
              <a:ext cx="1036011" cy="257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Due/Collections</a:t>
              </a:r>
              <a:endParaRPr lang="en-US" sz="10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209679" y="2504507"/>
              <a:ext cx="2397623" cy="33943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30101" y="2521465"/>
              <a:ext cx="1241020" cy="257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Issues/Withdrawals</a:t>
              </a:r>
              <a:endParaRPr lang="en-US" sz="10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482872" y="2815421"/>
            <a:ext cx="208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ADM           LTL            SA               DCF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51771" y="2815421"/>
            <a:ext cx="2986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ADM         LTL            SA             DCF                   Attention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63962" y="3092420"/>
            <a:ext cx="2375829" cy="217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63962" y="3526974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463962" y="3946134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463962" y="4380688"/>
            <a:ext cx="2375829" cy="217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463962" y="4815242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63962" y="5249796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39371" y="3092420"/>
            <a:ext cx="2375829" cy="217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39371" y="3526974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39371" y="3946134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39371" y="4380688"/>
            <a:ext cx="2375829" cy="217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39371" y="4815242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39371" y="5249796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46199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37524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75.0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45921" y="353675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46199" y="3743793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65506" y="4609024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FF6600"/>
                </a:solidFill>
              </a:rPr>
              <a:t>100.0</a:t>
            </a:r>
            <a:endParaRPr lang="en-US" sz="900" dirty="0">
              <a:solidFill>
                <a:srgbClr val="FF66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065506" y="4826662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75.0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65506" y="504357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125.0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37509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37524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75.0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88953" y="3092420"/>
            <a:ext cx="1339351" cy="2172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075575" y="4380688"/>
            <a:ext cx="1339351" cy="2172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04170" y="2815421"/>
            <a:ext cx="1163938" cy="3111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1000" dirty="0" smtClean="0"/>
              <a:t>Borrower</a:t>
            </a:r>
          </a:p>
          <a:p>
            <a:pPr>
              <a:spcAft>
                <a:spcPts val="500"/>
              </a:spcAft>
            </a:pPr>
            <a:r>
              <a:rPr lang="en-US" sz="1000" b="1" dirty="0" smtClean="0"/>
              <a:t>Group 100</a:t>
            </a:r>
          </a:p>
          <a:p>
            <a:pPr>
              <a:spcAft>
                <a:spcPts val="500"/>
              </a:spcAft>
            </a:pPr>
            <a:r>
              <a:rPr lang="en-US" sz="1000" dirty="0" err="1" smtClean="0"/>
              <a:t>Komik</a:t>
            </a:r>
            <a:r>
              <a:rPr lang="en-US" sz="1000" dirty="0" smtClean="0"/>
              <a:t> </a:t>
            </a:r>
            <a:r>
              <a:rPr lang="en-US" sz="1000" dirty="0" err="1" smtClean="0"/>
              <a:t>Batmana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err="1" smtClean="0"/>
              <a:t>Tymteusz</a:t>
            </a:r>
            <a:r>
              <a:rPr lang="en-US" sz="1000" dirty="0" smtClean="0"/>
              <a:t> </a:t>
            </a:r>
            <a:r>
              <a:rPr lang="en-US" sz="1000" dirty="0" err="1" smtClean="0"/>
              <a:t>Otwarty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Mohamed </a:t>
            </a:r>
            <a:r>
              <a:rPr lang="en-US" sz="1000" dirty="0" err="1" smtClean="0"/>
              <a:t>Adil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Group accounts(s)</a:t>
            </a:r>
          </a:p>
          <a:p>
            <a:pPr>
              <a:spcAft>
                <a:spcPts val="500"/>
              </a:spcAft>
            </a:pPr>
            <a:r>
              <a:rPr lang="en-US" sz="1000" dirty="0"/>
              <a:t> </a:t>
            </a:r>
            <a:r>
              <a:rPr lang="en-US" sz="1000" dirty="0" smtClean="0"/>
              <a:t>     </a:t>
            </a:r>
            <a:r>
              <a:rPr lang="en-US" sz="1000" b="1" dirty="0" smtClean="0"/>
              <a:t>Group Total</a:t>
            </a:r>
          </a:p>
          <a:p>
            <a:pPr>
              <a:spcAft>
                <a:spcPts val="500"/>
              </a:spcAft>
            </a:pPr>
            <a:r>
              <a:rPr lang="en-US" sz="1000" b="1" dirty="0" smtClean="0"/>
              <a:t>Group ABC</a:t>
            </a:r>
          </a:p>
          <a:p>
            <a:pPr>
              <a:spcAft>
                <a:spcPts val="500"/>
              </a:spcAft>
            </a:pPr>
            <a:r>
              <a:rPr lang="en-US" sz="1000" dirty="0" smtClean="0"/>
              <a:t>SHG Client</a:t>
            </a:r>
          </a:p>
          <a:p>
            <a:pPr>
              <a:spcAft>
                <a:spcPts val="500"/>
              </a:spcAft>
            </a:pPr>
            <a:r>
              <a:rPr lang="en-US" sz="1000" dirty="0" err="1" smtClean="0"/>
              <a:t>Tet</a:t>
            </a:r>
            <a:r>
              <a:rPr lang="en-US" sz="1000" dirty="0" smtClean="0"/>
              <a:t> </a:t>
            </a:r>
            <a:r>
              <a:rPr lang="en-US" sz="1000" dirty="0" err="1" smtClean="0"/>
              <a:t>sw</a:t>
            </a:r>
            <a:r>
              <a:rPr lang="en-US" sz="1000" dirty="0" smtClean="0"/>
              <a:t> </a:t>
            </a:r>
            <a:r>
              <a:rPr lang="en-US" sz="1000" dirty="0" err="1" smtClean="0"/>
              <a:t>Tes</a:t>
            </a:r>
            <a:r>
              <a:rPr lang="en-US" sz="1000" dirty="0" smtClean="0"/>
              <a:t> </a:t>
            </a:r>
            <a:r>
              <a:rPr lang="en-US" sz="1000" dirty="0" err="1" smtClean="0"/>
              <a:t>asas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Client test211</a:t>
            </a:r>
          </a:p>
          <a:p>
            <a:pPr>
              <a:spcAft>
                <a:spcPts val="500"/>
              </a:spcAft>
            </a:pPr>
            <a:r>
              <a:rPr lang="en-US" sz="1000" dirty="0" smtClean="0"/>
              <a:t>Group accounts (s)</a:t>
            </a:r>
          </a:p>
          <a:p>
            <a:pPr>
              <a:spcAft>
                <a:spcPts val="500"/>
              </a:spcAft>
            </a:pPr>
            <a:r>
              <a:rPr lang="en-US" sz="1000" dirty="0"/>
              <a:t> </a:t>
            </a:r>
            <a:r>
              <a:rPr lang="en-US" sz="1000" dirty="0" smtClean="0"/>
              <a:t>    </a:t>
            </a:r>
            <a:r>
              <a:rPr lang="en-US" sz="1000" b="1" dirty="0" smtClean="0"/>
              <a:t>Group Total</a:t>
            </a:r>
            <a:endParaRPr lang="en-US" sz="1000" b="1" dirty="0"/>
          </a:p>
          <a:p>
            <a:endParaRPr lang="en-US" sz="1200" dirty="0" smtClean="0"/>
          </a:p>
        </p:txBody>
      </p:sp>
      <p:sp>
        <p:nvSpPr>
          <p:cNvPr id="87" name="Rounded Rectangular Callout 86"/>
          <p:cNvSpPr/>
          <p:nvPr/>
        </p:nvSpPr>
        <p:spPr>
          <a:xfrm>
            <a:off x="6845438" y="2579993"/>
            <a:ext cx="1620266" cy="205967"/>
          </a:xfrm>
          <a:prstGeom prst="wedgeRoundRectCallout">
            <a:avLst>
              <a:gd name="adj1" fmla="val -48932"/>
              <a:gd name="adj2" fmla="val 134660"/>
              <a:gd name="adj3" fmla="val 16667"/>
            </a:avLst>
          </a:prstGeom>
          <a:solidFill>
            <a:srgbClr val="F2D763"/>
          </a:solidFill>
          <a:ln>
            <a:solidFill>
              <a:srgbClr val="9D8B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Danona</a:t>
            </a:r>
            <a:r>
              <a:rPr lang="en-US" sz="1000" dirty="0" smtClean="0">
                <a:solidFill>
                  <a:schemeClr val="tx1"/>
                </a:solidFill>
              </a:rPr>
              <a:t> Car Finance Loan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065506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97259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37509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137524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6550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225.0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597259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923335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523350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51332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83085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250.0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3221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532231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75.0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460213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99196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993560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250.0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993560" y="353675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993560" y="3745280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993560" y="396024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993560" y="4609024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993560" y="4817553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993560" y="503252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7290885" y="3321968"/>
            <a:ext cx="790619" cy="191973"/>
            <a:chOff x="7290885" y="3321968"/>
            <a:chExt cx="790619" cy="191973"/>
          </a:xfrm>
        </p:grpSpPr>
        <p:sp>
          <p:nvSpPr>
            <p:cNvPr id="111" name="Rectangle 110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12" name="Isosceles Triangle 111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7290885" y="3536751"/>
            <a:ext cx="790619" cy="191973"/>
            <a:chOff x="7290885" y="3321968"/>
            <a:chExt cx="790619" cy="191973"/>
          </a:xfrm>
        </p:grpSpPr>
        <p:sp>
          <p:nvSpPr>
            <p:cNvPr id="123" name="Rectangle 12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Absent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25" name="Isosceles Triangle 12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7290885" y="3745280"/>
            <a:ext cx="790619" cy="191973"/>
            <a:chOff x="7290885" y="3321968"/>
            <a:chExt cx="790619" cy="191973"/>
          </a:xfrm>
        </p:grpSpPr>
        <p:sp>
          <p:nvSpPr>
            <p:cNvPr id="128" name="Rectangle 12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30" name="Isosceles Triangle 12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7290885" y="3960248"/>
            <a:ext cx="790619" cy="191973"/>
            <a:chOff x="7290885" y="3321968"/>
            <a:chExt cx="790619" cy="191973"/>
          </a:xfrm>
        </p:grpSpPr>
        <p:sp>
          <p:nvSpPr>
            <p:cNvPr id="133" name="Rectangle 13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35" name="Isosceles Triangle 13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Isosceles Triangle 13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7290885" y="4609024"/>
            <a:ext cx="790619" cy="191973"/>
            <a:chOff x="7290885" y="3321968"/>
            <a:chExt cx="790619" cy="191973"/>
          </a:xfrm>
        </p:grpSpPr>
        <p:sp>
          <p:nvSpPr>
            <p:cNvPr id="138" name="Rectangle 13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Late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40" name="Isosceles Triangle 13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7290885" y="4826662"/>
            <a:ext cx="790619" cy="191973"/>
            <a:chOff x="7290885" y="3321968"/>
            <a:chExt cx="790619" cy="191973"/>
          </a:xfrm>
        </p:grpSpPr>
        <p:sp>
          <p:nvSpPr>
            <p:cNvPr id="143" name="Rectangle 14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45" name="Isosceles Triangle 14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Isosceles Triangle 14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7290885" y="5043578"/>
            <a:ext cx="790619" cy="191973"/>
            <a:chOff x="7290885" y="3321968"/>
            <a:chExt cx="790619" cy="191973"/>
          </a:xfrm>
        </p:grpSpPr>
        <p:sp>
          <p:nvSpPr>
            <p:cNvPr id="148" name="Rectangle 14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50" name="Isosceles Triangle 14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Isosceles Triangle 15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53" name="Straight Connector 152"/>
          <p:cNvCxnSpPr/>
          <p:nvPr/>
        </p:nvCxnSpPr>
        <p:spPr>
          <a:xfrm>
            <a:off x="4839371" y="2497948"/>
            <a:ext cx="0" cy="32477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1024870" y="6069081"/>
            <a:ext cx="548242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striping to distinguish one row from another, use color to distinguish money in vs. money out</a:t>
            </a:r>
          </a:p>
          <a:p>
            <a:r>
              <a:rPr lang="en-US" sz="900" dirty="0" smtClean="0"/>
              <a:t>Use tooltips to spell out loan product names, spell out Attention labels (Present, Absent, Approved Absence, Late</a:t>
            </a:r>
          </a:p>
          <a:p>
            <a:r>
              <a:rPr lang="en-US" sz="900" dirty="0" smtClean="0"/>
              <a:t>Enter date and payment type right on form?  No need for entry page (center, branch, LO determined by login)</a:t>
            </a:r>
          </a:p>
          <a:p>
            <a:r>
              <a:rPr lang="en-US" sz="900" dirty="0" smtClean="0"/>
              <a:t>Change text color of changed amounts right on this page</a:t>
            </a:r>
            <a:endParaRPr lang="en-US" sz="9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103474" y="5781236"/>
            <a:ext cx="3033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Total Collections                     Total Issues/Withdrawals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83285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Approvals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1161" y="2025119"/>
            <a:ext cx="305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Branch Manager: </a:t>
            </a:r>
            <a:r>
              <a:rPr lang="en-US" sz="1600" b="1" dirty="0" smtClean="0"/>
              <a:t>Maria Manager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181161" y="2394452"/>
            <a:ext cx="6985916" cy="2841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6394" y="2477670"/>
            <a:ext cx="6194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Account ID             Loan Amount     Disbursal Date        Borrower           Loan Officer         Center   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410718" y="2895557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16394" y="2832892"/>
            <a:ext cx="1159617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>
                <a:hlinkClick r:id="rId3" action="ppaction://hlinksldjump"/>
              </a:rPr>
              <a:t>001000000001120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001000000001129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001000000001237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001000000001242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001000000001244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001000000001245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001000000001246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001000000001400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49699" y="2832892"/>
            <a:ext cx="618591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2,000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2,345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12,457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1097" y="2835750"/>
            <a:ext cx="1005403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13 – Apr–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18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13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9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12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4495" y="2834321"/>
            <a:ext cx="1004890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SHG Client 34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Raj D</a:t>
            </a:r>
          </a:p>
          <a:p>
            <a:pPr>
              <a:spcAft>
                <a:spcPts val="800"/>
              </a:spcAft>
            </a:pPr>
            <a:r>
              <a:rPr lang="en-US" sz="1000" dirty="0" err="1" smtClean="0"/>
              <a:t>Komik</a:t>
            </a:r>
            <a:r>
              <a:rPr lang="en-US" sz="1000" dirty="0" smtClean="0"/>
              <a:t> </a:t>
            </a:r>
            <a:r>
              <a:rPr lang="en-US" sz="1000" dirty="0" err="1" smtClean="0"/>
              <a:t>Batmana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Tet</a:t>
            </a:r>
            <a:r>
              <a:rPr lang="en-US" sz="1000" dirty="0" smtClean="0"/>
              <a:t> </a:t>
            </a:r>
            <a:r>
              <a:rPr lang="en-US" sz="1000" dirty="0" err="1" smtClean="0"/>
              <a:t>sw</a:t>
            </a:r>
            <a:r>
              <a:rPr lang="en-US" sz="1000" dirty="0" smtClean="0"/>
              <a:t> </a:t>
            </a:r>
            <a:r>
              <a:rPr lang="en-US" sz="1000" dirty="0" err="1" smtClean="0"/>
              <a:t>Tes</a:t>
            </a:r>
            <a:r>
              <a:rPr lang="en-US" sz="1000" dirty="0" smtClean="0"/>
              <a:t> </a:t>
            </a:r>
            <a:r>
              <a:rPr lang="en-US" sz="1000" dirty="0" err="1" smtClean="0"/>
              <a:t>asas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Client test233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Claire Client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Another client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Someone else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Yet another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19385" y="2835750"/>
            <a:ext cx="989924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Ank</a:t>
            </a:r>
            <a:r>
              <a:rPr lang="en-US" sz="1000" dirty="0" smtClean="0"/>
              <a:t> G</a:t>
            </a:r>
          </a:p>
          <a:p>
            <a:pPr>
              <a:spcAft>
                <a:spcPts val="800"/>
              </a:spcAft>
            </a:pPr>
            <a:r>
              <a:rPr lang="en-US" sz="1000" dirty="0" err="1" smtClean="0"/>
              <a:t>Ank</a:t>
            </a:r>
            <a:r>
              <a:rPr lang="en-US" sz="1000" dirty="0" smtClean="0"/>
              <a:t> G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5694" y="2835750"/>
            <a:ext cx="948910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  <a:endParaRPr lang="en-US" sz="1000" dirty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10718" y="3143016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410718" y="3409180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0718" y="3663936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410718" y="3933903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410718" y="4177252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410718" y="4428208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410718" y="4682964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10718" y="4914908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7073689" y="5715402"/>
            <a:ext cx="992193" cy="214521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Approve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81160" y="5347968"/>
            <a:ext cx="4055147" cy="5819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81161" y="5347968"/>
            <a:ext cx="5263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Notes:</a:t>
            </a:r>
            <a:endParaRPr lang="en-U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065882" y="2462622"/>
            <a:ext cx="0" cy="26532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24870" y="6069081"/>
            <a:ext cx="588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striping to distinguish one row from another</a:t>
            </a:r>
          </a:p>
          <a:p>
            <a:r>
              <a:rPr lang="en-US" sz="900" dirty="0" smtClean="0"/>
              <a:t>No need for redundant info: current status (they are all pending), words “Account #”, branch (if approved at branch level)</a:t>
            </a:r>
          </a:p>
          <a:p>
            <a:r>
              <a:rPr lang="en-US" sz="900" dirty="0" smtClean="0"/>
              <a:t>Put borrower, loan officer, and center (and branch?) in separate columns so they can be sorted on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79619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Page (pending approval)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Loan: </a:t>
            </a:r>
            <a:r>
              <a:rPr lang="en-US" sz="1600" b="1" dirty="0" smtClean="0"/>
              <a:t>Loan 1 #000213859 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Approve Loan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 &gt; Loan 1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046" y="2633821"/>
            <a:ext cx="172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Application Pending Approval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362611"/>
            <a:ext cx="314628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Summary</a:t>
            </a:r>
          </a:p>
          <a:p>
            <a:r>
              <a:rPr lang="en-US" sz="1200" dirty="0" smtClean="0"/>
              <a:t>Total Amount Due:</a:t>
            </a:r>
          </a:p>
          <a:p>
            <a:r>
              <a:rPr lang="en-US" sz="1200" dirty="0" smtClean="0"/>
              <a:t>Amount in Arrears:</a:t>
            </a:r>
          </a:p>
          <a:p>
            <a:r>
              <a:rPr lang="en-US" sz="1200" dirty="0" smtClean="0"/>
              <a:t>Principal:</a:t>
            </a:r>
          </a:p>
          <a:p>
            <a:r>
              <a:rPr lang="en-US" sz="1200" dirty="0" smtClean="0"/>
              <a:t>Interest:</a:t>
            </a:r>
          </a:p>
          <a:p>
            <a:r>
              <a:rPr lang="en-US" sz="1200" dirty="0" smtClean="0"/>
              <a:t>Fees:</a:t>
            </a:r>
          </a:p>
          <a:p>
            <a:r>
              <a:rPr lang="en-US" sz="1200" dirty="0" smtClean="0"/>
              <a:t>Penalty:</a:t>
            </a:r>
          </a:p>
          <a:p>
            <a:r>
              <a:rPr lang="en-US" sz="1200" dirty="0" smtClean="0"/>
              <a:t>Total: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54188" y="5016361"/>
            <a:ext cx="3146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Details: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Other Information:</a:t>
            </a:r>
          </a:p>
        </p:txBody>
      </p:sp>
      <p:pic>
        <p:nvPicPr>
          <p:cNvPr id="24" name="Picture 23" descr="Thumbs Down 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36052" cy="5360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24870" y="6069081"/>
            <a:ext cx="409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If the user looking at this page is authorized to approve, show Approve Loan button.</a:t>
            </a:r>
            <a:endParaRPr lang="en-US" sz="900" dirty="0"/>
          </a:p>
        </p:txBody>
      </p:sp>
      <p:pic>
        <p:nvPicPr>
          <p:cNvPr id="19" name="Picture 18" descr="Screen Shot 2013-04-08 at 4.37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73632" cy="57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1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4699" y="3332981"/>
            <a:ext cx="129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Name: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4699" y="3854204"/>
            <a:ext cx="11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Password: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56135" y="3332981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6135" y="3854713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Page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Header region</a:t>
            </a:r>
          </a:p>
          <a:p>
            <a:pPr lvl="1"/>
            <a:r>
              <a:rPr lang="en-US" dirty="0" smtClean="0"/>
              <a:t>Contains links to 2</a:t>
            </a:r>
            <a:r>
              <a:rPr lang="en-US" baseline="30000" dirty="0" smtClean="0"/>
              <a:t>nd</a:t>
            </a:r>
            <a:r>
              <a:rPr lang="en-US" dirty="0" smtClean="0"/>
              <a:t> level regions, settings, login, other?</a:t>
            </a:r>
          </a:p>
          <a:p>
            <a:r>
              <a:rPr lang="en-US" dirty="0" smtClean="0"/>
              <a:t>Dashboard - data specific to user</a:t>
            </a:r>
          </a:p>
          <a:p>
            <a:pPr lvl="1"/>
            <a:r>
              <a:rPr lang="en-US" dirty="0" smtClean="0"/>
              <a:t>Loan officer</a:t>
            </a:r>
          </a:p>
          <a:p>
            <a:pPr lvl="1"/>
            <a:r>
              <a:rPr lang="en-US" dirty="0" smtClean="0"/>
              <a:t>Field office assistant</a:t>
            </a:r>
          </a:p>
          <a:p>
            <a:pPr lvl="1"/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Perhaps add a graphic showing how close user is to their current goal (20 new clients, &gt;20% delinquent?)</a:t>
            </a:r>
          </a:p>
          <a:p>
            <a:r>
              <a:rPr lang="en-US" dirty="0" smtClean="0"/>
              <a:t>Tasks – buttons/links to user specific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Officer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195592"/>
            <a:ext cx="328982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Collections This Week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 smtClean="0"/>
              <a:t>	Loan 2</a:t>
            </a:r>
          </a:p>
          <a:p>
            <a:r>
              <a:rPr lang="en-US" sz="1400" dirty="0" smtClean="0"/>
              <a:t>Top 10 Delinquent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Performance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5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09616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7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870" y="6069081"/>
            <a:ext cx="81483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Left navigation bar for most common tasks for this user on this page</a:t>
            </a:r>
          </a:p>
          <a:p>
            <a:r>
              <a:rPr lang="en-US" sz="900" dirty="0" smtClean="0"/>
              <a:t>Dashboard to show most useful information for this user when logging in: what do I need to do today/this week?  What are my goals?  How am I doing towards my goals?</a:t>
            </a:r>
          </a:p>
        </p:txBody>
      </p:sp>
    </p:spTree>
    <p:extLst>
      <p:ext uri="{BB962C8B-B14F-4D97-AF65-F5344CB8AC3E}">
        <p14:creationId xmlns:p14="http://schemas.microsoft.com/office/powerpoint/2010/main" val="405152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Office Assistant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3384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Field Office Assistant: </a:t>
            </a:r>
            <a:r>
              <a:rPr lang="en-US" sz="1600" b="1" dirty="0" smtClean="0"/>
              <a:t>Frank </a:t>
            </a:r>
            <a:r>
              <a:rPr lang="en-US" sz="1600" b="1" dirty="0" err="1" smtClean="0"/>
              <a:t>Foa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74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 Officer Collection Sheets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endParaRPr lang="en-US" sz="1400" dirty="0"/>
          </a:p>
          <a:p>
            <a:r>
              <a:rPr lang="en-US" sz="1400" dirty="0" smtClean="0"/>
              <a:t>Collection Sheet Entry for Today </a:t>
            </a:r>
          </a:p>
          <a:p>
            <a:endParaRPr lang="en-US" sz="1400" dirty="0" smtClean="0"/>
          </a:p>
          <a:p>
            <a:r>
              <a:rPr lang="en-US" sz="1400" dirty="0" smtClean="0"/>
              <a:t>Top Delinquent Accounts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5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9263" y="411386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Collection Sheet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71544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7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2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305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Branch Manager: </a:t>
            </a:r>
            <a:r>
              <a:rPr lang="en-US" sz="1600" b="1" dirty="0" smtClean="0"/>
              <a:t>Maria Manager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2895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Loans Awaiting Approval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Delinquent Loans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Performing Loan Officers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2</a:t>
            </a:r>
            <a:endParaRPr lang="en-US" sz="1400" dirty="0"/>
          </a:p>
          <a:p>
            <a:r>
              <a:rPr lang="en-US" sz="1400" dirty="0" smtClean="0"/>
              <a:t>Branch Performance - chart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Loan Approvals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Chart of Accounts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3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 Admin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Systems Administrator: </a:t>
            </a:r>
            <a:r>
              <a:rPr lang="en-US" sz="1600" b="1" dirty="0" smtClean="0"/>
              <a:t>Andy Admin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4708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Performance: Last 10 days</a:t>
            </a:r>
          </a:p>
          <a:p>
            <a:endParaRPr lang="en-US" sz="1400" dirty="0"/>
          </a:p>
          <a:p>
            <a:r>
              <a:rPr lang="en-US" sz="1400" dirty="0" smtClean="0"/>
              <a:t>System Running Since: 3/15/2013</a:t>
            </a:r>
          </a:p>
          <a:p>
            <a:endParaRPr lang="en-US" sz="1400" dirty="0"/>
          </a:p>
          <a:p>
            <a:r>
              <a:rPr lang="en-US" sz="1400" dirty="0" smtClean="0"/>
              <a:t>New version available: Upgrade to </a:t>
            </a:r>
            <a:r>
              <a:rPr lang="en-US" sz="1400" dirty="0" err="1" smtClean="0"/>
              <a:t>Mifos</a:t>
            </a:r>
            <a:r>
              <a:rPr lang="en-US" sz="1400" dirty="0" smtClean="0"/>
              <a:t> 3.0!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Loan Approvals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Chart of Accounts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Client: </a:t>
            </a:r>
            <a:r>
              <a:rPr lang="en-US" sz="1600" b="1" dirty="0" smtClean="0"/>
              <a:t>Claire Client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Loan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New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Edit Client Data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2663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Screen Shot 2013-04-04 at 3.16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81" y="2579162"/>
            <a:ext cx="562900" cy="7580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6257" y="2783202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563996"/>
            <a:ext cx="314628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1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4187" y="4547393"/>
            <a:ext cx="314628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2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563996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9" y="5524193"/>
            <a:ext cx="314628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Other Data</a:t>
            </a:r>
          </a:p>
        </p:txBody>
      </p:sp>
      <p:sp>
        <p:nvSpPr>
          <p:cNvPr id="22" name="5-Point Star 21"/>
          <p:cNvSpPr/>
          <p:nvPr/>
        </p:nvSpPr>
        <p:spPr>
          <a:xfrm>
            <a:off x="5904821" y="4625231"/>
            <a:ext cx="304363" cy="323617"/>
          </a:xfrm>
          <a:prstGeom prst="star5">
            <a:avLst/>
          </a:prstGeom>
          <a:gradFill>
            <a:gsLst>
              <a:gs pos="0">
                <a:srgbClr val="64BB13"/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rgbClr val="64BB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Thumbs Down 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24" y="3620151"/>
            <a:ext cx="324360" cy="3243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24870" y="6069081"/>
            <a:ext cx="4205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Show a graph of this person’s loan performance?  Perhaps the first (or selected) loan?</a:t>
            </a:r>
          </a:p>
          <a:p>
            <a:r>
              <a:rPr lang="en-US" sz="900" dirty="0" smtClean="0"/>
              <a:t>Use large icons to distinguish the status of loans</a:t>
            </a:r>
          </a:p>
          <a:p>
            <a:r>
              <a:rPr lang="en-US" sz="900" dirty="0" smtClean="0"/>
              <a:t>Use color blocks to differentiate between loans, performance history, and other data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97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Loan: </a:t>
            </a:r>
            <a:r>
              <a:rPr lang="en-US" sz="1600" b="1" dirty="0" smtClean="0"/>
              <a:t>Loan 1 #000213859 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Payment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Charges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Adjustment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 &gt; Loan 1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046" y="2633821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 in Bad Standing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362611"/>
            <a:ext cx="314628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Summary</a:t>
            </a:r>
          </a:p>
          <a:p>
            <a:r>
              <a:rPr lang="en-US" sz="1200" dirty="0" smtClean="0"/>
              <a:t>Total Amount Due:</a:t>
            </a:r>
          </a:p>
          <a:p>
            <a:r>
              <a:rPr lang="en-US" sz="1200" dirty="0" smtClean="0"/>
              <a:t>Amount in Arrears:</a:t>
            </a:r>
          </a:p>
          <a:p>
            <a:r>
              <a:rPr lang="en-US" sz="1200" dirty="0" smtClean="0"/>
              <a:t>Principal:</a:t>
            </a:r>
          </a:p>
          <a:p>
            <a:r>
              <a:rPr lang="en-US" sz="1200" dirty="0" smtClean="0"/>
              <a:t>Interest:</a:t>
            </a:r>
          </a:p>
          <a:p>
            <a:r>
              <a:rPr lang="en-US" sz="1200" dirty="0" smtClean="0"/>
              <a:t>Fees:</a:t>
            </a:r>
          </a:p>
          <a:p>
            <a:r>
              <a:rPr lang="en-US" sz="1200" dirty="0" smtClean="0"/>
              <a:t>Penalty:</a:t>
            </a:r>
          </a:p>
          <a:p>
            <a:r>
              <a:rPr lang="en-US" sz="1200" dirty="0" smtClean="0"/>
              <a:t>Total: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362611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8" y="5016361"/>
            <a:ext cx="3146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Details: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Other Information: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29263" y="405991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Repay Loan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 descr="Thumbs Down 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36052" cy="5360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24870" y="6069081"/>
            <a:ext cx="256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a graph to show the performance of this loan?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81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6114</TotalTime>
  <Words>1376</Words>
  <Application>Microsoft Macintosh PowerPoint</Application>
  <PresentationFormat>On-screen Show (4:3)</PresentationFormat>
  <Paragraphs>429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Mifos Workflow</vt:lpstr>
      <vt:lpstr>Login</vt:lpstr>
      <vt:lpstr>Home Page Components</vt:lpstr>
      <vt:lpstr>Loan Officer Dashboard</vt:lpstr>
      <vt:lpstr>Field Office Assistant Dashboard</vt:lpstr>
      <vt:lpstr>Manager Dashboard</vt:lpstr>
      <vt:lpstr>Sys Admin Dashboard</vt:lpstr>
      <vt:lpstr>Client Page</vt:lpstr>
      <vt:lpstr>Loan Page</vt:lpstr>
      <vt:lpstr>New Client Page</vt:lpstr>
      <vt:lpstr>New Loan Page (Generic)</vt:lpstr>
      <vt:lpstr>New Loan Page (from Client)</vt:lpstr>
      <vt:lpstr>All Clients (specific to LO)</vt:lpstr>
      <vt:lpstr>All Clients (specific to FOA)</vt:lpstr>
      <vt:lpstr>All Clients (specific to Manager)</vt:lpstr>
      <vt:lpstr>Enter Collection Sheet Data</vt:lpstr>
      <vt:lpstr>Loan Approvals</vt:lpstr>
      <vt:lpstr>Loan Page (pending approval)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Workflow</dc:title>
  <dc:creator>Deanna McCusker</dc:creator>
  <cp:lastModifiedBy>Deanna McCusker</cp:lastModifiedBy>
  <cp:revision>36</cp:revision>
  <cp:lastPrinted>2013-04-05T20:44:56Z</cp:lastPrinted>
  <dcterms:created xsi:type="dcterms:W3CDTF">2013-04-04T17:48:17Z</dcterms:created>
  <dcterms:modified xsi:type="dcterms:W3CDTF">2013-04-08T23:42:24Z</dcterms:modified>
</cp:coreProperties>
</file>