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56" r:id="rId2"/>
    <p:sldId id="288" r:id="rId3"/>
    <p:sldId id="282" r:id="rId4"/>
    <p:sldId id="280" r:id="rId5"/>
    <p:sldId id="284" r:id="rId6"/>
    <p:sldId id="285" r:id="rId7"/>
    <p:sldId id="286" r:id="rId8"/>
    <p:sldId id="28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8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200B8A-8634-4C99-9E1D-D809135D3FE4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3BF6A9-DEED-4E57-99F3-A5AEC173C86D}">
      <dgm:prSet phldrT="[Text]" custT="1"/>
      <dgm:spPr/>
      <dgm:t>
        <a:bodyPr/>
        <a:lstStyle/>
        <a:p>
          <a:r>
            <a:rPr lang="en-US" sz="2400" dirty="0" smtClean="0"/>
            <a:t>Executive in Charge</a:t>
          </a:r>
        </a:p>
        <a:p>
          <a:r>
            <a:rPr lang="en-US" sz="1800" i="1" dirty="0" smtClean="0"/>
            <a:t>of the problem</a:t>
          </a:r>
          <a:endParaRPr lang="en-US" sz="1800" dirty="0"/>
        </a:p>
      </dgm:t>
    </dgm:pt>
    <dgm:pt modelId="{EA82E552-ED23-4076-8408-458A2866D154}" type="parTrans" cxnId="{3B70BE96-D031-4B51-87B9-4FD3EDB6B0F7}">
      <dgm:prSet/>
      <dgm:spPr/>
      <dgm:t>
        <a:bodyPr/>
        <a:lstStyle/>
        <a:p>
          <a:endParaRPr lang="en-US"/>
        </a:p>
      </dgm:t>
    </dgm:pt>
    <dgm:pt modelId="{8EC7C620-5578-49CC-ADFB-B24FD614326D}" type="sibTrans" cxnId="{3B70BE96-D031-4B51-87B9-4FD3EDB6B0F7}">
      <dgm:prSet/>
      <dgm:spPr/>
      <dgm:t>
        <a:bodyPr/>
        <a:lstStyle/>
        <a:p>
          <a:endParaRPr lang="en-US"/>
        </a:p>
      </dgm:t>
    </dgm:pt>
    <dgm:pt modelId="{74900B63-1D5F-4A86-B877-5C76B0311C2E}">
      <dgm:prSet phldrT="[Text]" custT="1"/>
      <dgm:spPr/>
      <dgm:t>
        <a:bodyPr/>
        <a:lstStyle/>
        <a:p>
          <a:r>
            <a:rPr lang="en-US" sz="2400" dirty="0" smtClean="0"/>
            <a:t>Financial Executive </a:t>
          </a:r>
          <a:r>
            <a:rPr lang="en-US" sz="2400" dirty="0" smtClean="0"/>
            <a:t>(CEO-CFO</a:t>
          </a:r>
          <a:r>
            <a:rPr lang="en-US" sz="2400" dirty="0" smtClean="0"/>
            <a:t>)</a:t>
          </a:r>
          <a:endParaRPr lang="en-US" sz="2400" dirty="0"/>
        </a:p>
      </dgm:t>
    </dgm:pt>
    <dgm:pt modelId="{89A11F4E-D163-404E-BD88-257CA3817478}" type="parTrans" cxnId="{96D1A297-B0DA-455A-9B31-814AE29851B3}">
      <dgm:prSet/>
      <dgm:spPr/>
      <dgm:t>
        <a:bodyPr/>
        <a:lstStyle/>
        <a:p>
          <a:endParaRPr lang="en-US"/>
        </a:p>
      </dgm:t>
    </dgm:pt>
    <dgm:pt modelId="{913F2159-6C30-4777-8CA9-2CA2C808C824}" type="sibTrans" cxnId="{96D1A297-B0DA-455A-9B31-814AE29851B3}">
      <dgm:prSet/>
      <dgm:spPr/>
      <dgm:t>
        <a:bodyPr/>
        <a:lstStyle/>
        <a:p>
          <a:endParaRPr lang="en-US"/>
        </a:p>
      </dgm:t>
    </dgm:pt>
    <dgm:pt modelId="{C2FD9364-C22C-4327-A7AE-AB7CA48E80A8}">
      <dgm:prSet phldrT="[Text]" custT="1"/>
      <dgm:spPr/>
      <dgm:t>
        <a:bodyPr/>
        <a:lstStyle/>
        <a:p>
          <a:r>
            <a:rPr lang="en-US" sz="2400" dirty="0" smtClean="0"/>
            <a:t>User Champion</a:t>
          </a:r>
          <a:endParaRPr lang="en-US" sz="2400" dirty="0"/>
        </a:p>
      </dgm:t>
    </dgm:pt>
    <dgm:pt modelId="{11C3E735-161E-47E6-9AB5-3A9C39A524AC}" type="parTrans" cxnId="{317B6C74-9BD7-4A1E-9AAA-BC9EAB3B233E}">
      <dgm:prSet/>
      <dgm:spPr/>
      <dgm:t>
        <a:bodyPr/>
        <a:lstStyle/>
        <a:p>
          <a:endParaRPr lang="en-US"/>
        </a:p>
      </dgm:t>
    </dgm:pt>
    <dgm:pt modelId="{DC4FAF29-854F-4CED-AC48-3CF81A4C1098}" type="sibTrans" cxnId="{317B6C74-9BD7-4A1E-9AAA-BC9EAB3B233E}">
      <dgm:prSet/>
      <dgm:spPr/>
      <dgm:t>
        <a:bodyPr/>
        <a:lstStyle/>
        <a:p>
          <a:endParaRPr lang="en-US"/>
        </a:p>
      </dgm:t>
    </dgm:pt>
    <dgm:pt modelId="{EF8D29DF-2EBD-4AEC-88A1-89CA5828B0A1}">
      <dgm:prSet phldrT="[Text]" custT="1"/>
      <dgm:spPr/>
      <dgm:t>
        <a:bodyPr/>
        <a:lstStyle/>
        <a:p>
          <a:r>
            <a:rPr lang="en-US" sz="2400" dirty="0" smtClean="0"/>
            <a:t>IT</a:t>
          </a:r>
          <a:endParaRPr lang="en-US" sz="2400" dirty="0"/>
        </a:p>
      </dgm:t>
    </dgm:pt>
    <dgm:pt modelId="{2E0DB308-AD5C-4A51-B42F-1775FEBCCD06}" type="parTrans" cxnId="{DB683EBD-D63E-411E-AF59-27A74CF3CC35}">
      <dgm:prSet/>
      <dgm:spPr/>
      <dgm:t>
        <a:bodyPr/>
        <a:lstStyle/>
        <a:p>
          <a:endParaRPr lang="en-US"/>
        </a:p>
      </dgm:t>
    </dgm:pt>
    <dgm:pt modelId="{C96DCC26-FF96-4156-9B6F-EF2C757F0A1F}" type="sibTrans" cxnId="{DB683EBD-D63E-411E-AF59-27A74CF3CC35}">
      <dgm:prSet/>
      <dgm:spPr/>
      <dgm:t>
        <a:bodyPr/>
        <a:lstStyle/>
        <a:p>
          <a:endParaRPr lang="en-US"/>
        </a:p>
      </dgm:t>
    </dgm:pt>
    <dgm:pt modelId="{341C0214-324B-4762-8F1D-8EB51A3D68F4}" type="pres">
      <dgm:prSet presAssocID="{17200B8A-8634-4C99-9E1D-D809135D3FE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B30FF7-FB60-4B73-B21B-D9905B1C49AE}" type="pres">
      <dgm:prSet presAssocID="{17200B8A-8634-4C99-9E1D-D809135D3FE4}" presName="diamond" presStyleLbl="bgShp" presStyleIdx="0" presStyleCnt="1"/>
      <dgm:spPr/>
    </dgm:pt>
    <dgm:pt modelId="{1E42A60D-6DD3-4888-AD79-D454EE2693DC}" type="pres">
      <dgm:prSet presAssocID="{17200B8A-8634-4C99-9E1D-D809135D3FE4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5C1FB7-9525-47CE-B73C-43704E7A7255}" type="pres">
      <dgm:prSet presAssocID="{17200B8A-8634-4C99-9E1D-D809135D3FE4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B26C5A-E05B-4461-8F29-0CE2A91A9511}" type="pres">
      <dgm:prSet presAssocID="{17200B8A-8634-4C99-9E1D-D809135D3FE4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BC1ED7-9D4F-4FDF-B899-70A957CF8CA7}" type="pres">
      <dgm:prSet presAssocID="{17200B8A-8634-4C99-9E1D-D809135D3FE4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EBD6EB-CCA7-4E45-918B-CEAC77F22BDF}" type="presOf" srcId="{333BF6A9-DEED-4E57-99F3-A5AEC173C86D}" destId="{1E42A60D-6DD3-4888-AD79-D454EE2693DC}" srcOrd="0" destOrd="0" presId="urn:microsoft.com/office/officeart/2005/8/layout/matrix3"/>
    <dgm:cxn modelId="{317B6C74-9BD7-4A1E-9AAA-BC9EAB3B233E}" srcId="{17200B8A-8634-4C99-9E1D-D809135D3FE4}" destId="{C2FD9364-C22C-4327-A7AE-AB7CA48E80A8}" srcOrd="2" destOrd="0" parTransId="{11C3E735-161E-47E6-9AB5-3A9C39A524AC}" sibTransId="{DC4FAF29-854F-4CED-AC48-3CF81A4C1098}"/>
    <dgm:cxn modelId="{DB683EBD-D63E-411E-AF59-27A74CF3CC35}" srcId="{17200B8A-8634-4C99-9E1D-D809135D3FE4}" destId="{EF8D29DF-2EBD-4AEC-88A1-89CA5828B0A1}" srcOrd="3" destOrd="0" parTransId="{2E0DB308-AD5C-4A51-B42F-1775FEBCCD06}" sibTransId="{C96DCC26-FF96-4156-9B6F-EF2C757F0A1F}"/>
    <dgm:cxn modelId="{3C554C01-F764-4660-99A5-21AA54452341}" type="presOf" srcId="{C2FD9364-C22C-4327-A7AE-AB7CA48E80A8}" destId="{AEB26C5A-E05B-4461-8F29-0CE2A91A9511}" srcOrd="0" destOrd="0" presId="urn:microsoft.com/office/officeart/2005/8/layout/matrix3"/>
    <dgm:cxn modelId="{3B70BE96-D031-4B51-87B9-4FD3EDB6B0F7}" srcId="{17200B8A-8634-4C99-9E1D-D809135D3FE4}" destId="{333BF6A9-DEED-4E57-99F3-A5AEC173C86D}" srcOrd="0" destOrd="0" parTransId="{EA82E552-ED23-4076-8408-458A2866D154}" sibTransId="{8EC7C620-5578-49CC-ADFB-B24FD614326D}"/>
    <dgm:cxn modelId="{5939A5A3-3C2C-4DF4-BDBA-1660290A4422}" type="presOf" srcId="{74900B63-1D5F-4A86-B877-5C76B0311C2E}" destId="{765C1FB7-9525-47CE-B73C-43704E7A7255}" srcOrd="0" destOrd="0" presId="urn:microsoft.com/office/officeart/2005/8/layout/matrix3"/>
    <dgm:cxn modelId="{96D1A297-B0DA-455A-9B31-814AE29851B3}" srcId="{17200B8A-8634-4C99-9E1D-D809135D3FE4}" destId="{74900B63-1D5F-4A86-B877-5C76B0311C2E}" srcOrd="1" destOrd="0" parTransId="{89A11F4E-D163-404E-BD88-257CA3817478}" sibTransId="{913F2159-6C30-4777-8CA9-2CA2C808C824}"/>
    <dgm:cxn modelId="{3172458A-438B-488B-A775-D57DFA8D7EAD}" type="presOf" srcId="{17200B8A-8634-4C99-9E1D-D809135D3FE4}" destId="{341C0214-324B-4762-8F1D-8EB51A3D68F4}" srcOrd="0" destOrd="0" presId="urn:microsoft.com/office/officeart/2005/8/layout/matrix3"/>
    <dgm:cxn modelId="{46A8B7BA-1489-4792-BB29-DB7252573253}" type="presOf" srcId="{EF8D29DF-2EBD-4AEC-88A1-89CA5828B0A1}" destId="{03BC1ED7-9D4F-4FDF-B899-70A957CF8CA7}" srcOrd="0" destOrd="0" presId="urn:microsoft.com/office/officeart/2005/8/layout/matrix3"/>
    <dgm:cxn modelId="{2F9705A3-EECF-40A4-9741-1CC1320CC58D}" type="presParOf" srcId="{341C0214-324B-4762-8F1D-8EB51A3D68F4}" destId="{A8B30FF7-FB60-4B73-B21B-D9905B1C49AE}" srcOrd="0" destOrd="0" presId="urn:microsoft.com/office/officeart/2005/8/layout/matrix3"/>
    <dgm:cxn modelId="{B9971E45-BB80-495F-B2B2-21CA31F7416E}" type="presParOf" srcId="{341C0214-324B-4762-8F1D-8EB51A3D68F4}" destId="{1E42A60D-6DD3-4888-AD79-D454EE2693DC}" srcOrd="1" destOrd="0" presId="urn:microsoft.com/office/officeart/2005/8/layout/matrix3"/>
    <dgm:cxn modelId="{D306ED72-C210-49D8-9698-314660E8DBDD}" type="presParOf" srcId="{341C0214-324B-4762-8F1D-8EB51A3D68F4}" destId="{765C1FB7-9525-47CE-B73C-43704E7A7255}" srcOrd="2" destOrd="0" presId="urn:microsoft.com/office/officeart/2005/8/layout/matrix3"/>
    <dgm:cxn modelId="{A230C147-F4D0-4984-BC36-B32136C4928F}" type="presParOf" srcId="{341C0214-324B-4762-8F1D-8EB51A3D68F4}" destId="{AEB26C5A-E05B-4461-8F29-0CE2A91A9511}" srcOrd="3" destOrd="0" presId="urn:microsoft.com/office/officeart/2005/8/layout/matrix3"/>
    <dgm:cxn modelId="{17BFC204-B776-4864-8175-FF5D462C0937}" type="presParOf" srcId="{341C0214-324B-4762-8F1D-8EB51A3D68F4}" destId="{03BC1ED7-9D4F-4FDF-B899-70A957CF8CA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200B8A-8634-4C99-9E1D-D809135D3FE4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3BF6A9-DEED-4E57-99F3-A5AEC173C86D}">
      <dgm:prSet phldrT="[Text]" custT="1"/>
      <dgm:spPr/>
      <dgm:t>
        <a:bodyPr/>
        <a:lstStyle/>
        <a:p>
          <a:r>
            <a:rPr lang="en-US" sz="2400" dirty="0" smtClean="0"/>
            <a:t>Executive in Charge</a:t>
          </a:r>
        </a:p>
        <a:p>
          <a:r>
            <a:rPr lang="en-US" sz="1800" i="1" dirty="0" smtClean="0"/>
            <a:t>of the problem</a:t>
          </a:r>
          <a:endParaRPr lang="en-US" sz="1800" i="1" dirty="0"/>
        </a:p>
      </dgm:t>
    </dgm:pt>
    <dgm:pt modelId="{EA82E552-ED23-4076-8408-458A2866D154}" type="parTrans" cxnId="{3B70BE96-D031-4B51-87B9-4FD3EDB6B0F7}">
      <dgm:prSet/>
      <dgm:spPr/>
      <dgm:t>
        <a:bodyPr/>
        <a:lstStyle/>
        <a:p>
          <a:endParaRPr lang="en-US"/>
        </a:p>
      </dgm:t>
    </dgm:pt>
    <dgm:pt modelId="{8EC7C620-5578-49CC-ADFB-B24FD614326D}" type="sibTrans" cxnId="{3B70BE96-D031-4B51-87B9-4FD3EDB6B0F7}">
      <dgm:prSet/>
      <dgm:spPr/>
      <dgm:t>
        <a:bodyPr/>
        <a:lstStyle/>
        <a:p>
          <a:endParaRPr lang="en-US"/>
        </a:p>
      </dgm:t>
    </dgm:pt>
    <dgm:pt modelId="{74900B63-1D5F-4A86-B877-5C76B0311C2E}">
      <dgm:prSet phldrT="[Text]" custT="1"/>
      <dgm:spPr/>
      <dgm:t>
        <a:bodyPr/>
        <a:lstStyle/>
        <a:p>
          <a:r>
            <a:rPr lang="en-US" sz="2400" dirty="0" smtClean="0"/>
            <a:t>Financial Executive </a:t>
          </a:r>
          <a:r>
            <a:rPr lang="en-US" sz="2400" dirty="0" smtClean="0"/>
            <a:t>(CEO-CFO</a:t>
          </a:r>
          <a:r>
            <a:rPr lang="en-US" sz="2400" dirty="0" smtClean="0"/>
            <a:t>)</a:t>
          </a:r>
          <a:endParaRPr lang="en-US" sz="2400" dirty="0"/>
        </a:p>
      </dgm:t>
    </dgm:pt>
    <dgm:pt modelId="{89A11F4E-D163-404E-BD88-257CA3817478}" type="parTrans" cxnId="{96D1A297-B0DA-455A-9B31-814AE29851B3}">
      <dgm:prSet/>
      <dgm:spPr/>
      <dgm:t>
        <a:bodyPr/>
        <a:lstStyle/>
        <a:p>
          <a:endParaRPr lang="en-US"/>
        </a:p>
      </dgm:t>
    </dgm:pt>
    <dgm:pt modelId="{913F2159-6C30-4777-8CA9-2CA2C808C824}" type="sibTrans" cxnId="{96D1A297-B0DA-455A-9B31-814AE29851B3}">
      <dgm:prSet/>
      <dgm:spPr/>
      <dgm:t>
        <a:bodyPr/>
        <a:lstStyle/>
        <a:p>
          <a:endParaRPr lang="en-US"/>
        </a:p>
      </dgm:t>
    </dgm:pt>
    <dgm:pt modelId="{C2FD9364-C22C-4327-A7AE-AB7CA48E80A8}">
      <dgm:prSet phldrT="[Text]" custT="1"/>
      <dgm:spPr/>
      <dgm:t>
        <a:bodyPr/>
        <a:lstStyle/>
        <a:p>
          <a:r>
            <a:rPr lang="en-US" sz="2400" dirty="0" smtClean="0"/>
            <a:t>User Champion</a:t>
          </a:r>
          <a:endParaRPr lang="en-US" sz="2400" dirty="0"/>
        </a:p>
      </dgm:t>
    </dgm:pt>
    <dgm:pt modelId="{11C3E735-161E-47E6-9AB5-3A9C39A524AC}" type="parTrans" cxnId="{317B6C74-9BD7-4A1E-9AAA-BC9EAB3B233E}">
      <dgm:prSet/>
      <dgm:spPr/>
      <dgm:t>
        <a:bodyPr/>
        <a:lstStyle/>
        <a:p>
          <a:endParaRPr lang="en-US"/>
        </a:p>
      </dgm:t>
    </dgm:pt>
    <dgm:pt modelId="{DC4FAF29-854F-4CED-AC48-3CF81A4C1098}" type="sibTrans" cxnId="{317B6C74-9BD7-4A1E-9AAA-BC9EAB3B233E}">
      <dgm:prSet/>
      <dgm:spPr/>
      <dgm:t>
        <a:bodyPr/>
        <a:lstStyle/>
        <a:p>
          <a:endParaRPr lang="en-US"/>
        </a:p>
      </dgm:t>
    </dgm:pt>
    <dgm:pt modelId="{EF8D29DF-2EBD-4AEC-88A1-89CA5828B0A1}">
      <dgm:prSet phldrT="[Text]" custT="1"/>
      <dgm:spPr/>
      <dgm:t>
        <a:bodyPr/>
        <a:lstStyle/>
        <a:p>
          <a:r>
            <a:rPr lang="en-US" sz="2400" dirty="0" smtClean="0"/>
            <a:t>IT</a:t>
          </a:r>
          <a:endParaRPr lang="en-US" sz="2400" dirty="0"/>
        </a:p>
      </dgm:t>
    </dgm:pt>
    <dgm:pt modelId="{2E0DB308-AD5C-4A51-B42F-1775FEBCCD06}" type="parTrans" cxnId="{DB683EBD-D63E-411E-AF59-27A74CF3CC35}">
      <dgm:prSet/>
      <dgm:spPr/>
      <dgm:t>
        <a:bodyPr/>
        <a:lstStyle/>
        <a:p>
          <a:endParaRPr lang="en-US"/>
        </a:p>
      </dgm:t>
    </dgm:pt>
    <dgm:pt modelId="{C96DCC26-FF96-4156-9B6F-EF2C757F0A1F}" type="sibTrans" cxnId="{DB683EBD-D63E-411E-AF59-27A74CF3CC35}">
      <dgm:prSet/>
      <dgm:spPr/>
      <dgm:t>
        <a:bodyPr/>
        <a:lstStyle/>
        <a:p>
          <a:endParaRPr lang="en-US"/>
        </a:p>
      </dgm:t>
    </dgm:pt>
    <dgm:pt modelId="{341C0214-324B-4762-8F1D-8EB51A3D68F4}" type="pres">
      <dgm:prSet presAssocID="{17200B8A-8634-4C99-9E1D-D809135D3FE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B30FF7-FB60-4B73-B21B-D9905B1C49AE}" type="pres">
      <dgm:prSet presAssocID="{17200B8A-8634-4C99-9E1D-D809135D3FE4}" presName="diamond" presStyleLbl="bgShp" presStyleIdx="0" presStyleCnt="1"/>
      <dgm:spPr/>
    </dgm:pt>
    <dgm:pt modelId="{1E42A60D-6DD3-4888-AD79-D454EE2693DC}" type="pres">
      <dgm:prSet presAssocID="{17200B8A-8634-4C99-9E1D-D809135D3FE4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5C1FB7-9525-47CE-B73C-43704E7A7255}" type="pres">
      <dgm:prSet presAssocID="{17200B8A-8634-4C99-9E1D-D809135D3FE4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B26C5A-E05B-4461-8F29-0CE2A91A9511}" type="pres">
      <dgm:prSet presAssocID="{17200B8A-8634-4C99-9E1D-D809135D3FE4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BC1ED7-9D4F-4FDF-B899-70A957CF8CA7}" type="pres">
      <dgm:prSet presAssocID="{17200B8A-8634-4C99-9E1D-D809135D3FE4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7B6C74-9BD7-4A1E-9AAA-BC9EAB3B233E}" srcId="{17200B8A-8634-4C99-9E1D-D809135D3FE4}" destId="{C2FD9364-C22C-4327-A7AE-AB7CA48E80A8}" srcOrd="2" destOrd="0" parTransId="{11C3E735-161E-47E6-9AB5-3A9C39A524AC}" sibTransId="{DC4FAF29-854F-4CED-AC48-3CF81A4C1098}"/>
    <dgm:cxn modelId="{0E1C2C76-68B5-476D-8876-500CDA86DA29}" type="presOf" srcId="{74900B63-1D5F-4A86-B877-5C76B0311C2E}" destId="{765C1FB7-9525-47CE-B73C-43704E7A7255}" srcOrd="0" destOrd="0" presId="urn:microsoft.com/office/officeart/2005/8/layout/matrix3"/>
    <dgm:cxn modelId="{D19CD770-C571-49C9-B6BE-6D468D446609}" type="presOf" srcId="{EF8D29DF-2EBD-4AEC-88A1-89CA5828B0A1}" destId="{03BC1ED7-9D4F-4FDF-B899-70A957CF8CA7}" srcOrd="0" destOrd="0" presId="urn:microsoft.com/office/officeart/2005/8/layout/matrix3"/>
    <dgm:cxn modelId="{F692E407-17D5-48AC-A403-03FEDE12982D}" type="presOf" srcId="{333BF6A9-DEED-4E57-99F3-A5AEC173C86D}" destId="{1E42A60D-6DD3-4888-AD79-D454EE2693DC}" srcOrd="0" destOrd="0" presId="urn:microsoft.com/office/officeart/2005/8/layout/matrix3"/>
    <dgm:cxn modelId="{DB683EBD-D63E-411E-AF59-27A74CF3CC35}" srcId="{17200B8A-8634-4C99-9E1D-D809135D3FE4}" destId="{EF8D29DF-2EBD-4AEC-88A1-89CA5828B0A1}" srcOrd="3" destOrd="0" parTransId="{2E0DB308-AD5C-4A51-B42F-1775FEBCCD06}" sibTransId="{C96DCC26-FF96-4156-9B6F-EF2C757F0A1F}"/>
    <dgm:cxn modelId="{3B70BE96-D031-4B51-87B9-4FD3EDB6B0F7}" srcId="{17200B8A-8634-4C99-9E1D-D809135D3FE4}" destId="{333BF6A9-DEED-4E57-99F3-A5AEC173C86D}" srcOrd="0" destOrd="0" parTransId="{EA82E552-ED23-4076-8408-458A2866D154}" sibTransId="{8EC7C620-5578-49CC-ADFB-B24FD614326D}"/>
    <dgm:cxn modelId="{EF94AC00-B001-4CFD-92FC-931AAA2B978C}" type="presOf" srcId="{17200B8A-8634-4C99-9E1D-D809135D3FE4}" destId="{341C0214-324B-4762-8F1D-8EB51A3D68F4}" srcOrd="0" destOrd="0" presId="urn:microsoft.com/office/officeart/2005/8/layout/matrix3"/>
    <dgm:cxn modelId="{31D5553D-E9F3-4B8E-A8F7-5AB73EE3BD84}" type="presOf" srcId="{C2FD9364-C22C-4327-A7AE-AB7CA48E80A8}" destId="{AEB26C5A-E05B-4461-8F29-0CE2A91A9511}" srcOrd="0" destOrd="0" presId="urn:microsoft.com/office/officeart/2005/8/layout/matrix3"/>
    <dgm:cxn modelId="{96D1A297-B0DA-455A-9B31-814AE29851B3}" srcId="{17200B8A-8634-4C99-9E1D-D809135D3FE4}" destId="{74900B63-1D5F-4A86-B877-5C76B0311C2E}" srcOrd="1" destOrd="0" parTransId="{89A11F4E-D163-404E-BD88-257CA3817478}" sibTransId="{913F2159-6C30-4777-8CA9-2CA2C808C824}"/>
    <dgm:cxn modelId="{9B92869B-BE3C-43CA-B9CE-D96937A82833}" type="presParOf" srcId="{341C0214-324B-4762-8F1D-8EB51A3D68F4}" destId="{A8B30FF7-FB60-4B73-B21B-D9905B1C49AE}" srcOrd="0" destOrd="0" presId="urn:microsoft.com/office/officeart/2005/8/layout/matrix3"/>
    <dgm:cxn modelId="{7F2E694F-7716-46C9-A0E7-285E961205E1}" type="presParOf" srcId="{341C0214-324B-4762-8F1D-8EB51A3D68F4}" destId="{1E42A60D-6DD3-4888-AD79-D454EE2693DC}" srcOrd="1" destOrd="0" presId="urn:microsoft.com/office/officeart/2005/8/layout/matrix3"/>
    <dgm:cxn modelId="{3BBECEEA-632A-4C82-89B1-40C78C455CCF}" type="presParOf" srcId="{341C0214-324B-4762-8F1D-8EB51A3D68F4}" destId="{765C1FB7-9525-47CE-B73C-43704E7A7255}" srcOrd="2" destOrd="0" presId="urn:microsoft.com/office/officeart/2005/8/layout/matrix3"/>
    <dgm:cxn modelId="{AEC23716-1B08-407F-9D42-8A989FFB22B1}" type="presParOf" srcId="{341C0214-324B-4762-8F1D-8EB51A3D68F4}" destId="{AEB26C5A-E05B-4461-8F29-0CE2A91A9511}" srcOrd="3" destOrd="0" presId="urn:microsoft.com/office/officeart/2005/8/layout/matrix3"/>
    <dgm:cxn modelId="{202765FC-E615-4A89-994F-B91D5358B6E3}" type="presParOf" srcId="{341C0214-324B-4762-8F1D-8EB51A3D68F4}" destId="{03BC1ED7-9D4F-4FDF-B899-70A957CF8CA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30FF7-FB60-4B73-B21B-D9905B1C49AE}">
      <dsp:nvSpPr>
        <dsp:cNvPr id="0" name=""/>
        <dsp:cNvSpPr/>
      </dsp:nvSpPr>
      <dsp:spPr>
        <a:xfrm>
          <a:off x="2861744" y="0"/>
          <a:ext cx="4904754" cy="4904754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2A60D-6DD3-4888-AD79-D454EE2693DC}">
      <dsp:nvSpPr>
        <dsp:cNvPr id="0" name=""/>
        <dsp:cNvSpPr/>
      </dsp:nvSpPr>
      <dsp:spPr>
        <a:xfrm>
          <a:off x="3327696" y="465951"/>
          <a:ext cx="1912854" cy="19128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Executive in Charge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1" kern="1200" dirty="0" smtClean="0"/>
            <a:t>of the problem</a:t>
          </a:r>
          <a:endParaRPr lang="en-US" sz="1800" kern="1200" dirty="0"/>
        </a:p>
      </dsp:txBody>
      <dsp:txXfrm>
        <a:off x="3421074" y="559329"/>
        <a:ext cx="1726098" cy="1726098"/>
      </dsp:txXfrm>
    </dsp:sp>
    <dsp:sp modelId="{765C1FB7-9525-47CE-B73C-43704E7A7255}">
      <dsp:nvSpPr>
        <dsp:cNvPr id="0" name=""/>
        <dsp:cNvSpPr/>
      </dsp:nvSpPr>
      <dsp:spPr>
        <a:xfrm>
          <a:off x="5387692" y="465951"/>
          <a:ext cx="1912854" cy="19128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Financial Executive </a:t>
          </a:r>
          <a:r>
            <a:rPr lang="en-US" sz="2400" kern="1200" dirty="0" smtClean="0"/>
            <a:t>(CEO-CFO</a:t>
          </a:r>
          <a:r>
            <a:rPr lang="en-US" sz="2400" kern="1200" dirty="0" smtClean="0"/>
            <a:t>)</a:t>
          </a:r>
          <a:endParaRPr lang="en-US" sz="2400" kern="1200" dirty="0"/>
        </a:p>
      </dsp:txBody>
      <dsp:txXfrm>
        <a:off x="5481070" y="559329"/>
        <a:ext cx="1726098" cy="1726098"/>
      </dsp:txXfrm>
    </dsp:sp>
    <dsp:sp modelId="{AEB26C5A-E05B-4461-8F29-0CE2A91A9511}">
      <dsp:nvSpPr>
        <dsp:cNvPr id="0" name=""/>
        <dsp:cNvSpPr/>
      </dsp:nvSpPr>
      <dsp:spPr>
        <a:xfrm>
          <a:off x="3327696" y="2525948"/>
          <a:ext cx="1912854" cy="19128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User Champion</a:t>
          </a:r>
          <a:endParaRPr lang="en-US" sz="2400" kern="1200" dirty="0"/>
        </a:p>
      </dsp:txBody>
      <dsp:txXfrm>
        <a:off x="3421074" y="2619326"/>
        <a:ext cx="1726098" cy="1726098"/>
      </dsp:txXfrm>
    </dsp:sp>
    <dsp:sp modelId="{03BC1ED7-9D4F-4FDF-B899-70A957CF8CA7}">
      <dsp:nvSpPr>
        <dsp:cNvPr id="0" name=""/>
        <dsp:cNvSpPr/>
      </dsp:nvSpPr>
      <dsp:spPr>
        <a:xfrm>
          <a:off x="5387692" y="2525948"/>
          <a:ext cx="1912854" cy="19128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IT</a:t>
          </a:r>
          <a:endParaRPr lang="en-US" sz="2400" kern="1200" dirty="0"/>
        </a:p>
      </dsp:txBody>
      <dsp:txXfrm>
        <a:off x="5481070" y="2619326"/>
        <a:ext cx="1726098" cy="1726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30FF7-FB60-4B73-B21B-D9905B1C49AE}">
      <dsp:nvSpPr>
        <dsp:cNvPr id="0" name=""/>
        <dsp:cNvSpPr/>
      </dsp:nvSpPr>
      <dsp:spPr>
        <a:xfrm>
          <a:off x="2861744" y="0"/>
          <a:ext cx="4904754" cy="4904754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2A60D-6DD3-4888-AD79-D454EE2693DC}">
      <dsp:nvSpPr>
        <dsp:cNvPr id="0" name=""/>
        <dsp:cNvSpPr/>
      </dsp:nvSpPr>
      <dsp:spPr>
        <a:xfrm>
          <a:off x="3327696" y="465951"/>
          <a:ext cx="1912854" cy="19128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Executive in Charge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1" kern="1200" dirty="0" smtClean="0"/>
            <a:t>of the problem</a:t>
          </a:r>
          <a:endParaRPr lang="en-US" sz="1800" i="1" kern="1200" dirty="0"/>
        </a:p>
      </dsp:txBody>
      <dsp:txXfrm>
        <a:off x="3421074" y="559329"/>
        <a:ext cx="1726098" cy="1726098"/>
      </dsp:txXfrm>
    </dsp:sp>
    <dsp:sp modelId="{765C1FB7-9525-47CE-B73C-43704E7A7255}">
      <dsp:nvSpPr>
        <dsp:cNvPr id="0" name=""/>
        <dsp:cNvSpPr/>
      </dsp:nvSpPr>
      <dsp:spPr>
        <a:xfrm>
          <a:off x="5387692" y="465951"/>
          <a:ext cx="1912854" cy="19128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Financial Executive </a:t>
          </a:r>
          <a:r>
            <a:rPr lang="en-US" sz="2400" kern="1200" dirty="0" smtClean="0"/>
            <a:t>(CEO-CFO</a:t>
          </a:r>
          <a:r>
            <a:rPr lang="en-US" sz="2400" kern="1200" dirty="0" smtClean="0"/>
            <a:t>)</a:t>
          </a:r>
          <a:endParaRPr lang="en-US" sz="2400" kern="1200" dirty="0"/>
        </a:p>
      </dsp:txBody>
      <dsp:txXfrm>
        <a:off x="5481070" y="559329"/>
        <a:ext cx="1726098" cy="1726098"/>
      </dsp:txXfrm>
    </dsp:sp>
    <dsp:sp modelId="{AEB26C5A-E05B-4461-8F29-0CE2A91A9511}">
      <dsp:nvSpPr>
        <dsp:cNvPr id="0" name=""/>
        <dsp:cNvSpPr/>
      </dsp:nvSpPr>
      <dsp:spPr>
        <a:xfrm>
          <a:off x="3327696" y="2525948"/>
          <a:ext cx="1912854" cy="19128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User Champion</a:t>
          </a:r>
          <a:endParaRPr lang="en-US" sz="2400" kern="1200" dirty="0"/>
        </a:p>
      </dsp:txBody>
      <dsp:txXfrm>
        <a:off x="3421074" y="2619326"/>
        <a:ext cx="1726098" cy="1726098"/>
      </dsp:txXfrm>
    </dsp:sp>
    <dsp:sp modelId="{03BC1ED7-9D4F-4FDF-B899-70A957CF8CA7}">
      <dsp:nvSpPr>
        <dsp:cNvPr id="0" name=""/>
        <dsp:cNvSpPr/>
      </dsp:nvSpPr>
      <dsp:spPr>
        <a:xfrm>
          <a:off x="5387692" y="2525948"/>
          <a:ext cx="1912854" cy="19128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IT</a:t>
          </a:r>
          <a:endParaRPr lang="en-US" sz="2400" kern="1200" dirty="0"/>
        </a:p>
      </dsp:txBody>
      <dsp:txXfrm>
        <a:off x="5481070" y="2619326"/>
        <a:ext cx="1726098" cy="1726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Business to Business Selling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Mifos</a:t>
            </a:r>
            <a:r>
              <a:rPr lang="en-US" dirty="0" smtClean="0"/>
              <a:t> Summit – Oct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6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not a random process.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3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Customer’s POV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838201" y="1690688"/>
            <a:ext cx="10515599" cy="4486274"/>
            <a:chOff x="838201" y="1690688"/>
            <a:chExt cx="10515599" cy="4486274"/>
          </a:xfrm>
        </p:grpSpPr>
        <p:sp>
          <p:nvSpPr>
            <p:cNvPr id="11" name="Freeform 10"/>
            <p:cNvSpPr/>
            <p:nvPr/>
          </p:nvSpPr>
          <p:spPr>
            <a:xfrm>
              <a:off x="838201" y="1690688"/>
              <a:ext cx="8938260" cy="1345882"/>
            </a:xfrm>
            <a:custGeom>
              <a:avLst/>
              <a:gdLst>
                <a:gd name="connsiteX0" fmla="*/ 0 w 8938260"/>
                <a:gd name="connsiteY0" fmla="*/ 134588 h 1345882"/>
                <a:gd name="connsiteX1" fmla="*/ 134588 w 8938260"/>
                <a:gd name="connsiteY1" fmla="*/ 0 h 1345882"/>
                <a:gd name="connsiteX2" fmla="*/ 8803672 w 8938260"/>
                <a:gd name="connsiteY2" fmla="*/ 0 h 1345882"/>
                <a:gd name="connsiteX3" fmla="*/ 8938260 w 8938260"/>
                <a:gd name="connsiteY3" fmla="*/ 134588 h 1345882"/>
                <a:gd name="connsiteX4" fmla="*/ 8938260 w 8938260"/>
                <a:gd name="connsiteY4" fmla="*/ 1211294 h 1345882"/>
                <a:gd name="connsiteX5" fmla="*/ 8803672 w 8938260"/>
                <a:gd name="connsiteY5" fmla="*/ 1345882 h 1345882"/>
                <a:gd name="connsiteX6" fmla="*/ 134588 w 8938260"/>
                <a:gd name="connsiteY6" fmla="*/ 1345882 h 1345882"/>
                <a:gd name="connsiteX7" fmla="*/ 0 w 8938260"/>
                <a:gd name="connsiteY7" fmla="*/ 1211294 h 1345882"/>
                <a:gd name="connsiteX8" fmla="*/ 0 w 8938260"/>
                <a:gd name="connsiteY8" fmla="*/ 134588 h 1345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38260" h="1345882">
                  <a:moveTo>
                    <a:pt x="0" y="134588"/>
                  </a:moveTo>
                  <a:cubicBezTo>
                    <a:pt x="0" y="60257"/>
                    <a:pt x="60257" y="0"/>
                    <a:pt x="134588" y="0"/>
                  </a:cubicBezTo>
                  <a:lnTo>
                    <a:pt x="8803672" y="0"/>
                  </a:lnTo>
                  <a:cubicBezTo>
                    <a:pt x="8878003" y="0"/>
                    <a:pt x="8938260" y="60257"/>
                    <a:pt x="8938260" y="134588"/>
                  </a:cubicBezTo>
                  <a:lnTo>
                    <a:pt x="8938260" y="1211294"/>
                  </a:lnTo>
                  <a:cubicBezTo>
                    <a:pt x="8938260" y="1285625"/>
                    <a:pt x="8878003" y="1345882"/>
                    <a:pt x="8803672" y="1345882"/>
                  </a:cubicBezTo>
                  <a:lnTo>
                    <a:pt x="134588" y="1345882"/>
                  </a:lnTo>
                  <a:cubicBezTo>
                    <a:pt x="60257" y="1345882"/>
                    <a:pt x="0" y="1285625"/>
                    <a:pt x="0" y="1211294"/>
                  </a:cubicBezTo>
                  <a:lnTo>
                    <a:pt x="0" y="13458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7060" tIns="207060" rIns="1580534" bIns="207060" numCol="1" spcCol="1270" anchor="ctr" anchorCtr="0">
              <a:noAutofit/>
            </a:bodyPr>
            <a:lstStyle/>
            <a:p>
              <a:pPr lvl="0" algn="l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400" kern="1200" dirty="0" smtClean="0"/>
                <a:t>1. Problem. </a:t>
              </a:r>
              <a:br>
                <a:rPr lang="en-US" sz="4400" kern="1200" dirty="0" smtClean="0"/>
              </a:br>
              <a:r>
                <a:rPr lang="en-US" sz="3200" i="1" kern="1200" dirty="0" smtClean="0"/>
                <a:t>There has to be a problem.</a:t>
              </a:r>
              <a:endParaRPr lang="en-US" sz="3200" i="1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626870" y="3260884"/>
              <a:ext cx="8938260" cy="1345882"/>
            </a:xfrm>
            <a:custGeom>
              <a:avLst/>
              <a:gdLst>
                <a:gd name="connsiteX0" fmla="*/ 0 w 8938260"/>
                <a:gd name="connsiteY0" fmla="*/ 134588 h 1345882"/>
                <a:gd name="connsiteX1" fmla="*/ 134588 w 8938260"/>
                <a:gd name="connsiteY1" fmla="*/ 0 h 1345882"/>
                <a:gd name="connsiteX2" fmla="*/ 8803672 w 8938260"/>
                <a:gd name="connsiteY2" fmla="*/ 0 h 1345882"/>
                <a:gd name="connsiteX3" fmla="*/ 8938260 w 8938260"/>
                <a:gd name="connsiteY3" fmla="*/ 134588 h 1345882"/>
                <a:gd name="connsiteX4" fmla="*/ 8938260 w 8938260"/>
                <a:gd name="connsiteY4" fmla="*/ 1211294 h 1345882"/>
                <a:gd name="connsiteX5" fmla="*/ 8803672 w 8938260"/>
                <a:gd name="connsiteY5" fmla="*/ 1345882 h 1345882"/>
                <a:gd name="connsiteX6" fmla="*/ 134588 w 8938260"/>
                <a:gd name="connsiteY6" fmla="*/ 1345882 h 1345882"/>
                <a:gd name="connsiteX7" fmla="*/ 0 w 8938260"/>
                <a:gd name="connsiteY7" fmla="*/ 1211294 h 1345882"/>
                <a:gd name="connsiteX8" fmla="*/ 0 w 8938260"/>
                <a:gd name="connsiteY8" fmla="*/ 134588 h 1345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38260" h="1345882">
                  <a:moveTo>
                    <a:pt x="0" y="134588"/>
                  </a:moveTo>
                  <a:cubicBezTo>
                    <a:pt x="0" y="60257"/>
                    <a:pt x="60257" y="0"/>
                    <a:pt x="134588" y="0"/>
                  </a:cubicBezTo>
                  <a:lnTo>
                    <a:pt x="8803672" y="0"/>
                  </a:lnTo>
                  <a:cubicBezTo>
                    <a:pt x="8878003" y="0"/>
                    <a:pt x="8938260" y="60257"/>
                    <a:pt x="8938260" y="134588"/>
                  </a:cubicBezTo>
                  <a:lnTo>
                    <a:pt x="8938260" y="1211294"/>
                  </a:lnTo>
                  <a:cubicBezTo>
                    <a:pt x="8938260" y="1285625"/>
                    <a:pt x="8878003" y="1345882"/>
                    <a:pt x="8803672" y="1345882"/>
                  </a:cubicBezTo>
                  <a:lnTo>
                    <a:pt x="134588" y="1345882"/>
                  </a:lnTo>
                  <a:cubicBezTo>
                    <a:pt x="60257" y="1345882"/>
                    <a:pt x="0" y="1285625"/>
                    <a:pt x="0" y="1211294"/>
                  </a:cubicBezTo>
                  <a:lnTo>
                    <a:pt x="0" y="13458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7060" tIns="207060" rIns="914400" bIns="207060" numCol="1" spcCol="1270" anchor="ctr" anchorCtr="0">
              <a:noAutofit/>
            </a:bodyPr>
            <a:lstStyle/>
            <a:p>
              <a:pPr lvl="0" algn="l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400" kern="1200" dirty="0" smtClean="0"/>
                <a:t>2. Cost. </a:t>
              </a:r>
              <a:br>
                <a:rPr lang="en-US" sz="4400" kern="1200" dirty="0" smtClean="0"/>
              </a:br>
              <a:r>
                <a:rPr lang="en-US" sz="3200" i="1" kern="1200" dirty="0" smtClean="0"/>
                <a:t>It has a cost – otherwise, it’s not a real problem. </a:t>
              </a:r>
              <a:r>
                <a:rPr lang="en-US" sz="4400" kern="1200" dirty="0" smtClean="0"/>
                <a:t> </a:t>
              </a:r>
              <a:endParaRPr lang="en-US" sz="44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415540" y="4831080"/>
              <a:ext cx="8938260" cy="1345882"/>
            </a:xfrm>
            <a:custGeom>
              <a:avLst/>
              <a:gdLst>
                <a:gd name="connsiteX0" fmla="*/ 0 w 8938260"/>
                <a:gd name="connsiteY0" fmla="*/ 134588 h 1345882"/>
                <a:gd name="connsiteX1" fmla="*/ 134588 w 8938260"/>
                <a:gd name="connsiteY1" fmla="*/ 0 h 1345882"/>
                <a:gd name="connsiteX2" fmla="*/ 8803672 w 8938260"/>
                <a:gd name="connsiteY2" fmla="*/ 0 h 1345882"/>
                <a:gd name="connsiteX3" fmla="*/ 8938260 w 8938260"/>
                <a:gd name="connsiteY3" fmla="*/ 134588 h 1345882"/>
                <a:gd name="connsiteX4" fmla="*/ 8938260 w 8938260"/>
                <a:gd name="connsiteY4" fmla="*/ 1211294 h 1345882"/>
                <a:gd name="connsiteX5" fmla="*/ 8803672 w 8938260"/>
                <a:gd name="connsiteY5" fmla="*/ 1345882 h 1345882"/>
                <a:gd name="connsiteX6" fmla="*/ 134588 w 8938260"/>
                <a:gd name="connsiteY6" fmla="*/ 1345882 h 1345882"/>
                <a:gd name="connsiteX7" fmla="*/ 0 w 8938260"/>
                <a:gd name="connsiteY7" fmla="*/ 1211294 h 1345882"/>
                <a:gd name="connsiteX8" fmla="*/ 0 w 8938260"/>
                <a:gd name="connsiteY8" fmla="*/ 134588 h 1345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38260" h="1345882">
                  <a:moveTo>
                    <a:pt x="0" y="134588"/>
                  </a:moveTo>
                  <a:cubicBezTo>
                    <a:pt x="0" y="60257"/>
                    <a:pt x="60257" y="0"/>
                    <a:pt x="134588" y="0"/>
                  </a:cubicBezTo>
                  <a:lnTo>
                    <a:pt x="8803672" y="0"/>
                  </a:lnTo>
                  <a:cubicBezTo>
                    <a:pt x="8878003" y="0"/>
                    <a:pt x="8938260" y="60257"/>
                    <a:pt x="8938260" y="134588"/>
                  </a:cubicBezTo>
                  <a:lnTo>
                    <a:pt x="8938260" y="1211294"/>
                  </a:lnTo>
                  <a:cubicBezTo>
                    <a:pt x="8938260" y="1285625"/>
                    <a:pt x="8878003" y="1345882"/>
                    <a:pt x="8803672" y="1345882"/>
                  </a:cubicBezTo>
                  <a:lnTo>
                    <a:pt x="134588" y="1345882"/>
                  </a:lnTo>
                  <a:cubicBezTo>
                    <a:pt x="60257" y="1345882"/>
                    <a:pt x="0" y="1285625"/>
                    <a:pt x="0" y="1211294"/>
                  </a:cubicBezTo>
                  <a:lnTo>
                    <a:pt x="0" y="13458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7060" tIns="207060" rIns="1870554" bIns="207060" numCol="1" spcCol="1270" anchor="ctr" anchorCtr="0">
              <a:noAutofit/>
            </a:bodyPr>
            <a:lstStyle/>
            <a:p>
              <a:pPr lvl="0" algn="l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400" kern="1200" dirty="0" smtClean="0"/>
                <a:t>3. Requirements. </a:t>
              </a:r>
              <a:br>
                <a:rPr lang="en-US" sz="4400" kern="1200" dirty="0" smtClean="0"/>
              </a:br>
              <a:r>
                <a:rPr lang="en-US" sz="3200" i="1" kern="1200" dirty="0" smtClean="0"/>
                <a:t>What is </a:t>
              </a:r>
              <a:r>
                <a:rPr lang="en-US" sz="3200" kern="1200" dirty="0" smtClean="0"/>
                <a:t>their</a:t>
              </a:r>
              <a:r>
                <a:rPr lang="en-US" sz="3200" i="1" kern="1200" dirty="0" smtClean="0"/>
                <a:t> desired solution?  </a:t>
              </a:r>
              <a:endParaRPr lang="en-US" sz="3200" i="1" kern="12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8901637" y="2711315"/>
              <a:ext cx="874823" cy="874823"/>
            </a:xfrm>
            <a:custGeom>
              <a:avLst/>
              <a:gdLst>
                <a:gd name="connsiteX0" fmla="*/ 0 w 874823"/>
                <a:gd name="connsiteY0" fmla="*/ 481153 h 874823"/>
                <a:gd name="connsiteX1" fmla="*/ 196835 w 874823"/>
                <a:gd name="connsiteY1" fmla="*/ 481153 h 874823"/>
                <a:gd name="connsiteX2" fmla="*/ 196835 w 874823"/>
                <a:gd name="connsiteY2" fmla="*/ 0 h 874823"/>
                <a:gd name="connsiteX3" fmla="*/ 677988 w 874823"/>
                <a:gd name="connsiteY3" fmla="*/ 0 h 874823"/>
                <a:gd name="connsiteX4" fmla="*/ 677988 w 874823"/>
                <a:gd name="connsiteY4" fmla="*/ 481153 h 874823"/>
                <a:gd name="connsiteX5" fmla="*/ 874823 w 874823"/>
                <a:gd name="connsiteY5" fmla="*/ 481153 h 874823"/>
                <a:gd name="connsiteX6" fmla="*/ 437412 w 874823"/>
                <a:gd name="connsiteY6" fmla="*/ 874823 h 874823"/>
                <a:gd name="connsiteX7" fmla="*/ 0 w 874823"/>
                <a:gd name="connsiteY7" fmla="*/ 481153 h 874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4823" h="874823">
                  <a:moveTo>
                    <a:pt x="0" y="481153"/>
                  </a:moveTo>
                  <a:lnTo>
                    <a:pt x="196835" y="481153"/>
                  </a:lnTo>
                  <a:lnTo>
                    <a:pt x="196835" y="0"/>
                  </a:lnTo>
                  <a:lnTo>
                    <a:pt x="677988" y="0"/>
                  </a:lnTo>
                  <a:lnTo>
                    <a:pt x="677988" y="481153"/>
                  </a:lnTo>
                  <a:lnTo>
                    <a:pt x="874823" y="481153"/>
                  </a:lnTo>
                  <a:lnTo>
                    <a:pt x="437412" y="874823"/>
                  </a:lnTo>
                  <a:lnTo>
                    <a:pt x="0" y="481153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2555" tIns="45720" rIns="242555" bIns="26223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9690307" y="4272539"/>
              <a:ext cx="874823" cy="874823"/>
            </a:xfrm>
            <a:custGeom>
              <a:avLst/>
              <a:gdLst>
                <a:gd name="connsiteX0" fmla="*/ 0 w 874823"/>
                <a:gd name="connsiteY0" fmla="*/ 481153 h 874823"/>
                <a:gd name="connsiteX1" fmla="*/ 196835 w 874823"/>
                <a:gd name="connsiteY1" fmla="*/ 481153 h 874823"/>
                <a:gd name="connsiteX2" fmla="*/ 196835 w 874823"/>
                <a:gd name="connsiteY2" fmla="*/ 0 h 874823"/>
                <a:gd name="connsiteX3" fmla="*/ 677988 w 874823"/>
                <a:gd name="connsiteY3" fmla="*/ 0 h 874823"/>
                <a:gd name="connsiteX4" fmla="*/ 677988 w 874823"/>
                <a:gd name="connsiteY4" fmla="*/ 481153 h 874823"/>
                <a:gd name="connsiteX5" fmla="*/ 874823 w 874823"/>
                <a:gd name="connsiteY5" fmla="*/ 481153 h 874823"/>
                <a:gd name="connsiteX6" fmla="*/ 437412 w 874823"/>
                <a:gd name="connsiteY6" fmla="*/ 874823 h 874823"/>
                <a:gd name="connsiteX7" fmla="*/ 0 w 874823"/>
                <a:gd name="connsiteY7" fmla="*/ 481153 h 874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4823" h="874823">
                  <a:moveTo>
                    <a:pt x="0" y="481153"/>
                  </a:moveTo>
                  <a:lnTo>
                    <a:pt x="196835" y="481153"/>
                  </a:lnTo>
                  <a:lnTo>
                    <a:pt x="196835" y="0"/>
                  </a:lnTo>
                  <a:lnTo>
                    <a:pt x="677988" y="0"/>
                  </a:lnTo>
                  <a:lnTo>
                    <a:pt x="677988" y="481153"/>
                  </a:lnTo>
                  <a:lnTo>
                    <a:pt x="874823" y="481153"/>
                  </a:lnTo>
                  <a:lnTo>
                    <a:pt x="437412" y="874823"/>
                  </a:lnTo>
                  <a:lnTo>
                    <a:pt x="0" y="481153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2555" tIns="45720" rIns="242555" bIns="26223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410078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 to the customer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r>
              <a:rPr lang="en-US" sz="2800" i="1" dirty="0"/>
              <a:t>If you are talking, you are losing. 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But </a:t>
            </a:r>
            <a:r>
              <a:rPr lang="en-US" sz="1800" dirty="0"/>
              <a:t>you will need to guide the conversation. </a:t>
            </a:r>
          </a:p>
          <a:p>
            <a:r>
              <a:rPr lang="en-US" sz="1800" dirty="0"/>
              <a:t>To guide the conversation you need to know more about the customer’s problem than they do. </a:t>
            </a:r>
          </a:p>
          <a:p>
            <a:r>
              <a:rPr lang="en-US" sz="1800" dirty="0"/>
              <a:t>You gain that knowledge through meeting many potential customers. </a:t>
            </a:r>
          </a:p>
        </p:txBody>
      </p:sp>
    </p:spTree>
    <p:extLst>
      <p:ext uri="{BB962C8B-B14F-4D97-AF65-F5344CB8AC3E}">
        <p14:creationId xmlns:p14="http://schemas.microsoft.com/office/powerpoint/2010/main" val="293517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Expertise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39419" y="1690688"/>
            <a:ext cx="10515599" cy="4486274"/>
            <a:chOff x="838201" y="1690688"/>
            <a:chExt cx="10515599" cy="4486274"/>
          </a:xfrm>
        </p:grpSpPr>
        <p:sp>
          <p:nvSpPr>
            <p:cNvPr id="5" name="Freeform 4"/>
            <p:cNvSpPr/>
            <p:nvPr/>
          </p:nvSpPr>
          <p:spPr>
            <a:xfrm>
              <a:off x="838201" y="1690688"/>
              <a:ext cx="8938260" cy="1345882"/>
            </a:xfrm>
            <a:custGeom>
              <a:avLst/>
              <a:gdLst>
                <a:gd name="connsiteX0" fmla="*/ 0 w 8938260"/>
                <a:gd name="connsiteY0" fmla="*/ 134588 h 1345882"/>
                <a:gd name="connsiteX1" fmla="*/ 134588 w 8938260"/>
                <a:gd name="connsiteY1" fmla="*/ 0 h 1345882"/>
                <a:gd name="connsiteX2" fmla="*/ 8803672 w 8938260"/>
                <a:gd name="connsiteY2" fmla="*/ 0 h 1345882"/>
                <a:gd name="connsiteX3" fmla="*/ 8938260 w 8938260"/>
                <a:gd name="connsiteY3" fmla="*/ 134588 h 1345882"/>
                <a:gd name="connsiteX4" fmla="*/ 8938260 w 8938260"/>
                <a:gd name="connsiteY4" fmla="*/ 1211294 h 1345882"/>
                <a:gd name="connsiteX5" fmla="*/ 8803672 w 8938260"/>
                <a:gd name="connsiteY5" fmla="*/ 1345882 h 1345882"/>
                <a:gd name="connsiteX6" fmla="*/ 134588 w 8938260"/>
                <a:gd name="connsiteY6" fmla="*/ 1345882 h 1345882"/>
                <a:gd name="connsiteX7" fmla="*/ 0 w 8938260"/>
                <a:gd name="connsiteY7" fmla="*/ 1211294 h 1345882"/>
                <a:gd name="connsiteX8" fmla="*/ 0 w 8938260"/>
                <a:gd name="connsiteY8" fmla="*/ 134588 h 1345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38260" h="1345882">
                  <a:moveTo>
                    <a:pt x="0" y="134588"/>
                  </a:moveTo>
                  <a:cubicBezTo>
                    <a:pt x="0" y="60257"/>
                    <a:pt x="60257" y="0"/>
                    <a:pt x="134588" y="0"/>
                  </a:cubicBezTo>
                  <a:lnTo>
                    <a:pt x="8803672" y="0"/>
                  </a:lnTo>
                  <a:cubicBezTo>
                    <a:pt x="8878003" y="0"/>
                    <a:pt x="8938260" y="60257"/>
                    <a:pt x="8938260" y="134588"/>
                  </a:cubicBezTo>
                  <a:lnTo>
                    <a:pt x="8938260" y="1211294"/>
                  </a:lnTo>
                  <a:cubicBezTo>
                    <a:pt x="8938260" y="1285625"/>
                    <a:pt x="8878003" y="1345882"/>
                    <a:pt x="8803672" y="1345882"/>
                  </a:cubicBezTo>
                  <a:lnTo>
                    <a:pt x="134588" y="1345882"/>
                  </a:lnTo>
                  <a:cubicBezTo>
                    <a:pt x="60257" y="1345882"/>
                    <a:pt x="0" y="1285625"/>
                    <a:pt x="0" y="1211294"/>
                  </a:cubicBezTo>
                  <a:lnTo>
                    <a:pt x="0" y="13458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7060" tIns="207060" rIns="640080" bIns="207060" numCol="1" spcCol="1270" anchor="ctr" anchorCtr="0">
              <a:noAutofit/>
            </a:bodyPr>
            <a:lstStyle/>
            <a:p>
              <a:pPr lvl="0" algn="l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400" kern="1200" dirty="0" smtClean="0"/>
                <a:t>4. Solution. </a:t>
              </a:r>
              <a:br>
                <a:rPr lang="en-US" sz="4400" kern="1200" dirty="0" smtClean="0"/>
              </a:br>
              <a:r>
                <a:rPr lang="en-US" sz="3200" i="1" kern="1200" dirty="0" smtClean="0"/>
                <a:t>The solution meets and exceeds all requirements. </a:t>
              </a:r>
              <a:r>
                <a:rPr lang="en-US" sz="4400" kern="1200" dirty="0" smtClean="0"/>
                <a:t> </a:t>
              </a:r>
              <a:endParaRPr lang="en-US" sz="4400" kern="12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1626870" y="3260884"/>
              <a:ext cx="8938260" cy="1345882"/>
            </a:xfrm>
            <a:custGeom>
              <a:avLst/>
              <a:gdLst>
                <a:gd name="connsiteX0" fmla="*/ 0 w 8938260"/>
                <a:gd name="connsiteY0" fmla="*/ 134588 h 1345882"/>
                <a:gd name="connsiteX1" fmla="*/ 134588 w 8938260"/>
                <a:gd name="connsiteY1" fmla="*/ 0 h 1345882"/>
                <a:gd name="connsiteX2" fmla="*/ 8803672 w 8938260"/>
                <a:gd name="connsiteY2" fmla="*/ 0 h 1345882"/>
                <a:gd name="connsiteX3" fmla="*/ 8938260 w 8938260"/>
                <a:gd name="connsiteY3" fmla="*/ 134588 h 1345882"/>
                <a:gd name="connsiteX4" fmla="*/ 8938260 w 8938260"/>
                <a:gd name="connsiteY4" fmla="*/ 1211294 h 1345882"/>
                <a:gd name="connsiteX5" fmla="*/ 8803672 w 8938260"/>
                <a:gd name="connsiteY5" fmla="*/ 1345882 h 1345882"/>
                <a:gd name="connsiteX6" fmla="*/ 134588 w 8938260"/>
                <a:gd name="connsiteY6" fmla="*/ 1345882 h 1345882"/>
                <a:gd name="connsiteX7" fmla="*/ 0 w 8938260"/>
                <a:gd name="connsiteY7" fmla="*/ 1211294 h 1345882"/>
                <a:gd name="connsiteX8" fmla="*/ 0 w 8938260"/>
                <a:gd name="connsiteY8" fmla="*/ 134588 h 1345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38260" h="1345882">
                  <a:moveTo>
                    <a:pt x="0" y="134588"/>
                  </a:moveTo>
                  <a:cubicBezTo>
                    <a:pt x="0" y="60257"/>
                    <a:pt x="60257" y="0"/>
                    <a:pt x="134588" y="0"/>
                  </a:cubicBezTo>
                  <a:lnTo>
                    <a:pt x="8803672" y="0"/>
                  </a:lnTo>
                  <a:cubicBezTo>
                    <a:pt x="8878003" y="0"/>
                    <a:pt x="8938260" y="60257"/>
                    <a:pt x="8938260" y="134588"/>
                  </a:cubicBezTo>
                  <a:lnTo>
                    <a:pt x="8938260" y="1211294"/>
                  </a:lnTo>
                  <a:cubicBezTo>
                    <a:pt x="8938260" y="1285625"/>
                    <a:pt x="8878003" y="1345882"/>
                    <a:pt x="8803672" y="1345882"/>
                  </a:cubicBezTo>
                  <a:lnTo>
                    <a:pt x="134588" y="1345882"/>
                  </a:lnTo>
                  <a:cubicBezTo>
                    <a:pt x="60257" y="1345882"/>
                    <a:pt x="0" y="1285625"/>
                    <a:pt x="0" y="1211294"/>
                  </a:cubicBezTo>
                  <a:lnTo>
                    <a:pt x="0" y="13458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7060" tIns="207060" rIns="1870554" bIns="207060" numCol="1" spcCol="1270" anchor="ctr" anchorCtr="0">
              <a:noAutofit/>
            </a:bodyPr>
            <a:lstStyle/>
            <a:p>
              <a:pPr lvl="0" algn="l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400" kern="1200" dirty="0" smtClean="0"/>
                <a:t>5. Price. </a:t>
              </a:r>
              <a:br>
                <a:rPr lang="en-US" sz="4400" kern="1200" dirty="0" smtClean="0"/>
              </a:br>
              <a:r>
                <a:rPr lang="en-US" sz="3200" i="1" kern="1200" dirty="0" smtClean="0"/>
                <a:t>The price is less than the cost.  </a:t>
              </a:r>
              <a:endParaRPr lang="en-US" sz="3200" i="1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2415540" y="4831080"/>
              <a:ext cx="8938260" cy="1345882"/>
            </a:xfrm>
            <a:custGeom>
              <a:avLst/>
              <a:gdLst>
                <a:gd name="connsiteX0" fmla="*/ 0 w 8938260"/>
                <a:gd name="connsiteY0" fmla="*/ 134588 h 1345882"/>
                <a:gd name="connsiteX1" fmla="*/ 134588 w 8938260"/>
                <a:gd name="connsiteY1" fmla="*/ 0 h 1345882"/>
                <a:gd name="connsiteX2" fmla="*/ 8803672 w 8938260"/>
                <a:gd name="connsiteY2" fmla="*/ 0 h 1345882"/>
                <a:gd name="connsiteX3" fmla="*/ 8938260 w 8938260"/>
                <a:gd name="connsiteY3" fmla="*/ 134588 h 1345882"/>
                <a:gd name="connsiteX4" fmla="*/ 8938260 w 8938260"/>
                <a:gd name="connsiteY4" fmla="*/ 1211294 h 1345882"/>
                <a:gd name="connsiteX5" fmla="*/ 8803672 w 8938260"/>
                <a:gd name="connsiteY5" fmla="*/ 1345882 h 1345882"/>
                <a:gd name="connsiteX6" fmla="*/ 134588 w 8938260"/>
                <a:gd name="connsiteY6" fmla="*/ 1345882 h 1345882"/>
                <a:gd name="connsiteX7" fmla="*/ 0 w 8938260"/>
                <a:gd name="connsiteY7" fmla="*/ 1211294 h 1345882"/>
                <a:gd name="connsiteX8" fmla="*/ 0 w 8938260"/>
                <a:gd name="connsiteY8" fmla="*/ 134588 h 1345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38260" h="1345882">
                  <a:moveTo>
                    <a:pt x="0" y="134588"/>
                  </a:moveTo>
                  <a:cubicBezTo>
                    <a:pt x="0" y="60257"/>
                    <a:pt x="60257" y="0"/>
                    <a:pt x="134588" y="0"/>
                  </a:cubicBezTo>
                  <a:lnTo>
                    <a:pt x="8803672" y="0"/>
                  </a:lnTo>
                  <a:cubicBezTo>
                    <a:pt x="8878003" y="0"/>
                    <a:pt x="8938260" y="60257"/>
                    <a:pt x="8938260" y="134588"/>
                  </a:cubicBezTo>
                  <a:lnTo>
                    <a:pt x="8938260" y="1211294"/>
                  </a:lnTo>
                  <a:cubicBezTo>
                    <a:pt x="8938260" y="1285625"/>
                    <a:pt x="8878003" y="1345882"/>
                    <a:pt x="8803672" y="1345882"/>
                  </a:cubicBezTo>
                  <a:lnTo>
                    <a:pt x="134588" y="1345882"/>
                  </a:lnTo>
                  <a:cubicBezTo>
                    <a:pt x="60257" y="1345882"/>
                    <a:pt x="0" y="1285625"/>
                    <a:pt x="0" y="1211294"/>
                  </a:cubicBezTo>
                  <a:lnTo>
                    <a:pt x="0" y="13458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7060" tIns="207060" rIns="1870554" bIns="207060" numCol="1" spcCol="1270" anchor="ctr" anchorCtr="0">
              <a:noAutofit/>
            </a:bodyPr>
            <a:lstStyle/>
            <a:p>
              <a:pPr lvl="0" algn="l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400" kern="1200" dirty="0" smtClean="0"/>
                <a:t>6. Formal Proposal. </a:t>
              </a:r>
              <a:br>
                <a:rPr lang="en-US" sz="4400" kern="1200" dirty="0" smtClean="0"/>
              </a:br>
              <a:r>
                <a:rPr lang="en-US" sz="3200" i="1" kern="1200" dirty="0" smtClean="0"/>
                <a:t>Clearly articulated, written proposal. </a:t>
              </a:r>
              <a:endParaRPr lang="en-US" sz="3200" i="1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8901637" y="2711315"/>
              <a:ext cx="874823" cy="874823"/>
            </a:xfrm>
            <a:custGeom>
              <a:avLst/>
              <a:gdLst>
                <a:gd name="connsiteX0" fmla="*/ 0 w 874823"/>
                <a:gd name="connsiteY0" fmla="*/ 481153 h 874823"/>
                <a:gd name="connsiteX1" fmla="*/ 196835 w 874823"/>
                <a:gd name="connsiteY1" fmla="*/ 481153 h 874823"/>
                <a:gd name="connsiteX2" fmla="*/ 196835 w 874823"/>
                <a:gd name="connsiteY2" fmla="*/ 0 h 874823"/>
                <a:gd name="connsiteX3" fmla="*/ 677988 w 874823"/>
                <a:gd name="connsiteY3" fmla="*/ 0 h 874823"/>
                <a:gd name="connsiteX4" fmla="*/ 677988 w 874823"/>
                <a:gd name="connsiteY4" fmla="*/ 481153 h 874823"/>
                <a:gd name="connsiteX5" fmla="*/ 874823 w 874823"/>
                <a:gd name="connsiteY5" fmla="*/ 481153 h 874823"/>
                <a:gd name="connsiteX6" fmla="*/ 437412 w 874823"/>
                <a:gd name="connsiteY6" fmla="*/ 874823 h 874823"/>
                <a:gd name="connsiteX7" fmla="*/ 0 w 874823"/>
                <a:gd name="connsiteY7" fmla="*/ 481153 h 874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4823" h="874823">
                  <a:moveTo>
                    <a:pt x="0" y="481153"/>
                  </a:moveTo>
                  <a:lnTo>
                    <a:pt x="196835" y="481153"/>
                  </a:lnTo>
                  <a:lnTo>
                    <a:pt x="196835" y="0"/>
                  </a:lnTo>
                  <a:lnTo>
                    <a:pt x="677988" y="0"/>
                  </a:lnTo>
                  <a:lnTo>
                    <a:pt x="677988" y="481153"/>
                  </a:lnTo>
                  <a:lnTo>
                    <a:pt x="874823" y="481153"/>
                  </a:lnTo>
                  <a:lnTo>
                    <a:pt x="437412" y="874823"/>
                  </a:lnTo>
                  <a:lnTo>
                    <a:pt x="0" y="481153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2555" tIns="45720" rIns="242555" bIns="26223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  <p:sp>
          <p:nvSpPr>
            <p:cNvPr id="9" name="Freeform 8"/>
            <p:cNvSpPr/>
            <p:nvPr/>
          </p:nvSpPr>
          <p:spPr>
            <a:xfrm>
              <a:off x="9690307" y="4272539"/>
              <a:ext cx="874823" cy="874823"/>
            </a:xfrm>
            <a:custGeom>
              <a:avLst/>
              <a:gdLst>
                <a:gd name="connsiteX0" fmla="*/ 0 w 874823"/>
                <a:gd name="connsiteY0" fmla="*/ 481153 h 874823"/>
                <a:gd name="connsiteX1" fmla="*/ 196835 w 874823"/>
                <a:gd name="connsiteY1" fmla="*/ 481153 h 874823"/>
                <a:gd name="connsiteX2" fmla="*/ 196835 w 874823"/>
                <a:gd name="connsiteY2" fmla="*/ 0 h 874823"/>
                <a:gd name="connsiteX3" fmla="*/ 677988 w 874823"/>
                <a:gd name="connsiteY3" fmla="*/ 0 h 874823"/>
                <a:gd name="connsiteX4" fmla="*/ 677988 w 874823"/>
                <a:gd name="connsiteY4" fmla="*/ 481153 h 874823"/>
                <a:gd name="connsiteX5" fmla="*/ 874823 w 874823"/>
                <a:gd name="connsiteY5" fmla="*/ 481153 h 874823"/>
                <a:gd name="connsiteX6" fmla="*/ 437412 w 874823"/>
                <a:gd name="connsiteY6" fmla="*/ 874823 h 874823"/>
                <a:gd name="connsiteX7" fmla="*/ 0 w 874823"/>
                <a:gd name="connsiteY7" fmla="*/ 481153 h 874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4823" h="874823">
                  <a:moveTo>
                    <a:pt x="0" y="481153"/>
                  </a:moveTo>
                  <a:lnTo>
                    <a:pt x="196835" y="481153"/>
                  </a:lnTo>
                  <a:lnTo>
                    <a:pt x="196835" y="0"/>
                  </a:lnTo>
                  <a:lnTo>
                    <a:pt x="677988" y="0"/>
                  </a:lnTo>
                  <a:lnTo>
                    <a:pt x="677988" y="481153"/>
                  </a:lnTo>
                  <a:lnTo>
                    <a:pt x="874823" y="481153"/>
                  </a:lnTo>
                  <a:lnTo>
                    <a:pt x="437412" y="874823"/>
                  </a:lnTo>
                  <a:lnTo>
                    <a:pt x="0" y="481153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2555" tIns="45720" rIns="242555" bIns="26223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429204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Pain = Death</a:t>
            </a:r>
            <a:br>
              <a:rPr lang="en-US" dirty="0" smtClean="0"/>
            </a:br>
            <a:r>
              <a:rPr lang="en-US" dirty="0" smtClean="0"/>
              <a:t>Cause = Tsunami</a:t>
            </a:r>
            <a:br>
              <a:rPr lang="en-US" dirty="0" smtClean="0"/>
            </a:br>
            <a:r>
              <a:rPr lang="en-US" dirty="0" smtClean="0"/>
              <a:t>Solution = Nirvana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pic>
        <p:nvPicPr>
          <p:cNvPr id="5" name="Content Placeholder 6" descr="bgwa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6363" y="3192647"/>
            <a:ext cx="4951776" cy="332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43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Decision Matrix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346808"/>
              </p:ext>
            </p:extLst>
          </p:nvPr>
        </p:nvGraphicFramePr>
        <p:xfrm>
          <a:off x="954156" y="1690688"/>
          <a:ext cx="10628243" cy="4904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065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Decision Matrix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933835"/>
              </p:ext>
            </p:extLst>
          </p:nvPr>
        </p:nvGraphicFramePr>
        <p:xfrm>
          <a:off x="954156" y="1690688"/>
          <a:ext cx="10628243" cy="4904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Line Callout 1 (Border and Accent Bar) 7"/>
          <p:cNvSpPr/>
          <p:nvPr/>
        </p:nvSpPr>
        <p:spPr>
          <a:xfrm>
            <a:off x="940904" y="3074504"/>
            <a:ext cx="2054087" cy="2319131"/>
          </a:xfrm>
          <a:prstGeom prst="accentBorderCallout1">
            <a:avLst>
              <a:gd name="adj1" fmla="val 29607"/>
              <a:gd name="adj2" fmla="val 109086"/>
              <a:gd name="adj3" fmla="val 9071"/>
              <a:gd name="adj4" fmla="val 154570"/>
            </a:avLst>
          </a:prstGeom>
          <a:ln>
            <a:solidFill>
              <a:srgbClr val="2C81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Approach simultaneously: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Always reach the executive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Build a relationship with the user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179873" y="3758371"/>
            <a:ext cx="1007814" cy="1449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ine Callout 1 (Border and Accent Bar) 11"/>
          <p:cNvSpPr/>
          <p:nvPr/>
        </p:nvSpPr>
        <p:spPr>
          <a:xfrm>
            <a:off x="9872871" y="1690688"/>
            <a:ext cx="1480930" cy="1675364"/>
          </a:xfrm>
          <a:prstGeom prst="accentBorderCallout1">
            <a:avLst>
              <a:gd name="adj1" fmla="val 18750"/>
              <a:gd name="adj2" fmla="val -8333"/>
              <a:gd name="adj3" fmla="val 67413"/>
              <a:gd name="adj4" fmla="val -92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Present the completed proposal to the financial executive</a:t>
            </a:r>
            <a:endParaRPr lang="en-US" dirty="0"/>
          </a:p>
        </p:txBody>
      </p:sp>
      <p:sp>
        <p:nvSpPr>
          <p:cNvPr id="13" name="Line Callout 1 (Border and Accent Bar) 12"/>
          <p:cNvSpPr/>
          <p:nvPr/>
        </p:nvSpPr>
        <p:spPr>
          <a:xfrm>
            <a:off x="9872871" y="4649062"/>
            <a:ext cx="1464364" cy="625648"/>
          </a:xfrm>
          <a:prstGeom prst="accentBorderCallout1">
            <a:avLst>
              <a:gd name="adj1" fmla="val 18750"/>
              <a:gd name="adj2" fmla="val -8333"/>
              <a:gd name="adj3" fmla="val 97683"/>
              <a:gd name="adj4" fmla="val -1019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DANGER!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08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0</TotalTime>
  <Words>151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Depth</vt:lpstr>
      <vt:lpstr>Business to Business Selling</vt:lpstr>
      <vt:lpstr>It’s not a random process.</vt:lpstr>
      <vt:lpstr>The Customer’s POV</vt:lpstr>
      <vt:lpstr>Listen to the customer</vt:lpstr>
      <vt:lpstr>Your Expertise</vt:lpstr>
      <vt:lpstr> Pain = Death Cause = Tsunami Solution = Nirvana</vt:lpstr>
      <vt:lpstr>The Decision Matrix</vt:lpstr>
      <vt:lpstr>The Decision Matrix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2013-10-23T10:53:36Z</dcterms:created>
  <dcterms:modified xsi:type="dcterms:W3CDTF">2013-10-25T04:12:33Z</dcterms:modified>
</cp:coreProperties>
</file>