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2"/>
  </p:sldMasterIdLst>
  <p:notesMasterIdLst>
    <p:notesMasterId r:id="rId39"/>
  </p:notesMasterIdLst>
  <p:sldIdLst>
    <p:sldId id="256" r:id="rId3"/>
    <p:sldId id="397" r:id="rId4"/>
    <p:sldId id="396" r:id="rId5"/>
    <p:sldId id="260" r:id="rId6"/>
    <p:sldId id="267" r:id="rId7"/>
    <p:sldId id="270" r:id="rId8"/>
    <p:sldId id="272" r:id="rId9"/>
    <p:sldId id="390" r:id="rId10"/>
    <p:sldId id="273" r:id="rId11"/>
    <p:sldId id="301" r:id="rId12"/>
    <p:sldId id="274" r:id="rId13"/>
    <p:sldId id="302" r:id="rId14"/>
    <p:sldId id="388" r:id="rId15"/>
    <p:sldId id="373" r:id="rId16"/>
    <p:sldId id="296" r:id="rId17"/>
    <p:sldId id="389" r:id="rId18"/>
    <p:sldId id="391" r:id="rId19"/>
    <p:sldId id="331" r:id="rId20"/>
    <p:sldId id="400" r:id="rId21"/>
    <p:sldId id="393" r:id="rId22"/>
    <p:sldId id="392" r:id="rId23"/>
    <p:sldId id="394" r:id="rId24"/>
    <p:sldId id="398" r:id="rId25"/>
    <p:sldId id="399" r:id="rId26"/>
    <p:sldId id="401" r:id="rId27"/>
    <p:sldId id="332" r:id="rId28"/>
    <p:sldId id="317" r:id="rId29"/>
    <p:sldId id="371" r:id="rId30"/>
    <p:sldId id="372" r:id="rId31"/>
    <p:sldId id="395" r:id="rId32"/>
    <p:sldId id="379" r:id="rId33"/>
    <p:sldId id="320" r:id="rId34"/>
    <p:sldId id="321" r:id="rId35"/>
    <p:sldId id="341" r:id="rId36"/>
    <p:sldId id="368" r:id="rId37"/>
    <p:sldId id="37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92" autoAdjust="0"/>
  </p:normalViewPr>
  <p:slideViewPr>
    <p:cSldViewPr>
      <p:cViewPr varScale="1">
        <p:scale>
          <a:sx n="55" d="100"/>
          <a:sy n="55" d="100"/>
        </p:scale>
        <p:origin x="-180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jjain\Desktop\Cashpor%20Poverty%20Rates_Final.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jjain\Desktop\Cashpor%20Poverty%20Rates_Final.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a:t>All India Poverty Lines and Poverty Rate</a:t>
            </a:r>
          </a:p>
        </c:rich>
      </c:tx>
      <c:layout>
        <c:manualLayout>
          <c:xMode val="edge"/>
          <c:yMode val="edge"/>
          <c:x val="0.17518139869613142"/>
          <c:y val="0"/>
        </c:manualLayout>
      </c:layout>
      <c:overlay val="0"/>
    </c:title>
    <c:autoTitleDeleted val="0"/>
    <c:plotArea>
      <c:layout/>
      <c:barChart>
        <c:barDir val="col"/>
        <c:grouping val="clustered"/>
        <c:varyColors val="0"/>
        <c:ser>
          <c:idx val="0"/>
          <c:order val="0"/>
          <c:tx>
            <c:strRef>
              <c:f>All_India!$B$6</c:f>
              <c:strCache>
                <c:ptCount val="1"/>
                <c:pt idx="0">
                  <c:v>Rate MFI</c:v>
                </c:pt>
              </c:strCache>
            </c:strRef>
          </c:tx>
          <c:invertIfNegative val="0"/>
          <c:cat>
            <c:strRef>
              <c:f>(All_India!$D$4,All_India!$E$4,All_India!$F$4)</c:f>
              <c:strCache>
                <c:ptCount val="3"/>
                <c:pt idx="0">
                  <c:v>National</c:v>
                </c:pt>
                <c:pt idx="1">
                  <c:v>$1.25/day</c:v>
                </c:pt>
                <c:pt idx="2">
                  <c:v>$2/day</c:v>
                </c:pt>
              </c:strCache>
            </c:strRef>
          </c:cat>
          <c:val>
            <c:numRef>
              <c:f>(All_India!$D$6,All_India!$E$6,All_India!$F$6)</c:f>
              <c:numCache>
                <c:formatCode>0.0</c:formatCode>
                <c:ptCount val="3"/>
                <c:pt idx="0">
                  <c:v>34.6</c:v>
                </c:pt>
                <c:pt idx="1">
                  <c:v>75.2</c:v>
                </c:pt>
                <c:pt idx="2">
                  <c:v>96.2</c:v>
                </c:pt>
              </c:numCache>
            </c:numRef>
          </c:val>
        </c:ser>
        <c:ser>
          <c:idx val="1"/>
          <c:order val="1"/>
          <c:tx>
            <c:strRef>
              <c:f>All_India!$B$7</c:f>
              <c:strCache>
                <c:ptCount val="1"/>
                <c:pt idx="0">
                  <c:v>Rate (All India households)%</c:v>
                </c:pt>
              </c:strCache>
            </c:strRef>
          </c:tx>
          <c:invertIfNegative val="0"/>
          <c:cat>
            <c:strRef>
              <c:f>(All_India!$D$4,All_India!$E$4,All_India!$F$4)</c:f>
              <c:strCache>
                <c:ptCount val="3"/>
                <c:pt idx="0">
                  <c:v>National</c:v>
                </c:pt>
                <c:pt idx="1">
                  <c:v>$1.25/day</c:v>
                </c:pt>
                <c:pt idx="2">
                  <c:v>$2/day</c:v>
                </c:pt>
              </c:strCache>
            </c:strRef>
          </c:cat>
          <c:val>
            <c:numRef>
              <c:f>(All_India!$D$7,All_India!$E$7,All_India!$F$7)</c:f>
              <c:numCache>
                <c:formatCode>0.0</c:formatCode>
                <c:ptCount val="3"/>
                <c:pt idx="0">
                  <c:v>16.988672327037133</c:v>
                </c:pt>
                <c:pt idx="1">
                  <c:v>42.558074013217286</c:v>
                </c:pt>
                <c:pt idx="2">
                  <c:v>74.944727956892677</c:v>
                </c:pt>
              </c:numCache>
            </c:numRef>
          </c:val>
        </c:ser>
        <c:dLbls>
          <c:showLegendKey val="0"/>
          <c:showVal val="0"/>
          <c:showCatName val="0"/>
          <c:showSerName val="0"/>
          <c:showPercent val="0"/>
          <c:showBubbleSize val="0"/>
        </c:dLbls>
        <c:gapWidth val="150"/>
        <c:axId val="152238720"/>
        <c:axId val="149807488"/>
      </c:barChart>
      <c:catAx>
        <c:axId val="152238720"/>
        <c:scaling>
          <c:orientation val="minMax"/>
        </c:scaling>
        <c:delete val="0"/>
        <c:axPos val="b"/>
        <c:numFmt formatCode="General" sourceLinked="1"/>
        <c:majorTickMark val="none"/>
        <c:minorTickMark val="none"/>
        <c:tickLblPos val="nextTo"/>
        <c:crossAx val="149807488"/>
        <c:crosses val="autoZero"/>
        <c:auto val="1"/>
        <c:lblAlgn val="ctr"/>
        <c:lblOffset val="100"/>
        <c:noMultiLvlLbl val="0"/>
      </c:catAx>
      <c:valAx>
        <c:axId val="149807488"/>
        <c:scaling>
          <c:orientation val="minMax"/>
        </c:scaling>
        <c:delete val="0"/>
        <c:axPos val="l"/>
        <c:majorGridlines/>
        <c:title>
          <c:tx>
            <c:rich>
              <a:bodyPr/>
              <a:lstStyle/>
              <a:p>
                <a:pPr>
                  <a:defRPr/>
                </a:pPr>
                <a:r>
                  <a:rPr lang="en-US"/>
                  <a:t>Poverty Rate %</a:t>
                </a:r>
              </a:p>
            </c:rich>
          </c:tx>
          <c:overlay val="0"/>
        </c:title>
        <c:numFmt formatCode="0.0" sourceLinked="1"/>
        <c:majorTickMark val="none"/>
        <c:minorTickMark val="none"/>
        <c:tickLblPos val="nextTo"/>
        <c:crossAx val="152238720"/>
        <c:crosses val="autoZero"/>
        <c:crossBetween val="between"/>
      </c:valAx>
      <c:dTable>
        <c:showHorzBorder val="1"/>
        <c:showVertBorder val="1"/>
        <c:showOutline val="1"/>
        <c:showKeys val="1"/>
      </c:dTable>
    </c:plotArea>
    <c:plotVisOnly val="1"/>
    <c:dispBlanksAs val="gap"/>
    <c:showDLblsOverMax val="0"/>
  </c:chart>
  <c:txPr>
    <a:bodyPr/>
    <a:lstStyle/>
    <a:p>
      <a:pPr>
        <a:defRPr sz="12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a:t>All India Poverty Lines and Poverty Rate</a:t>
            </a:r>
          </a:p>
        </c:rich>
      </c:tx>
      <c:layout>
        <c:manualLayout>
          <c:xMode val="edge"/>
          <c:yMode val="edge"/>
          <c:x val="0.17518139869613125"/>
          <c:y val="0"/>
        </c:manualLayout>
      </c:layout>
      <c:overlay val="0"/>
    </c:title>
    <c:autoTitleDeleted val="0"/>
    <c:plotArea>
      <c:layout/>
      <c:barChart>
        <c:barDir val="col"/>
        <c:grouping val="clustered"/>
        <c:varyColors val="0"/>
        <c:ser>
          <c:idx val="0"/>
          <c:order val="0"/>
          <c:tx>
            <c:strRef>
              <c:f>All_India!$B$6</c:f>
              <c:strCache>
                <c:ptCount val="1"/>
                <c:pt idx="0">
                  <c:v>Rate MFI</c:v>
                </c:pt>
              </c:strCache>
            </c:strRef>
          </c:tx>
          <c:invertIfNegative val="0"/>
          <c:cat>
            <c:strRef>
              <c:f>(All_India!$D$4,All_India!$E$4,All_India!$F$4)</c:f>
              <c:strCache>
                <c:ptCount val="3"/>
                <c:pt idx="0">
                  <c:v>National</c:v>
                </c:pt>
                <c:pt idx="1">
                  <c:v>$1.25/day</c:v>
                </c:pt>
                <c:pt idx="2">
                  <c:v>$2/day</c:v>
                </c:pt>
              </c:strCache>
            </c:strRef>
          </c:cat>
          <c:val>
            <c:numRef>
              <c:f>(All_India!$D$6,All_India!$E$6,All_India!$F$6)</c:f>
              <c:numCache>
                <c:formatCode>0.0</c:formatCode>
                <c:ptCount val="3"/>
                <c:pt idx="0">
                  <c:v>34.6</c:v>
                </c:pt>
                <c:pt idx="1">
                  <c:v>75.2</c:v>
                </c:pt>
                <c:pt idx="2">
                  <c:v>96.2</c:v>
                </c:pt>
              </c:numCache>
            </c:numRef>
          </c:val>
        </c:ser>
        <c:ser>
          <c:idx val="1"/>
          <c:order val="1"/>
          <c:tx>
            <c:strRef>
              <c:f>All_India!$B$7</c:f>
              <c:strCache>
                <c:ptCount val="1"/>
                <c:pt idx="0">
                  <c:v>Rate (All India households)%</c:v>
                </c:pt>
              </c:strCache>
            </c:strRef>
          </c:tx>
          <c:invertIfNegative val="0"/>
          <c:cat>
            <c:strRef>
              <c:f>(All_India!$D$4,All_India!$E$4,All_India!$F$4)</c:f>
              <c:strCache>
                <c:ptCount val="3"/>
                <c:pt idx="0">
                  <c:v>National</c:v>
                </c:pt>
                <c:pt idx="1">
                  <c:v>$1.25/day</c:v>
                </c:pt>
                <c:pt idx="2">
                  <c:v>$2/day</c:v>
                </c:pt>
              </c:strCache>
            </c:strRef>
          </c:cat>
          <c:val>
            <c:numRef>
              <c:f>(All_India!$D$7,All_India!$E$7,All_India!$F$7)</c:f>
              <c:numCache>
                <c:formatCode>0.0</c:formatCode>
                <c:ptCount val="3"/>
                <c:pt idx="0">
                  <c:v>16.988672327037175</c:v>
                </c:pt>
                <c:pt idx="1">
                  <c:v>42.558074013217372</c:v>
                </c:pt>
                <c:pt idx="2">
                  <c:v>74.944727956892677</c:v>
                </c:pt>
              </c:numCache>
            </c:numRef>
          </c:val>
        </c:ser>
        <c:dLbls>
          <c:showLegendKey val="0"/>
          <c:showVal val="0"/>
          <c:showCatName val="0"/>
          <c:showSerName val="0"/>
          <c:showPercent val="0"/>
          <c:showBubbleSize val="0"/>
        </c:dLbls>
        <c:gapWidth val="150"/>
        <c:axId val="135917568"/>
        <c:axId val="135919104"/>
      </c:barChart>
      <c:catAx>
        <c:axId val="135917568"/>
        <c:scaling>
          <c:orientation val="minMax"/>
        </c:scaling>
        <c:delete val="0"/>
        <c:axPos val="b"/>
        <c:numFmt formatCode="General" sourceLinked="1"/>
        <c:majorTickMark val="none"/>
        <c:minorTickMark val="none"/>
        <c:tickLblPos val="nextTo"/>
        <c:crossAx val="135919104"/>
        <c:crosses val="autoZero"/>
        <c:auto val="1"/>
        <c:lblAlgn val="ctr"/>
        <c:lblOffset val="100"/>
        <c:noMultiLvlLbl val="0"/>
      </c:catAx>
      <c:valAx>
        <c:axId val="135919104"/>
        <c:scaling>
          <c:orientation val="minMax"/>
        </c:scaling>
        <c:delete val="0"/>
        <c:axPos val="l"/>
        <c:majorGridlines/>
        <c:title>
          <c:tx>
            <c:rich>
              <a:bodyPr/>
              <a:lstStyle/>
              <a:p>
                <a:pPr>
                  <a:defRPr/>
                </a:pPr>
                <a:r>
                  <a:rPr lang="en-US"/>
                  <a:t>Poverty Rate %</a:t>
                </a:r>
              </a:p>
            </c:rich>
          </c:tx>
          <c:layout/>
          <c:overlay val="0"/>
        </c:title>
        <c:numFmt formatCode="0.0" sourceLinked="1"/>
        <c:majorTickMark val="none"/>
        <c:minorTickMark val="none"/>
        <c:tickLblPos val="nextTo"/>
        <c:crossAx val="135917568"/>
        <c:crosses val="autoZero"/>
        <c:crossBetween val="between"/>
      </c:valAx>
      <c:dTable>
        <c:showHorzBorder val="1"/>
        <c:showVertBorder val="1"/>
        <c:showOutline val="1"/>
        <c:showKeys val="1"/>
      </c:dTable>
    </c:plotArea>
    <c:plotVisOnly val="1"/>
    <c:dispBlanksAs val="gap"/>
    <c:showDLblsOverMax val="0"/>
  </c:chart>
  <c:txPr>
    <a:bodyPr/>
    <a:lstStyle/>
    <a:p>
      <a:pPr>
        <a:defRPr sz="1200"/>
      </a:pPr>
      <a:endParaRPr lang="en-US"/>
    </a:p>
  </c:tx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B00B91-A550-4956-B3FB-7CB6879DBA67}" type="doc">
      <dgm:prSet loTypeId="urn:microsoft.com/office/officeart/2005/8/layout/hList7#1" loCatId="list" qsTypeId="urn:microsoft.com/office/officeart/2005/8/quickstyle/simple1" qsCatId="simple" csTypeId="urn:microsoft.com/office/officeart/2005/8/colors/accent1_2" csCatId="accent1" phldr="1"/>
      <dgm:spPr/>
    </dgm:pt>
    <dgm:pt modelId="{35B9AB0D-515D-49FA-AE1C-7D889848F2BE}">
      <dgm:prSet phldrT="[Text]">
        <dgm:style>
          <a:lnRef idx="3">
            <a:schemeClr val="lt1"/>
          </a:lnRef>
          <a:fillRef idx="1">
            <a:schemeClr val="accent1"/>
          </a:fillRef>
          <a:effectRef idx="1">
            <a:schemeClr val="accent1"/>
          </a:effectRef>
          <a:fontRef idx="minor">
            <a:schemeClr val="lt1"/>
          </a:fontRef>
        </dgm:style>
      </dgm:prSet>
      <dgm:spPr/>
      <dgm:t>
        <a:bodyPr/>
        <a:lstStyle/>
        <a:p>
          <a:r>
            <a:rPr lang="en-US" b="1" u="none" dirty="0" smtClean="0"/>
            <a:t>Information Services</a:t>
          </a:r>
        </a:p>
      </dgm:t>
    </dgm:pt>
    <dgm:pt modelId="{1A245CA2-51CA-4267-BBC3-E8D62635A504}" type="parTrans" cxnId="{0C625DC8-EDFC-4831-867F-B95F74A207DD}">
      <dgm:prSet/>
      <dgm:spPr/>
      <dgm:t>
        <a:bodyPr/>
        <a:lstStyle/>
        <a:p>
          <a:endParaRPr lang="en-US"/>
        </a:p>
      </dgm:t>
    </dgm:pt>
    <dgm:pt modelId="{87A2016F-E5DA-4AEA-8129-947E90756E52}" type="sibTrans" cxnId="{0C625DC8-EDFC-4831-867F-B95F74A207DD}">
      <dgm:prSet/>
      <dgm:spPr/>
      <dgm:t>
        <a:bodyPr/>
        <a:lstStyle/>
        <a:p>
          <a:endParaRPr lang="en-US"/>
        </a:p>
      </dgm:t>
    </dgm:pt>
    <dgm:pt modelId="{5E8EE623-6EB6-42CB-8B86-D5D203ADCCAC}">
      <dgm:prSet phldrT="[Text]">
        <dgm:style>
          <a:lnRef idx="3">
            <a:schemeClr val="lt1"/>
          </a:lnRef>
          <a:fillRef idx="1">
            <a:schemeClr val="accent1"/>
          </a:fillRef>
          <a:effectRef idx="1">
            <a:schemeClr val="accent1"/>
          </a:effectRef>
          <a:fontRef idx="minor">
            <a:schemeClr val="lt1"/>
          </a:fontRef>
        </dgm:style>
      </dgm:prSet>
      <dgm:spPr/>
      <dgm:t>
        <a:bodyPr/>
        <a:lstStyle/>
        <a:p>
          <a:r>
            <a:rPr lang="en-US" b="1" u="none" dirty="0" smtClean="0"/>
            <a:t>Financial Services</a:t>
          </a:r>
        </a:p>
      </dgm:t>
    </dgm:pt>
    <dgm:pt modelId="{E90D86A1-D9EC-49D6-9617-4EBC84168EE2}" type="parTrans" cxnId="{187DD1C7-064F-4B9F-8CB6-2D572018E1C1}">
      <dgm:prSet/>
      <dgm:spPr/>
      <dgm:t>
        <a:bodyPr/>
        <a:lstStyle/>
        <a:p>
          <a:endParaRPr lang="en-US"/>
        </a:p>
      </dgm:t>
    </dgm:pt>
    <dgm:pt modelId="{B3C8C6D5-1D68-4FC9-B4ED-AEF00AD57EBE}" type="sibTrans" cxnId="{187DD1C7-064F-4B9F-8CB6-2D572018E1C1}">
      <dgm:prSet/>
      <dgm:spPr/>
      <dgm:t>
        <a:bodyPr/>
        <a:lstStyle/>
        <a:p>
          <a:endParaRPr lang="en-US"/>
        </a:p>
      </dgm:t>
    </dgm:pt>
    <dgm:pt modelId="{81C4E7DC-3C50-4CBF-996D-A4F238E8F7A4}">
      <dgm:prSet phldrT="[Text]">
        <dgm:style>
          <a:lnRef idx="3">
            <a:schemeClr val="lt1"/>
          </a:lnRef>
          <a:fillRef idx="1">
            <a:schemeClr val="accent1"/>
          </a:fillRef>
          <a:effectRef idx="1">
            <a:schemeClr val="accent1"/>
          </a:effectRef>
          <a:fontRef idx="minor">
            <a:schemeClr val="lt1"/>
          </a:fontRef>
        </dgm:style>
      </dgm:prSet>
      <dgm:spPr/>
      <dgm:t>
        <a:bodyPr/>
        <a:lstStyle/>
        <a:p>
          <a:r>
            <a:rPr lang="en-US" b="1" u="none" dirty="0" smtClean="0"/>
            <a:t>Poverty Tools and Insights</a:t>
          </a:r>
        </a:p>
      </dgm:t>
    </dgm:pt>
    <dgm:pt modelId="{C0F335E5-B5E8-456C-B8B0-DDB3B68655CD}" type="sibTrans" cxnId="{F785E073-7A1F-4203-82A7-8E7485A2593D}">
      <dgm:prSet/>
      <dgm:spPr/>
      <dgm:t>
        <a:bodyPr/>
        <a:lstStyle/>
        <a:p>
          <a:endParaRPr lang="en-US"/>
        </a:p>
      </dgm:t>
    </dgm:pt>
    <dgm:pt modelId="{E32D75B6-16F7-4AA4-8EDB-D70A29113EEE}" type="parTrans" cxnId="{F785E073-7A1F-4203-82A7-8E7485A2593D}">
      <dgm:prSet/>
      <dgm:spPr/>
      <dgm:t>
        <a:bodyPr/>
        <a:lstStyle/>
        <a:p>
          <a:endParaRPr lang="en-US"/>
        </a:p>
      </dgm:t>
    </dgm:pt>
    <dgm:pt modelId="{88C0A696-A612-44DF-8AC7-AE42FC89A506}" type="pres">
      <dgm:prSet presAssocID="{31B00B91-A550-4956-B3FB-7CB6879DBA67}" presName="Name0" presStyleCnt="0">
        <dgm:presLayoutVars>
          <dgm:dir/>
          <dgm:resizeHandles val="exact"/>
        </dgm:presLayoutVars>
      </dgm:prSet>
      <dgm:spPr/>
    </dgm:pt>
    <dgm:pt modelId="{93E7E414-8210-4816-8191-38A315DA0B7E}" type="pres">
      <dgm:prSet presAssocID="{31B00B91-A550-4956-B3FB-7CB6879DBA67}" presName="fgShape" presStyleLbl="fgShp" presStyleIdx="0" presStyleCnt="1" custFlipVert="1" custFlipHor="0" custScaleX="75373" custScaleY="139601" custLinFactNeighborX="702" custLinFactNeighborY="-11252">
        <dgm:style>
          <a:lnRef idx="3">
            <a:schemeClr val="lt1"/>
          </a:lnRef>
          <a:fillRef idx="1">
            <a:schemeClr val="accent3"/>
          </a:fillRef>
          <a:effectRef idx="1">
            <a:schemeClr val="accent3"/>
          </a:effectRef>
          <a:fontRef idx="minor">
            <a:schemeClr val="lt1"/>
          </a:fontRef>
        </dgm:style>
      </dgm:prSet>
      <dgm:spPr/>
      <dgm:t>
        <a:bodyPr/>
        <a:lstStyle/>
        <a:p>
          <a:endParaRPr lang="en-US"/>
        </a:p>
      </dgm:t>
    </dgm:pt>
    <dgm:pt modelId="{87512D8C-92B5-46D5-8775-D789A60F838D}" type="pres">
      <dgm:prSet presAssocID="{31B00B91-A550-4956-B3FB-7CB6879DBA67}" presName="linComp" presStyleCnt="0"/>
      <dgm:spPr/>
    </dgm:pt>
    <dgm:pt modelId="{CB3188ED-7358-4FA7-8959-19489E8363A7}" type="pres">
      <dgm:prSet presAssocID="{35B9AB0D-515D-49FA-AE1C-7D889848F2BE}" presName="compNode" presStyleCnt="0"/>
      <dgm:spPr/>
    </dgm:pt>
    <dgm:pt modelId="{86893258-513E-4ACD-AF33-3C605CF9E6AD}" type="pres">
      <dgm:prSet presAssocID="{35B9AB0D-515D-49FA-AE1C-7D889848F2BE}" presName="bkgdShape" presStyleLbl="node1" presStyleIdx="0" presStyleCnt="3" custLinFactNeighborY="299"/>
      <dgm:spPr/>
      <dgm:t>
        <a:bodyPr/>
        <a:lstStyle/>
        <a:p>
          <a:endParaRPr lang="en-US"/>
        </a:p>
      </dgm:t>
    </dgm:pt>
    <dgm:pt modelId="{2F30BB0D-E8B9-42CC-B92F-CF30D0FB6BC3}" type="pres">
      <dgm:prSet presAssocID="{35B9AB0D-515D-49FA-AE1C-7D889848F2BE}" presName="nodeTx" presStyleLbl="node1" presStyleIdx="0" presStyleCnt="3">
        <dgm:presLayoutVars>
          <dgm:bulletEnabled val="1"/>
        </dgm:presLayoutVars>
      </dgm:prSet>
      <dgm:spPr/>
      <dgm:t>
        <a:bodyPr/>
        <a:lstStyle/>
        <a:p>
          <a:endParaRPr lang="en-US"/>
        </a:p>
      </dgm:t>
    </dgm:pt>
    <dgm:pt modelId="{ACFD2EDD-560C-4664-8527-74303EA832FC}" type="pres">
      <dgm:prSet presAssocID="{35B9AB0D-515D-49FA-AE1C-7D889848F2BE}" presName="invisiNode" presStyleLbl="node1" presStyleIdx="0" presStyleCnt="3"/>
      <dgm:spPr/>
    </dgm:pt>
    <dgm:pt modelId="{D8AE08E0-DED1-45CE-9BB6-CFD3D99A3691}" type="pres">
      <dgm:prSet presAssocID="{35B9AB0D-515D-49FA-AE1C-7D889848F2BE}" presName="imagNode" presStyleLbl="fgImgPlace1" presStyleIdx="0" presStyleCnt="3" custLinFactNeighborY="1192"/>
      <dgm:spPr>
        <a:blipFill rotWithShape="0">
          <a:blip xmlns:r="http://schemas.openxmlformats.org/officeDocument/2006/relationships" r:embed="rId1"/>
          <a:stretch>
            <a:fillRect/>
          </a:stretch>
        </a:blipFill>
      </dgm:spPr>
      <dgm:t>
        <a:bodyPr/>
        <a:lstStyle/>
        <a:p>
          <a:endParaRPr lang="en-US"/>
        </a:p>
      </dgm:t>
    </dgm:pt>
    <dgm:pt modelId="{12159C68-1537-4DD8-B809-FA81003AC070}" type="pres">
      <dgm:prSet presAssocID="{87A2016F-E5DA-4AEA-8129-947E90756E52}" presName="sibTrans" presStyleLbl="sibTrans2D1" presStyleIdx="0" presStyleCnt="0"/>
      <dgm:spPr/>
      <dgm:t>
        <a:bodyPr/>
        <a:lstStyle/>
        <a:p>
          <a:endParaRPr lang="en-US"/>
        </a:p>
      </dgm:t>
    </dgm:pt>
    <dgm:pt modelId="{7E774961-EA24-4CEB-801C-B8F6FA2D6D2A}" type="pres">
      <dgm:prSet presAssocID="{5E8EE623-6EB6-42CB-8B86-D5D203ADCCAC}" presName="compNode" presStyleCnt="0"/>
      <dgm:spPr/>
    </dgm:pt>
    <dgm:pt modelId="{CF9FA7CD-6A28-434E-9B39-FF7326FF4019}" type="pres">
      <dgm:prSet presAssocID="{5E8EE623-6EB6-42CB-8B86-D5D203ADCCAC}" presName="bkgdShape" presStyleLbl="node1" presStyleIdx="1" presStyleCnt="3"/>
      <dgm:spPr/>
      <dgm:t>
        <a:bodyPr/>
        <a:lstStyle/>
        <a:p>
          <a:endParaRPr lang="en-US"/>
        </a:p>
      </dgm:t>
    </dgm:pt>
    <dgm:pt modelId="{D4105A6D-554A-4571-9FE7-2A806392DAC0}" type="pres">
      <dgm:prSet presAssocID="{5E8EE623-6EB6-42CB-8B86-D5D203ADCCAC}" presName="nodeTx" presStyleLbl="node1" presStyleIdx="1" presStyleCnt="3">
        <dgm:presLayoutVars>
          <dgm:bulletEnabled val="1"/>
        </dgm:presLayoutVars>
      </dgm:prSet>
      <dgm:spPr/>
      <dgm:t>
        <a:bodyPr/>
        <a:lstStyle/>
        <a:p>
          <a:endParaRPr lang="en-US"/>
        </a:p>
      </dgm:t>
    </dgm:pt>
    <dgm:pt modelId="{4E11E030-B6CB-4B33-B85E-4954C0EC3B82}" type="pres">
      <dgm:prSet presAssocID="{5E8EE623-6EB6-42CB-8B86-D5D203ADCCAC}" presName="invisiNode" presStyleLbl="node1" presStyleIdx="1" presStyleCnt="3"/>
      <dgm:spPr/>
    </dgm:pt>
    <dgm:pt modelId="{F2EE0799-133E-44C1-B0E4-948474B053C9}" type="pres">
      <dgm:prSet presAssocID="{5E8EE623-6EB6-42CB-8B86-D5D203ADCCAC}" presName="imagNode"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D93010CC-2D61-42BF-83C7-46968B07D777}" type="pres">
      <dgm:prSet presAssocID="{B3C8C6D5-1D68-4FC9-B4ED-AEF00AD57EBE}" presName="sibTrans" presStyleLbl="sibTrans2D1" presStyleIdx="0" presStyleCnt="0"/>
      <dgm:spPr/>
      <dgm:t>
        <a:bodyPr/>
        <a:lstStyle/>
        <a:p>
          <a:endParaRPr lang="en-US"/>
        </a:p>
      </dgm:t>
    </dgm:pt>
    <dgm:pt modelId="{96AF2175-A952-42D7-9520-A159293D8DEF}" type="pres">
      <dgm:prSet presAssocID="{81C4E7DC-3C50-4CBF-996D-A4F238E8F7A4}" presName="compNode" presStyleCnt="0"/>
      <dgm:spPr/>
    </dgm:pt>
    <dgm:pt modelId="{E72A9E91-6362-4F06-896A-E5A7BC3AF569}" type="pres">
      <dgm:prSet presAssocID="{81C4E7DC-3C50-4CBF-996D-A4F238E8F7A4}" presName="bkgdShape" presStyleLbl="node1" presStyleIdx="2" presStyleCnt="3" custLinFactNeighborX="14105"/>
      <dgm:spPr/>
      <dgm:t>
        <a:bodyPr/>
        <a:lstStyle/>
        <a:p>
          <a:endParaRPr lang="en-US"/>
        </a:p>
      </dgm:t>
    </dgm:pt>
    <dgm:pt modelId="{10561453-941A-45B9-A1A2-D6CF52D1A1A9}" type="pres">
      <dgm:prSet presAssocID="{81C4E7DC-3C50-4CBF-996D-A4F238E8F7A4}" presName="nodeTx" presStyleLbl="node1" presStyleIdx="2" presStyleCnt="3">
        <dgm:presLayoutVars>
          <dgm:bulletEnabled val="1"/>
        </dgm:presLayoutVars>
      </dgm:prSet>
      <dgm:spPr/>
      <dgm:t>
        <a:bodyPr/>
        <a:lstStyle/>
        <a:p>
          <a:endParaRPr lang="en-US"/>
        </a:p>
      </dgm:t>
    </dgm:pt>
    <dgm:pt modelId="{4929F3B2-06DC-418F-8F47-D169BBA37E60}" type="pres">
      <dgm:prSet presAssocID="{81C4E7DC-3C50-4CBF-996D-A4F238E8F7A4}" presName="invisiNode" presStyleLbl="node1" presStyleIdx="2" presStyleCnt="3"/>
      <dgm:spPr/>
    </dgm:pt>
    <dgm:pt modelId="{27A40DE8-5EB3-40E4-BB76-88D06833D882}" type="pres">
      <dgm:prSet presAssocID="{81C4E7DC-3C50-4CBF-996D-A4F238E8F7A4}" presName="imagNode" presStyleLbl="fgImgPlace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187DD1C7-064F-4B9F-8CB6-2D572018E1C1}" srcId="{31B00B91-A550-4956-B3FB-7CB6879DBA67}" destId="{5E8EE623-6EB6-42CB-8B86-D5D203ADCCAC}" srcOrd="1" destOrd="0" parTransId="{E90D86A1-D9EC-49D6-9617-4EBC84168EE2}" sibTransId="{B3C8C6D5-1D68-4FC9-B4ED-AEF00AD57EBE}"/>
    <dgm:cxn modelId="{43E2FE10-498E-492B-BCCD-B6479DD46FBF}" type="presOf" srcId="{31B00B91-A550-4956-B3FB-7CB6879DBA67}" destId="{88C0A696-A612-44DF-8AC7-AE42FC89A506}" srcOrd="0" destOrd="0" presId="urn:microsoft.com/office/officeart/2005/8/layout/hList7#1"/>
    <dgm:cxn modelId="{0C625DC8-EDFC-4831-867F-B95F74A207DD}" srcId="{31B00B91-A550-4956-B3FB-7CB6879DBA67}" destId="{35B9AB0D-515D-49FA-AE1C-7D889848F2BE}" srcOrd="0" destOrd="0" parTransId="{1A245CA2-51CA-4267-BBC3-E8D62635A504}" sibTransId="{87A2016F-E5DA-4AEA-8129-947E90756E52}"/>
    <dgm:cxn modelId="{73AB1B80-9DFF-48F7-8565-5A4D8D7A2360}" type="presOf" srcId="{81C4E7DC-3C50-4CBF-996D-A4F238E8F7A4}" destId="{E72A9E91-6362-4F06-896A-E5A7BC3AF569}" srcOrd="0" destOrd="0" presId="urn:microsoft.com/office/officeart/2005/8/layout/hList7#1"/>
    <dgm:cxn modelId="{F07B66E7-2BD5-42C5-B7B9-2226A2D8EC90}" type="presOf" srcId="{87A2016F-E5DA-4AEA-8129-947E90756E52}" destId="{12159C68-1537-4DD8-B809-FA81003AC070}" srcOrd="0" destOrd="0" presId="urn:microsoft.com/office/officeart/2005/8/layout/hList7#1"/>
    <dgm:cxn modelId="{F785E073-7A1F-4203-82A7-8E7485A2593D}" srcId="{31B00B91-A550-4956-B3FB-7CB6879DBA67}" destId="{81C4E7DC-3C50-4CBF-996D-A4F238E8F7A4}" srcOrd="2" destOrd="0" parTransId="{E32D75B6-16F7-4AA4-8EDB-D70A29113EEE}" sibTransId="{C0F335E5-B5E8-456C-B8B0-DDB3B68655CD}"/>
    <dgm:cxn modelId="{51BD5BEF-7F4A-4BB3-9798-94F35C85E8F8}" type="presOf" srcId="{B3C8C6D5-1D68-4FC9-B4ED-AEF00AD57EBE}" destId="{D93010CC-2D61-42BF-83C7-46968B07D777}" srcOrd="0" destOrd="0" presId="urn:microsoft.com/office/officeart/2005/8/layout/hList7#1"/>
    <dgm:cxn modelId="{990B1308-9D6E-4DF1-BD72-0D4BACA8FDA9}" type="presOf" srcId="{35B9AB0D-515D-49FA-AE1C-7D889848F2BE}" destId="{86893258-513E-4ACD-AF33-3C605CF9E6AD}" srcOrd="0" destOrd="0" presId="urn:microsoft.com/office/officeart/2005/8/layout/hList7#1"/>
    <dgm:cxn modelId="{81D8417A-68DB-4D4B-9FD0-6492EABD6CD7}" type="presOf" srcId="{35B9AB0D-515D-49FA-AE1C-7D889848F2BE}" destId="{2F30BB0D-E8B9-42CC-B92F-CF30D0FB6BC3}" srcOrd="1" destOrd="0" presId="urn:microsoft.com/office/officeart/2005/8/layout/hList7#1"/>
    <dgm:cxn modelId="{E4D1A772-64CA-43EC-9917-B2274660AD0D}" type="presOf" srcId="{5E8EE623-6EB6-42CB-8B86-D5D203ADCCAC}" destId="{D4105A6D-554A-4571-9FE7-2A806392DAC0}" srcOrd="1" destOrd="0" presId="urn:microsoft.com/office/officeart/2005/8/layout/hList7#1"/>
    <dgm:cxn modelId="{EEBA7539-632E-400E-9EDF-F70125A8FDC6}" type="presOf" srcId="{81C4E7DC-3C50-4CBF-996D-A4F238E8F7A4}" destId="{10561453-941A-45B9-A1A2-D6CF52D1A1A9}" srcOrd="1" destOrd="0" presId="urn:microsoft.com/office/officeart/2005/8/layout/hList7#1"/>
    <dgm:cxn modelId="{53735777-28D6-440A-831B-CB8F795A370B}" type="presOf" srcId="{5E8EE623-6EB6-42CB-8B86-D5D203ADCCAC}" destId="{CF9FA7CD-6A28-434E-9B39-FF7326FF4019}" srcOrd="0" destOrd="0" presId="urn:microsoft.com/office/officeart/2005/8/layout/hList7#1"/>
    <dgm:cxn modelId="{2D38055C-9AF7-4E86-BD32-8F8FEFC2E122}" type="presParOf" srcId="{88C0A696-A612-44DF-8AC7-AE42FC89A506}" destId="{93E7E414-8210-4816-8191-38A315DA0B7E}" srcOrd="0" destOrd="0" presId="urn:microsoft.com/office/officeart/2005/8/layout/hList7#1"/>
    <dgm:cxn modelId="{F2156093-90FA-46EA-ABAC-8AF28A8B4098}" type="presParOf" srcId="{88C0A696-A612-44DF-8AC7-AE42FC89A506}" destId="{87512D8C-92B5-46D5-8775-D789A60F838D}" srcOrd="1" destOrd="0" presId="urn:microsoft.com/office/officeart/2005/8/layout/hList7#1"/>
    <dgm:cxn modelId="{C00E003D-B79F-4755-A994-23B91C5B84DB}" type="presParOf" srcId="{87512D8C-92B5-46D5-8775-D789A60F838D}" destId="{CB3188ED-7358-4FA7-8959-19489E8363A7}" srcOrd="0" destOrd="0" presId="urn:microsoft.com/office/officeart/2005/8/layout/hList7#1"/>
    <dgm:cxn modelId="{CC46F0BA-2B9B-4B03-9AEE-D407072FED05}" type="presParOf" srcId="{CB3188ED-7358-4FA7-8959-19489E8363A7}" destId="{86893258-513E-4ACD-AF33-3C605CF9E6AD}" srcOrd="0" destOrd="0" presId="urn:microsoft.com/office/officeart/2005/8/layout/hList7#1"/>
    <dgm:cxn modelId="{C55FCD27-2933-4A5C-9B34-D7997AF39944}" type="presParOf" srcId="{CB3188ED-7358-4FA7-8959-19489E8363A7}" destId="{2F30BB0D-E8B9-42CC-B92F-CF30D0FB6BC3}" srcOrd="1" destOrd="0" presId="urn:microsoft.com/office/officeart/2005/8/layout/hList7#1"/>
    <dgm:cxn modelId="{E2D2AD75-B902-4145-AEF4-29758040892B}" type="presParOf" srcId="{CB3188ED-7358-4FA7-8959-19489E8363A7}" destId="{ACFD2EDD-560C-4664-8527-74303EA832FC}" srcOrd="2" destOrd="0" presId="urn:microsoft.com/office/officeart/2005/8/layout/hList7#1"/>
    <dgm:cxn modelId="{F2701CE6-DE60-4AB7-AA28-E9CBC6787D27}" type="presParOf" srcId="{CB3188ED-7358-4FA7-8959-19489E8363A7}" destId="{D8AE08E0-DED1-45CE-9BB6-CFD3D99A3691}" srcOrd="3" destOrd="0" presId="urn:microsoft.com/office/officeart/2005/8/layout/hList7#1"/>
    <dgm:cxn modelId="{DB0BAF73-A2F6-4FA8-ACCA-9FD5BE7739E4}" type="presParOf" srcId="{87512D8C-92B5-46D5-8775-D789A60F838D}" destId="{12159C68-1537-4DD8-B809-FA81003AC070}" srcOrd="1" destOrd="0" presId="urn:microsoft.com/office/officeart/2005/8/layout/hList7#1"/>
    <dgm:cxn modelId="{C041E4F2-B83A-47FD-9229-2C440977115C}" type="presParOf" srcId="{87512D8C-92B5-46D5-8775-D789A60F838D}" destId="{7E774961-EA24-4CEB-801C-B8F6FA2D6D2A}" srcOrd="2" destOrd="0" presId="urn:microsoft.com/office/officeart/2005/8/layout/hList7#1"/>
    <dgm:cxn modelId="{54EF0569-8C90-42D3-9400-EE84E781F2BD}" type="presParOf" srcId="{7E774961-EA24-4CEB-801C-B8F6FA2D6D2A}" destId="{CF9FA7CD-6A28-434E-9B39-FF7326FF4019}" srcOrd="0" destOrd="0" presId="urn:microsoft.com/office/officeart/2005/8/layout/hList7#1"/>
    <dgm:cxn modelId="{4FDC8C66-5320-4F4D-ABCE-077776C79F1B}" type="presParOf" srcId="{7E774961-EA24-4CEB-801C-B8F6FA2D6D2A}" destId="{D4105A6D-554A-4571-9FE7-2A806392DAC0}" srcOrd="1" destOrd="0" presId="urn:microsoft.com/office/officeart/2005/8/layout/hList7#1"/>
    <dgm:cxn modelId="{4949D14D-D25C-4AFE-AC82-2FD92DA6B9C6}" type="presParOf" srcId="{7E774961-EA24-4CEB-801C-B8F6FA2D6D2A}" destId="{4E11E030-B6CB-4B33-B85E-4954C0EC3B82}" srcOrd="2" destOrd="0" presId="urn:microsoft.com/office/officeart/2005/8/layout/hList7#1"/>
    <dgm:cxn modelId="{32E5BE31-F970-405C-8A59-F5FD7BBF4B1D}" type="presParOf" srcId="{7E774961-EA24-4CEB-801C-B8F6FA2D6D2A}" destId="{F2EE0799-133E-44C1-B0E4-948474B053C9}" srcOrd="3" destOrd="0" presId="urn:microsoft.com/office/officeart/2005/8/layout/hList7#1"/>
    <dgm:cxn modelId="{6665730E-1730-4303-A734-D26CB40FA7A1}" type="presParOf" srcId="{87512D8C-92B5-46D5-8775-D789A60F838D}" destId="{D93010CC-2D61-42BF-83C7-46968B07D777}" srcOrd="3" destOrd="0" presId="urn:microsoft.com/office/officeart/2005/8/layout/hList7#1"/>
    <dgm:cxn modelId="{FBDE26C1-CFEB-434D-AA07-4911AB214B36}" type="presParOf" srcId="{87512D8C-92B5-46D5-8775-D789A60F838D}" destId="{96AF2175-A952-42D7-9520-A159293D8DEF}" srcOrd="4" destOrd="0" presId="urn:microsoft.com/office/officeart/2005/8/layout/hList7#1"/>
    <dgm:cxn modelId="{019B5A43-3A61-4B97-9FDA-B767F886F5AC}" type="presParOf" srcId="{96AF2175-A952-42D7-9520-A159293D8DEF}" destId="{E72A9E91-6362-4F06-896A-E5A7BC3AF569}" srcOrd="0" destOrd="0" presId="urn:microsoft.com/office/officeart/2005/8/layout/hList7#1"/>
    <dgm:cxn modelId="{6AC36A2F-2B73-4070-9F4B-83A7E9183BA2}" type="presParOf" srcId="{96AF2175-A952-42D7-9520-A159293D8DEF}" destId="{10561453-941A-45B9-A1A2-D6CF52D1A1A9}" srcOrd="1" destOrd="0" presId="urn:microsoft.com/office/officeart/2005/8/layout/hList7#1"/>
    <dgm:cxn modelId="{C125B9CE-9DED-48E6-8E34-E036BBBE5B5C}" type="presParOf" srcId="{96AF2175-A952-42D7-9520-A159293D8DEF}" destId="{4929F3B2-06DC-418F-8F47-D169BBA37E60}" srcOrd="2" destOrd="0" presId="urn:microsoft.com/office/officeart/2005/8/layout/hList7#1"/>
    <dgm:cxn modelId="{B31E285F-26A2-4CF4-AE47-56EF71A041A0}" type="presParOf" srcId="{96AF2175-A952-42D7-9520-A159293D8DEF}" destId="{27A40DE8-5EB3-40E4-BB76-88D06833D882}"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93258-513E-4ACD-AF33-3C605CF9E6AD}">
      <dsp:nvSpPr>
        <dsp:cNvPr id="0" name=""/>
        <dsp:cNvSpPr/>
      </dsp:nvSpPr>
      <dsp:spPr>
        <a:xfrm>
          <a:off x="1695" y="0"/>
          <a:ext cx="2638499" cy="2362199"/>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u="none" kern="1200" dirty="0" smtClean="0"/>
            <a:t>Information Services</a:t>
          </a:r>
        </a:p>
      </dsp:txBody>
      <dsp:txXfrm>
        <a:off x="1695" y="944880"/>
        <a:ext cx="2638499" cy="944880"/>
      </dsp:txXfrm>
    </dsp:sp>
    <dsp:sp modelId="{D8AE08E0-DED1-45CE-9BB6-CFD3D99A3691}">
      <dsp:nvSpPr>
        <dsp:cNvPr id="0" name=""/>
        <dsp:cNvSpPr/>
      </dsp:nvSpPr>
      <dsp:spPr>
        <a:xfrm>
          <a:off x="927639" y="151108"/>
          <a:ext cx="786612" cy="78661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9FA7CD-6A28-434E-9B39-FF7326FF4019}">
      <dsp:nvSpPr>
        <dsp:cNvPr id="0" name=""/>
        <dsp:cNvSpPr/>
      </dsp:nvSpPr>
      <dsp:spPr>
        <a:xfrm>
          <a:off x="2719349" y="0"/>
          <a:ext cx="2638499" cy="2362199"/>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u="none" kern="1200" dirty="0" smtClean="0"/>
            <a:t>Financial Services</a:t>
          </a:r>
        </a:p>
      </dsp:txBody>
      <dsp:txXfrm>
        <a:off x="2719349" y="944880"/>
        <a:ext cx="2638499" cy="944880"/>
      </dsp:txXfrm>
    </dsp:sp>
    <dsp:sp modelId="{F2EE0799-133E-44C1-B0E4-948474B053C9}">
      <dsp:nvSpPr>
        <dsp:cNvPr id="0" name=""/>
        <dsp:cNvSpPr/>
      </dsp:nvSpPr>
      <dsp:spPr>
        <a:xfrm>
          <a:off x="3645293" y="141731"/>
          <a:ext cx="786612" cy="786612"/>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2A9E91-6362-4F06-896A-E5A7BC3AF569}">
      <dsp:nvSpPr>
        <dsp:cNvPr id="0" name=""/>
        <dsp:cNvSpPr/>
      </dsp:nvSpPr>
      <dsp:spPr>
        <a:xfrm>
          <a:off x="5438699" y="0"/>
          <a:ext cx="2638499" cy="2362199"/>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u="none" kern="1200" dirty="0" smtClean="0"/>
            <a:t>Poverty Tools and Insights</a:t>
          </a:r>
        </a:p>
      </dsp:txBody>
      <dsp:txXfrm>
        <a:off x="5438699" y="944880"/>
        <a:ext cx="2638499" cy="944880"/>
      </dsp:txXfrm>
    </dsp:sp>
    <dsp:sp modelId="{27A40DE8-5EB3-40E4-BB76-88D06833D882}">
      <dsp:nvSpPr>
        <dsp:cNvPr id="0" name=""/>
        <dsp:cNvSpPr/>
      </dsp:nvSpPr>
      <dsp:spPr>
        <a:xfrm>
          <a:off x="6362947" y="141731"/>
          <a:ext cx="786612" cy="78661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E7E414-8210-4816-8191-38A315DA0B7E}">
      <dsp:nvSpPr>
        <dsp:cNvPr id="0" name=""/>
        <dsp:cNvSpPr/>
      </dsp:nvSpPr>
      <dsp:spPr>
        <a:xfrm flipV="1">
          <a:off x="1290272" y="1779731"/>
          <a:ext cx="5600985" cy="494648"/>
        </a:xfrm>
        <a:prstGeom prst="leftRightArrow">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12F7E8-2FE8-4D95-B0A9-A69FA10BAAB8}" type="datetimeFigureOut">
              <a:rPr lang="en-US" smtClean="0"/>
              <a:pPr/>
              <a:t>10/22/2013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DAE218-3B64-43BB-BB0D-1214713872B8}" type="slidenum">
              <a:rPr lang="en-US" smtClean="0"/>
              <a:pPr/>
              <a:t>‹#›</a:t>
            </a:fld>
            <a:endParaRPr lang="en-US"/>
          </a:p>
        </p:txBody>
      </p:sp>
    </p:spTree>
    <p:extLst>
      <p:ext uri="{BB962C8B-B14F-4D97-AF65-F5344CB8AC3E}">
        <p14:creationId xmlns:p14="http://schemas.microsoft.com/office/powerpoint/2010/main" val="355327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DAE218-3B64-43BB-BB0D-1214713872B8}" type="slidenum">
              <a:rPr lang="en-US" smtClean="0"/>
              <a:pPr/>
              <a:t>2</a:t>
            </a:fld>
            <a:endParaRPr lang="en-US"/>
          </a:p>
        </p:txBody>
      </p:sp>
    </p:spTree>
    <p:extLst>
      <p:ext uri="{BB962C8B-B14F-4D97-AF65-F5344CB8AC3E}">
        <p14:creationId xmlns:p14="http://schemas.microsoft.com/office/powerpoint/2010/main" val="2980517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Arial" pitchFamily="34" charset="0"/>
              </a:rPr>
              <a:t>An inexpensive and easy to collect scorecard</a:t>
            </a:r>
          </a:p>
          <a:p>
            <a:pPr eaLnBrk="1" hangingPunct="1">
              <a:buFontTx/>
              <a:buChar char="-"/>
            </a:pPr>
            <a:r>
              <a:rPr lang="en-US" dirty="0" smtClean="0">
                <a:latin typeface="Arial" pitchFamily="34" charset="0"/>
              </a:rPr>
              <a:t>Derived from the most recent representative national household income/expenditure surveys</a:t>
            </a:r>
          </a:p>
          <a:p>
            <a:pPr eaLnBrk="1" hangingPunct="1">
              <a:buFontTx/>
              <a:buChar char="-"/>
            </a:pPr>
            <a:r>
              <a:rPr lang="en-US" dirty="0" smtClean="0">
                <a:latin typeface="Arial" pitchFamily="34" charset="0"/>
              </a:rPr>
              <a:t>Comprised of simple, non-financial indicators.  </a:t>
            </a:r>
          </a:p>
          <a:p>
            <a:pPr lvl="2" eaLnBrk="1" hangingPunct="1">
              <a:buFontTx/>
              <a:buChar char="-"/>
            </a:pPr>
            <a:r>
              <a:rPr lang="en-US" dirty="0" smtClean="0">
                <a:latin typeface="Arial" pitchFamily="34" charset="0"/>
              </a:rPr>
              <a:t>Household and housing characteristics (such as cooking fuel and type of floor)</a:t>
            </a:r>
          </a:p>
          <a:p>
            <a:pPr lvl="2" eaLnBrk="1" hangingPunct="1">
              <a:buFontTx/>
              <a:buChar char="-"/>
            </a:pPr>
            <a:r>
              <a:rPr lang="en-US" dirty="0" smtClean="0">
                <a:latin typeface="Arial" pitchFamily="34" charset="0"/>
              </a:rPr>
              <a:t>Individual characteristics (such as age and highest grade completed)</a:t>
            </a:r>
          </a:p>
          <a:p>
            <a:pPr lvl="2" eaLnBrk="1" hangingPunct="1">
              <a:buFontTx/>
              <a:buChar char="-"/>
            </a:pPr>
            <a:r>
              <a:rPr lang="en-US" dirty="0" smtClean="0">
                <a:latin typeface="Arial" pitchFamily="34" charset="0"/>
              </a:rPr>
              <a:t>Household durable goods (such as electric fans and telephones)</a:t>
            </a:r>
          </a:p>
          <a:p>
            <a:pPr eaLnBrk="1" hangingPunct="1">
              <a:buFontTx/>
              <a:buChar char="-"/>
            </a:pPr>
            <a:r>
              <a:rPr lang="en-US" dirty="0" smtClean="0">
                <a:latin typeface="Arial" pitchFamily="34" charset="0"/>
              </a:rPr>
              <a:t>Strongly Correlated with Poverty</a:t>
            </a:r>
          </a:p>
          <a:p>
            <a:pPr eaLnBrk="1" hangingPunct="1">
              <a:buFontTx/>
              <a:buChar char="-"/>
            </a:pPr>
            <a:r>
              <a:rPr lang="en-US" dirty="0" smtClean="0">
                <a:latin typeface="Arial" pitchFamily="34" charset="0"/>
              </a:rPr>
              <a:t>Likely to Change over time with change in poverty status</a:t>
            </a:r>
          </a:p>
          <a:p>
            <a:pPr eaLnBrk="1" hangingPunct="1">
              <a:buFontTx/>
              <a:buChar char="-"/>
            </a:pPr>
            <a:endParaRPr lang="en-US" dirty="0" smtClean="0">
              <a:latin typeface="Arial" pitchFamily="34" charset="0"/>
            </a:endParaRPr>
          </a:p>
          <a:p>
            <a:pPr eaLnBrk="1" hangingPunct="1">
              <a:buFontTx/>
              <a:buChar char="-"/>
            </a:pPr>
            <a:r>
              <a:rPr lang="en-US" dirty="0" smtClean="0">
                <a:latin typeface="Arial" pitchFamily="34" charset="0"/>
              </a:rPr>
              <a:t>An objective client poverty assessment and targeting tool, which can be used to measure client poverty levels and influence management decisions</a:t>
            </a:r>
          </a:p>
          <a:p>
            <a:pPr eaLnBrk="1" hangingPunct="1"/>
            <a:r>
              <a:rPr lang="en-US" dirty="0" smtClean="0">
                <a:latin typeface="Arial" pitchFamily="34" charset="0"/>
              </a:rPr>
              <a:t>- Provides social performance data </a:t>
            </a:r>
          </a:p>
          <a:p>
            <a:pPr lvl="1" eaLnBrk="1" hangingPunct="1"/>
            <a:r>
              <a:rPr lang="en-US" dirty="0" smtClean="0">
                <a:latin typeface="Arial" pitchFamily="34" charset="0"/>
              </a:rPr>
              <a:t>Likelihood an individual or portfolio falls above or below poverty lines ($1/day/PPP, $2/day/PPP and/or the national poverty line)</a:t>
            </a:r>
          </a:p>
          <a:p>
            <a:pPr eaLnBrk="1" hangingPunct="1"/>
            <a:r>
              <a:rPr lang="en-US" dirty="0" smtClean="0">
                <a:latin typeface="Arial" pitchFamily="34" charset="0"/>
              </a:rPr>
              <a:t>- Enables MFIs to manage performance </a:t>
            </a:r>
          </a:p>
          <a:p>
            <a:pPr eaLnBrk="1" hangingPunct="1"/>
            <a:r>
              <a:rPr lang="en-US" dirty="0" smtClean="0">
                <a:latin typeface="Arial" pitchFamily="34" charset="0"/>
              </a:rPr>
              <a:t>	by understanding their clients’ poverty status</a:t>
            </a:r>
          </a:p>
          <a:p>
            <a:endParaRPr lang="en-US" dirty="0"/>
          </a:p>
        </p:txBody>
      </p:sp>
      <p:sp>
        <p:nvSpPr>
          <p:cNvPr id="4" name="Slide Number Placeholder 3"/>
          <p:cNvSpPr>
            <a:spLocks noGrp="1"/>
          </p:cNvSpPr>
          <p:nvPr>
            <p:ph type="sldNum" sz="quarter" idx="10"/>
          </p:nvPr>
        </p:nvSpPr>
        <p:spPr/>
        <p:txBody>
          <a:bodyPr/>
          <a:lstStyle/>
          <a:p>
            <a:pPr>
              <a:defRPr/>
            </a:pPr>
            <a:fld id="{69CA506A-2798-4C36-9FF2-1C73FA5A37CA}" type="slidenum">
              <a:rPr lang="en-PH" smtClean="0"/>
              <a:pPr>
                <a:defRPr/>
              </a:pPr>
              <a:t>21</a:t>
            </a:fld>
            <a:endParaRPr lang="en-PH"/>
          </a:p>
        </p:txBody>
      </p:sp>
    </p:spTree>
    <p:extLst>
      <p:ext uri="{BB962C8B-B14F-4D97-AF65-F5344CB8AC3E}">
        <p14:creationId xmlns:p14="http://schemas.microsoft.com/office/powerpoint/2010/main" val="1347503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a:lstStyle/>
          <a:p>
            <a:fld id="{4A906671-474D-46D4-B432-155401634AE3}" type="slidenum">
              <a:rPr lang="en-US" smtClean="0"/>
              <a:pPr/>
              <a:t>22</a:t>
            </a:fld>
            <a:endParaRPr lang="en-US" smtClean="0"/>
          </a:p>
        </p:txBody>
      </p:sp>
    </p:spTree>
    <p:extLst>
      <p:ext uri="{BB962C8B-B14F-4D97-AF65-F5344CB8AC3E}">
        <p14:creationId xmlns:p14="http://schemas.microsoft.com/office/powerpoint/2010/main" val="549176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spcBef>
                <a:spcPct val="30000"/>
              </a:spcBef>
              <a:defRPr sz="1100">
                <a:solidFill>
                  <a:schemeClr val="tx1"/>
                </a:solidFill>
                <a:latin typeface="Arial" pitchFamily="34" charset="0"/>
              </a:defRPr>
            </a:lvl1pPr>
            <a:lvl2pPr marL="702756" indent="-270291" defTabSz="912983">
              <a:spcBef>
                <a:spcPct val="30000"/>
              </a:spcBef>
              <a:defRPr sz="1100">
                <a:solidFill>
                  <a:schemeClr val="tx1"/>
                </a:solidFill>
                <a:latin typeface="Arial" pitchFamily="34" charset="0"/>
              </a:defRPr>
            </a:lvl2pPr>
            <a:lvl3pPr marL="1081164" indent="-216233" defTabSz="912983">
              <a:spcBef>
                <a:spcPct val="30000"/>
              </a:spcBef>
              <a:defRPr sz="1100">
                <a:solidFill>
                  <a:schemeClr val="tx1"/>
                </a:solidFill>
                <a:latin typeface="Arial" pitchFamily="34" charset="0"/>
              </a:defRPr>
            </a:lvl3pPr>
            <a:lvl4pPr marL="1513629" indent="-216233" defTabSz="912983">
              <a:spcBef>
                <a:spcPct val="30000"/>
              </a:spcBef>
              <a:defRPr sz="1100">
                <a:solidFill>
                  <a:schemeClr val="tx1"/>
                </a:solidFill>
                <a:latin typeface="Arial" pitchFamily="34" charset="0"/>
              </a:defRPr>
            </a:lvl4pPr>
            <a:lvl5pPr marL="1946095" indent="-216233" defTabSz="912983">
              <a:spcBef>
                <a:spcPct val="30000"/>
              </a:spcBef>
              <a:defRPr sz="1100">
                <a:solidFill>
                  <a:schemeClr val="tx1"/>
                </a:solidFill>
                <a:latin typeface="Arial" pitchFamily="34" charset="0"/>
              </a:defRPr>
            </a:lvl5pPr>
            <a:lvl6pPr marL="2378560" indent="-216233" defTabSz="912983" eaLnBrk="0" fontAlgn="base" hangingPunct="0">
              <a:spcBef>
                <a:spcPct val="30000"/>
              </a:spcBef>
              <a:spcAft>
                <a:spcPct val="0"/>
              </a:spcAft>
              <a:defRPr sz="1100">
                <a:solidFill>
                  <a:schemeClr val="tx1"/>
                </a:solidFill>
                <a:latin typeface="Arial" pitchFamily="34" charset="0"/>
              </a:defRPr>
            </a:lvl6pPr>
            <a:lvl7pPr marL="2811026" indent="-216233" defTabSz="912983" eaLnBrk="0" fontAlgn="base" hangingPunct="0">
              <a:spcBef>
                <a:spcPct val="30000"/>
              </a:spcBef>
              <a:spcAft>
                <a:spcPct val="0"/>
              </a:spcAft>
              <a:defRPr sz="1100">
                <a:solidFill>
                  <a:schemeClr val="tx1"/>
                </a:solidFill>
                <a:latin typeface="Arial" pitchFamily="34" charset="0"/>
              </a:defRPr>
            </a:lvl7pPr>
            <a:lvl8pPr marL="3243491" indent="-216233" defTabSz="912983" eaLnBrk="0" fontAlgn="base" hangingPunct="0">
              <a:spcBef>
                <a:spcPct val="30000"/>
              </a:spcBef>
              <a:spcAft>
                <a:spcPct val="0"/>
              </a:spcAft>
              <a:defRPr sz="1100">
                <a:solidFill>
                  <a:schemeClr val="tx1"/>
                </a:solidFill>
                <a:latin typeface="Arial" pitchFamily="34" charset="0"/>
              </a:defRPr>
            </a:lvl8pPr>
            <a:lvl9pPr marL="3675957" indent="-216233" defTabSz="912983" eaLnBrk="0" fontAlgn="base" hangingPunct="0">
              <a:spcBef>
                <a:spcPct val="30000"/>
              </a:spcBef>
              <a:spcAft>
                <a:spcPct val="0"/>
              </a:spcAft>
              <a:defRPr sz="1100">
                <a:solidFill>
                  <a:schemeClr val="tx1"/>
                </a:solidFill>
                <a:latin typeface="Arial" pitchFamily="34" charset="0"/>
              </a:defRPr>
            </a:lvl9pPr>
          </a:lstStyle>
          <a:p>
            <a:pPr>
              <a:spcBef>
                <a:spcPct val="0"/>
              </a:spcBef>
            </a:pPr>
            <a:fld id="{56DA51E3-B4F2-4B69-A391-D6ACC810DBF3}" type="slidenum">
              <a:rPr lang="en-US" altLang="en-US" sz="1200"/>
              <a:pPr>
                <a:spcBef>
                  <a:spcPct val="0"/>
                </a:spcBef>
              </a:pPr>
              <a:t>24</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7C8DF5-DBD7-4D9B-BE4F-1CDBA360151F}"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a:lstStyle/>
          <a:p>
            <a:fld id="{A826168C-4300-4779-9590-60CD0066FA3A}" type="slidenum">
              <a:rPr lang="en-US" smtClean="0"/>
              <a:pPr/>
              <a:t>26</a:t>
            </a:fld>
            <a:endParaRPr lang="en-US" smtClean="0"/>
          </a:p>
        </p:txBody>
      </p:sp>
    </p:spTree>
    <p:extLst>
      <p:ext uri="{BB962C8B-B14F-4D97-AF65-F5344CB8AC3E}">
        <p14:creationId xmlns:p14="http://schemas.microsoft.com/office/powerpoint/2010/main" val="2620794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AC1523-4A6C-42DE-B3E6-50690740822E}" type="slidenum">
              <a:rPr lang="en-US" smtClean="0">
                <a:solidFill>
                  <a:srgbClr val="000000"/>
                </a:solidFill>
              </a:rPr>
              <a:pPr fontAlgn="base">
                <a:spcBef>
                  <a:spcPct val="0"/>
                </a:spcBef>
                <a:spcAft>
                  <a:spcPct val="0"/>
                </a:spcAft>
                <a:defRPr/>
              </a:pPr>
              <a:t>27</a:t>
            </a:fld>
            <a:endParaRPr lang="en-US" smtClean="0">
              <a:solidFill>
                <a:srgbClr val="000000"/>
              </a:solidFill>
            </a:endParaRPr>
          </a:p>
        </p:txBody>
      </p:sp>
    </p:spTree>
    <p:extLst>
      <p:ext uri="{BB962C8B-B14F-4D97-AF65-F5344CB8AC3E}">
        <p14:creationId xmlns:p14="http://schemas.microsoft.com/office/powerpoint/2010/main" val="2716604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46084" name="Slide Number Placeholder 3"/>
          <p:cNvSpPr>
            <a:spLocks noGrp="1"/>
          </p:cNvSpPr>
          <p:nvPr>
            <p:ph type="sldNum" sz="quarter" idx="5"/>
          </p:nvPr>
        </p:nvSpPr>
        <p:spPr/>
        <p:txBody>
          <a:bodyPr/>
          <a:lstStyle/>
          <a:p>
            <a:pPr defTabSz="910158">
              <a:defRPr/>
            </a:pPr>
            <a:fld id="{66419611-5B32-4AAC-BDD7-DB9DEA72C2B0}" type="slidenum">
              <a:rPr lang="en-US" smtClean="0">
                <a:latin typeface="Arial" pitchFamily="34" charset="0"/>
              </a:rPr>
              <a:pPr defTabSz="910158">
                <a:defRPr/>
              </a:pPr>
              <a:t>28</a:t>
            </a:fld>
            <a:endParaRPr lang="en-US" dirty="0" smtClean="0">
              <a:latin typeface="Arial" pitchFamily="34" charset="0"/>
            </a:endParaRPr>
          </a:p>
        </p:txBody>
      </p:sp>
    </p:spTree>
    <p:extLst>
      <p:ext uri="{BB962C8B-B14F-4D97-AF65-F5344CB8AC3E}">
        <p14:creationId xmlns:p14="http://schemas.microsoft.com/office/powerpoint/2010/main" val="156596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defTabSz="893462"/>
            <a:endParaRPr lang="en-US" dirty="0" smtClean="0">
              <a:latin typeface="Arial" pitchFamily="34" charset="0"/>
            </a:endParaRPr>
          </a:p>
        </p:txBody>
      </p:sp>
      <p:sp>
        <p:nvSpPr>
          <p:cNvPr id="34820" name="Slide Number Placeholder 3"/>
          <p:cNvSpPr>
            <a:spLocks noGrp="1"/>
          </p:cNvSpPr>
          <p:nvPr>
            <p:ph type="sldNum" sz="quarter" idx="5"/>
          </p:nvPr>
        </p:nvSpPr>
        <p:spPr/>
        <p:txBody>
          <a:bodyPr/>
          <a:lstStyle/>
          <a:p>
            <a:pPr>
              <a:defRPr/>
            </a:pPr>
            <a:fld id="{83C2C7B5-B503-4605-90AD-10A7B9AE806E}" type="slidenum">
              <a:rPr lang="en-US" smtClean="0"/>
              <a:pPr>
                <a:defRPr/>
              </a:pPr>
              <a:t>29</a:t>
            </a:fld>
            <a:endParaRPr lang="en-US" smtClean="0"/>
          </a:p>
        </p:txBody>
      </p:sp>
    </p:spTree>
    <p:extLst>
      <p:ext uri="{BB962C8B-B14F-4D97-AF65-F5344CB8AC3E}">
        <p14:creationId xmlns:p14="http://schemas.microsoft.com/office/powerpoint/2010/main" val="3728762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b="1" kern="1200" dirty="0" smtClean="0">
                <a:solidFill>
                  <a:schemeClr val="tx1"/>
                </a:solidFill>
                <a:latin typeface="+mn-lt"/>
                <a:ea typeface="+mn-ea"/>
                <a:cs typeface="+mn-cs"/>
              </a:rPr>
              <a:t>Creating</a:t>
            </a:r>
            <a:r>
              <a:rPr lang="en-US" sz="1200" b="1" kern="1200" baseline="0" dirty="0" smtClean="0">
                <a:solidFill>
                  <a:schemeClr val="tx1"/>
                </a:solidFill>
                <a:latin typeface="+mn-lt"/>
                <a:ea typeface="+mn-ea"/>
                <a:cs typeface="+mn-cs"/>
              </a:rPr>
              <a:t> a PPI</a:t>
            </a:r>
            <a:endParaRPr lang="en-US" sz="1200" kern="1200" dirty="0" smtClean="0">
              <a:solidFill>
                <a:schemeClr val="tx1"/>
              </a:solidFill>
              <a:latin typeface="+mn-lt"/>
              <a:ea typeface="+mn-ea"/>
              <a:cs typeface="+mn-cs"/>
            </a:endParaRPr>
          </a:p>
          <a:p>
            <a:endParaRPr lang="en-US" dirty="0" smtClean="0"/>
          </a:p>
          <a:p>
            <a:r>
              <a:rPr lang="en-US" dirty="0" smtClean="0"/>
              <a:t>Read slide.</a:t>
            </a:r>
          </a:p>
          <a:p>
            <a:endParaRPr lang="en-US" dirty="0" smtClean="0"/>
          </a:p>
          <a:p>
            <a:r>
              <a:rPr lang="en-US" sz="1200" dirty="0" smtClean="0"/>
              <a:t>The Progress out of Poverty Index® (PPI®) is a simple, accurate and affordable methodology that pro-poor organizations can use to estimate and track the poverty rates of those they serve. </a:t>
            </a:r>
            <a:endParaRPr lang="en-US" dirty="0" smtClean="0"/>
          </a:p>
          <a:p>
            <a:endParaRPr lang="en-US" dirty="0" smtClean="0"/>
          </a:p>
          <a:p>
            <a:r>
              <a:rPr lang="en-US" dirty="0" smtClean="0"/>
              <a:t>The</a:t>
            </a:r>
            <a:r>
              <a:rPr lang="en-US" baseline="0" dirty="0" smtClean="0"/>
              <a:t> PPI is developed for each country through the collaboration of</a:t>
            </a:r>
          </a:p>
          <a:p>
            <a:pPr marL="800100" lvl="1" indent="-342900" defTabSz="457200" eaLnBrk="0" fontAlgn="base" hangingPunct="0">
              <a:spcBef>
                <a:spcPct val="20000"/>
              </a:spcBef>
              <a:spcAft>
                <a:spcPct val="0"/>
              </a:spcAft>
              <a:buClr>
                <a:srgbClr val="7F7F7F"/>
              </a:buClr>
              <a:buFont typeface="Arial" pitchFamily="34" charset="0"/>
              <a:buChar char="•"/>
            </a:pPr>
            <a:r>
              <a:rPr kumimoji="0" lang="en-US" sz="2800" b="0" i="0" u="none" strike="noStrike" kern="1200" cap="none" spc="0" normalizeH="0" baseline="0" noProof="0" dirty="0" err="1" smtClean="0">
                <a:ln>
                  <a:noFill/>
                </a:ln>
                <a:solidFill>
                  <a:schemeClr val="tx1"/>
                </a:solidFill>
                <a:effectLst/>
                <a:uLnTx/>
                <a:uFillTx/>
                <a:latin typeface="Myriad Pro"/>
                <a:ea typeface="Geneva" pitchFamily="-110" charset="-128"/>
                <a:cs typeface="Myriad Pro"/>
              </a:rPr>
              <a:t>Grameen</a:t>
            </a:r>
            <a:r>
              <a:rPr kumimoji="0" lang="en-US" sz="2800" b="0" i="0" u="none" strike="noStrike" kern="1200" cap="none" spc="0" normalizeH="0" noProof="0" dirty="0" smtClean="0">
                <a:ln>
                  <a:noFill/>
                </a:ln>
                <a:solidFill>
                  <a:schemeClr val="tx1"/>
                </a:solidFill>
                <a:effectLst/>
                <a:uLnTx/>
                <a:uFillTx/>
                <a:latin typeface="Myriad Pro"/>
                <a:ea typeface="Geneva" pitchFamily="-110" charset="-128"/>
                <a:cs typeface="Myriad Pro"/>
              </a:rPr>
              <a:t> Foundation; </a:t>
            </a:r>
          </a:p>
          <a:p>
            <a:pPr marL="800100" lvl="1" indent="-342900" defTabSz="457200" eaLnBrk="0" fontAlgn="base" hangingPunct="0">
              <a:spcBef>
                <a:spcPct val="20000"/>
              </a:spcBef>
              <a:spcAft>
                <a:spcPct val="0"/>
              </a:spcAft>
              <a:buClr>
                <a:srgbClr val="7F7F7F"/>
              </a:buClr>
              <a:buFont typeface="Arial" pitchFamily="34" charset="0"/>
              <a:buChar char="•"/>
            </a:pPr>
            <a:r>
              <a:rPr lang="en-US" sz="2800" baseline="0" dirty="0" smtClean="0">
                <a:latin typeface="Myriad Pro"/>
                <a:ea typeface="Geneva" pitchFamily="-110" charset="-128"/>
                <a:cs typeface="Myriad Pro"/>
              </a:rPr>
              <a:t>Mark</a:t>
            </a:r>
            <a:r>
              <a:rPr lang="en-US" sz="2800" dirty="0" smtClean="0">
                <a:latin typeface="Myriad Pro"/>
                <a:ea typeface="Geneva" pitchFamily="-110" charset="-128"/>
                <a:cs typeface="Myriad Pro"/>
              </a:rPr>
              <a:t> Schreiner of Microfinance Risk Management, L.L.C.</a:t>
            </a:r>
            <a:r>
              <a:rPr kumimoji="0" lang="en-US" sz="2800" b="0" i="0" u="none" strike="noStrike" kern="1200" cap="none" spc="0" normalizeH="0" noProof="0" dirty="0" smtClean="0">
                <a:ln>
                  <a:noFill/>
                </a:ln>
                <a:solidFill>
                  <a:schemeClr val="tx1"/>
                </a:solidFill>
                <a:effectLst/>
                <a:uLnTx/>
                <a:uFillTx/>
                <a:latin typeface="Myriad Pro"/>
                <a:ea typeface="Geneva" pitchFamily="-110" charset="-128"/>
                <a:cs typeface="Myriad Pro"/>
              </a:rPr>
              <a:t>; and</a:t>
            </a:r>
          </a:p>
          <a:p>
            <a:pPr marL="800100" lvl="1" indent="-342900" defTabSz="457200" eaLnBrk="0" fontAlgn="base" hangingPunct="0">
              <a:spcBef>
                <a:spcPct val="20000"/>
              </a:spcBef>
              <a:spcAft>
                <a:spcPct val="0"/>
              </a:spcAft>
              <a:buClr>
                <a:srgbClr val="7F7F7F"/>
              </a:buClr>
              <a:buFont typeface="Arial" pitchFamily="34" charset="0"/>
              <a:buChar char="•"/>
            </a:pPr>
            <a:r>
              <a:rPr lang="en-US" sz="2800" baseline="0" dirty="0" smtClean="0">
                <a:latin typeface="Myriad Pro"/>
                <a:ea typeface="Geneva" pitchFamily="-110" charset="-128"/>
                <a:cs typeface="Myriad Pro"/>
              </a:rPr>
              <a:t>Partners</a:t>
            </a:r>
            <a:r>
              <a:rPr lang="en-US" sz="2800" dirty="0" smtClean="0">
                <a:latin typeface="Myriad Pro"/>
                <a:ea typeface="Geneva" pitchFamily="-110" charset="-128"/>
                <a:cs typeface="Myriad Pro"/>
              </a:rPr>
              <a:t> in the field, such as microfinance</a:t>
            </a:r>
            <a:r>
              <a:rPr lang="en-US" sz="2800" baseline="0" dirty="0" smtClean="0">
                <a:latin typeface="Myriad Pro"/>
                <a:ea typeface="Geneva" pitchFamily="-110" charset="-128"/>
                <a:cs typeface="Myriad Pro"/>
              </a:rPr>
              <a:t> institutions or local </a:t>
            </a:r>
            <a:r>
              <a:rPr lang="en-US" sz="2800" baseline="0" dirty="0" err="1" smtClean="0">
                <a:latin typeface="Myriad Pro"/>
                <a:ea typeface="Geneva" pitchFamily="-110" charset="-128"/>
                <a:cs typeface="Myriad Pro"/>
              </a:rPr>
              <a:t>initatives</a:t>
            </a:r>
            <a:r>
              <a:rPr lang="en-US" sz="2800" baseline="0" dirty="0" smtClean="0">
                <a:latin typeface="Myriad Pro"/>
                <a:ea typeface="Geneva" pitchFamily="-110" charset="-128"/>
                <a:cs typeface="Myriad Pro"/>
              </a:rPr>
              <a:t>,</a:t>
            </a:r>
            <a:r>
              <a:rPr lang="en-US" sz="2800" dirty="0" smtClean="0">
                <a:latin typeface="Myriad Pro"/>
                <a:ea typeface="Geneva" pitchFamily="-110" charset="-128"/>
                <a:cs typeface="Myriad Pro"/>
              </a:rPr>
              <a:t> that provide valuable feedback on each indicator.</a:t>
            </a:r>
          </a:p>
          <a:p>
            <a:endParaRPr lang="en-US" dirty="0"/>
          </a:p>
        </p:txBody>
      </p:sp>
      <p:sp>
        <p:nvSpPr>
          <p:cNvPr id="4" name="Slide Number Placeholder 3"/>
          <p:cNvSpPr>
            <a:spLocks noGrp="1"/>
          </p:cNvSpPr>
          <p:nvPr>
            <p:ph type="sldNum" sz="quarter" idx="10"/>
          </p:nvPr>
        </p:nvSpPr>
        <p:spPr/>
        <p:txBody>
          <a:bodyPr/>
          <a:lstStyle/>
          <a:p>
            <a:fld id="{0B7E908E-0473-4F7E-8F20-C283ED4DA503}" type="slidenum">
              <a:rPr lang="en-US" smtClean="0"/>
              <a:pPr/>
              <a:t>31</a:t>
            </a:fld>
            <a:endParaRPr lang="en-US"/>
          </a:p>
        </p:txBody>
      </p:sp>
    </p:spTree>
    <p:extLst>
      <p:ext uri="{BB962C8B-B14F-4D97-AF65-F5344CB8AC3E}">
        <p14:creationId xmlns:p14="http://schemas.microsoft.com/office/powerpoint/2010/main" val="1212458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FF4852-8348-4C24-ACCF-920820162768}" type="slidenum">
              <a:rPr lang="en-US" smtClean="0">
                <a:solidFill>
                  <a:srgbClr val="000000"/>
                </a:solidFill>
              </a:rPr>
              <a:pPr fontAlgn="base">
                <a:spcBef>
                  <a:spcPct val="0"/>
                </a:spcBef>
                <a:spcAft>
                  <a:spcPct val="0"/>
                </a:spcAft>
                <a:defRPr/>
              </a:pPr>
              <a:t>32</a:t>
            </a:fld>
            <a:endParaRPr lang="en-US" smtClean="0">
              <a:solidFill>
                <a:srgbClr val="000000"/>
              </a:solidFill>
            </a:endParaRPr>
          </a:p>
        </p:txBody>
      </p:sp>
    </p:spTree>
    <p:extLst>
      <p:ext uri="{BB962C8B-B14F-4D97-AF65-F5344CB8AC3E}">
        <p14:creationId xmlns:p14="http://schemas.microsoft.com/office/powerpoint/2010/main" val="1065445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dirty="0" err="1" smtClean="0">
                <a:latin typeface="Arial" pitchFamily="34" charset="0"/>
              </a:rPr>
              <a:t>Cris</a:t>
            </a:r>
            <a:r>
              <a:rPr lang="en-US" baseline="0" dirty="0" smtClean="0">
                <a:latin typeface="Arial" pitchFamily="34" charset="0"/>
              </a:rPr>
              <a:t> leads discussion</a:t>
            </a:r>
            <a:endParaRPr lang="en-US" dirty="0" smtClean="0">
              <a:latin typeface="Arial" pitchFamily="34" charset="0"/>
            </a:endParaRPr>
          </a:p>
        </p:txBody>
      </p:sp>
      <p:sp>
        <p:nvSpPr>
          <p:cNvPr id="58372" name="Slide Number Placeholder 3"/>
          <p:cNvSpPr>
            <a:spLocks noGrp="1"/>
          </p:cNvSpPr>
          <p:nvPr>
            <p:ph type="sldNum" sz="quarter" idx="5"/>
          </p:nvPr>
        </p:nvSpPr>
        <p:spPr>
          <a:noFill/>
        </p:spPr>
        <p:txBody>
          <a:bodyPr/>
          <a:lstStyle/>
          <a:p>
            <a:pPr defTabSz="912983"/>
            <a:fld id="{BB7DB6AB-3DB1-4619-98B0-08511FAAAB2C}" type="slidenum">
              <a:rPr lang="en-US" smtClean="0">
                <a:latin typeface="Arial" pitchFamily="34" charset="0"/>
              </a:rPr>
              <a:pPr defTabSz="912983"/>
              <a:t>6</a:t>
            </a:fld>
            <a:endParaRPr lang="en-US" dirty="0" smtClean="0">
              <a:latin typeface="Arial" pitchFamily="34" charset="0"/>
            </a:endParaRPr>
          </a:p>
        </p:txBody>
      </p:sp>
    </p:spTree>
    <p:extLst>
      <p:ext uri="{BB962C8B-B14F-4D97-AF65-F5344CB8AC3E}">
        <p14:creationId xmlns:p14="http://schemas.microsoft.com/office/powerpoint/2010/main" val="3110388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F4C50A-82DE-40BD-BA3A-5DACE7EC65B1}" type="slidenum">
              <a:rPr lang="en-US" smtClean="0">
                <a:solidFill>
                  <a:srgbClr val="000000"/>
                </a:solidFill>
              </a:rPr>
              <a:pPr fontAlgn="base">
                <a:spcBef>
                  <a:spcPct val="0"/>
                </a:spcBef>
                <a:spcAft>
                  <a:spcPct val="0"/>
                </a:spcAft>
                <a:defRPr/>
              </a:pPr>
              <a:t>33</a:t>
            </a:fld>
            <a:endParaRPr lang="en-US" smtClean="0">
              <a:solidFill>
                <a:srgbClr val="000000"/>
              </a:solidFill>
            </a:endParaRPr>
          </a:p>
        </p:txBody>
      </p:sp>
    </p:spTree>
    <p:extLst>
      <p:ext uri="{BB962C8B-B14F-4D97-AF65-F5344CB8AC3E}">
        <p14:creationId xmlns:p14="http://schemas.microsoft.com/office/powerpoint/2010/main" val="2088091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smtClean="0">
                <a:latin typeface="Arial" pitchFamily="34" charset="0"/>
              </a:rPr>
              <a:t>The parts of the car are just that parts of a car – a door, a window, a wheel. Together these components are put together to create a car. We take the parts to create a whole – we see the whole picture – the car. </a:t>
            </a:r>
          </a:p>
        </p:txBody>
      </p:sp>
      <p:sp>
        <p:nvSpPr>
          <p:cNvPr id="71684" name="Slide Number Placeholder 3"/>
          <p:cNvSpPr>
            <a:spLocks noGrp="1"/>
          </p:cNvSpPr>
          <p:nvPr>
            <p:ph type="sldNum" sz="quarter" idx="5"/>
          </p:nvPr>
        </p:nvSpPr>
        <p:spPr>
          <a:noFill/>
        </p:spPr>
        <p:txBody>
          <a:bodyPr/>
          <a:lstStyle/>
          <a:p>
            <a:pPr defTabSz="912983"/>
            <a:fld id="{BFA95227-83CF-46C3-A6CE-76B927E2C6EA}" type="slidenum">
              <a:rPr lang="en-US" smtClean="0">
                <a:latin typeface="Arial" pitchFamily="34" charset="0"/>
              </a:rPr>
              <a:pPr defTabSz="912983"/>
              <a:t>34</a:t>
            </a:fld>
            <a:endParaRPr lang="en-US" dirty="0" smtClean="0">
              <a:latin typeface="Arial" pitchFamily="34" charset="0"/>
            </a:endParaRPr>
          </a:p>
        </p:txBody>
      </p:sp>
    </p:spTree>
    <p:extLst>
      <p:ext uri="{BB962C8B-B14F-4D97-AF65-F5344CB8AC3E}">
        <p14:creationId xmlns:p14="http://schemas.microsoft.com/office/powerpoint/2010/main" val="3268076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dirty="0" smtClean="0">
                <a:latin typeface="Arial" pitchFamily="34" charset="0"/>
              </a:rPr>
              <a:t>Looks like a car, but it’s no longer functional </a:t>
            </a:r>
          </a:p>
          <a:p>
            <a:r>
              <a:rPr lang="en-US" dirty="0" smtClean="0">
                <a:latin typeface="Arial" pitchFamily="34" charset="0"/>
              </a:rPr>
              <a:t>Resembles a PPI but it’s no longer a PPI. The chain that linked it to the national household survey is broken.</a:t>
            </a:r>
          </a:p>
        </p:txBody>
      </p:sp>
      <p:sp>
        <p:nvSpPr>
          <p:cNvPr id="40964" name="Slide Number Placeholder 3"/>
          <p:cNvSpPr>
            <a:spLocks noGrp="1"/>
          </p:cNvSpPr>
          <p:nvPr>
            <p:ph type="sldNum" sz="quarter" idx="5"/>
          </p:nvPr>
        </p:nvSpPr>
        <p:spPr/>
        <p:txBody>
          <a:bodyPr/>
          <a:lstStyle/>
          <a:p>
            <a:pPr defTabSz="910158">
              <a:defRPr/>
            </a:pPr>
            <a:fld id="{59F340D2-36B4-496D-8A72-F3AB57EF5A84}" type="slidenum">
              <a:rPr lang="en-US" smtClean="0">
                <a:latin typeface="Arial" pitchFamily="34" charset="0"/>
              </a:rPr>
              <a:pPr defTabSz="910158">
                <a:defRPr/>
              </a:pPr>
              <a:t>35</a:t>
            </a:fld>
            <a:endParaRPr lang="en-US" dirty="0" smtClean="0">
              <a:latin typeface="Arial" pitchFamily="34" charset="0"/>
            </a:endParaRPr>
          </a:p>
        </p:txBody>
      </p:sp>
    </p:spTree>
    <p:extLst>
      <p:ext uri="{BB962C8B-B14F-4D97-AF65-F5344CB8AC3E}">
        <p14:creationId xmlns:p14="http://schemas.microsoft.com/office/powerpoint/2010/main" val="277101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955800" y="685800"/>
            <a:ext cx="2946400" cy="2209800"/>
          </a:xfrm>
          <a:noFill/>
          <a:ln>
            <a:solidFill>
              <a:srgbClr val="000000"/>
            </a:solidFill>
            <a:miter lim="800000"/>
            <a:headEnd/>
            <a:tailEnd/>
          </a:ln>
        </p:spPr>
      </p:sp>
      <p:sp>
        <p:nvSpPr>
          <p:cNvPr id="79875" name="Notes Placeholder 2"/>
          <p:cNvSpPr>
            <a:spLocks noGrp="1"/>
          </p:cNvSpPr>
          <p:nvPr>
            <p:ph type="body" idx="1"/>
          </p:nvPr>
        </p:nvSpPr>
        <p:spPr bwMode="auto">
          <a:xfrm>
            <a:off x="686597" y="3123159"/>
            <a:ext cx="5484806" cy="5564078"/>
          </a:xfrm>
          <a:noFill/>
        </p:spPr>
        <p:txBody>
          <a:bodyPr wrap="square" numCol="1" anchor="t" anchorCtr="0" compatLnSpc="1">
            <a:prstTxWarp prst="textNoShape">
              <a:avLst/>
            </a:prstTxWarp>
          </a:bodyPr>
          <a:lstStyle/>
          <a:p>
            <a:pPr marL="0" lvl="1" eaLnBrk="1" hangingPunct="1">
              <a:spcBef>
                <a:spcPct val="0"/>
              </a:spcBef>
            </a:pPr>
            <a:r>
              <a:rPr lang="en-US" dirty="0" smtClean="0"/>
              <a:t>Now I would like to share with you the definition of social performance, as set and defined by the Social Performance Task Force.</a:t>
            </a:r>
          </a:p>
          <a:p>
            <a:pPr marL="0" lvl="1" eaLnBrk="1" hangingPunct="1">
              <a:spcBef>
                <a:spcPct val="0"/>
              </a:spcBef>
            </a:pPr>
            <a:endParaRPr lang="en-US" dirty="0" smtClean="0"/>
          </a:p>
          <a:p>
            <a:pPr marL="0" lvl="1" eaLnBrk="1" hangingPunct="1">
              <a:spcBef>
                <a:spcPct val="0"/>
              </a:spcBef>
            </a:pPr>
            <a:r>
              <a:rPr lang="en-US" dirty="0" smtClean="0"/>
              <a:t>Social performance is the effective translation of an institution’s mission into practice in line with accepted social goals. These commonly accepted social goals are:</a:t>
            </a:r>
          </a:p>
          <a:p>
            <a:pPr marL="0" lvl="1" eaLnBrk="1" hangingPunct="1">
              <a:spcBef>
                <a:spcPct val="0"/>
              </a:spcBef>
              <a:buFontTx/>
              <a:buChar char="•"/>
            </a:pPr>
            <a:r>
              <a:rPr lang="en-US" dirty="0" smtClean="0"/>
              <a:t> serving increasing numbers of poor and excluded people sustainably</a:t>
            </a:r>
          </a:p>
          <a:p>
            <a:pPr marL="0" lvl="1" eaLnBrk="1" hangingPunct="1">
              <a:spcBef>
                <a:spcPct val="0"/>
              </a:spcBef>
              <a:buFontTx/>
              <a:buChar char="•"/>
            </a:pPr>
            <a:r>
              <a:rPr lang="en-US" dirty="0" smtClean="0"/>
              <a:t>Improving the quality and appropriateness of financial services available to target clients through systematic assessment of their specific needs</a:t>
            </a:r>
          </a:p>
          <a:p>
            <a:pPr marL="0" lvl="1" eaLnBrk="1" hangingPunct="1">
              <a:spcBef>
                <a:spcPct val="0"/>
              </a:spcBef>
              <a:buFontTx/>
              <a:buChar char="•"/>
            </a:pPr>
            <a:r>
              <a:rPr lang="en-US" dirty="0" smtClean="0"/>
              <a:t>Creating benefits for clients of microfinance, their families, and communities relating to social capital and social links, assets, reduction in vulnerability, increase of income, improved access to services and fulfillment of basic needs</a:t>
            </a:r>
          </a:p>
          <a:p>
            <a:pPr marL="0" lvl="1" eaLnBrk="1" hangingPunct="1">
              <a:spcBef>
                <a:spcPct val="0"/>
              </a:spcBef>
              <a:buFontTx/>
              <a:buChar char="•"/>
            </a:pPr>
            <a:r>
              <a:rPr lang="en-US" dirty="0" smtClean="0"/>
              <a:t>Improving the social responsibility of our own organizations and the partners we support. This includes consumer protection and gender equity, as well as responsibility to staff, environment and the community.</a:t>
            </a:r>
          </a:p>
          <a:p>
            <a:pPr marL="0" lvl="1" eaLnBrk="1" hangingPunct="1">
              <a:spcBef>
                <a:spcPct val="0"/>
              </a:spcBef>
            </a:pPr>
            <a:endParaRPr lang="en-US" b="1" dirty="0" smtClean="0"/>
          </a:p>
          <a:p>
            <a:pPr marL="0" lvl="1" eaLnBrk="1" hangingPunct="1">
              <a:spcBef>
                <a:spcPct val="0"/>
              </a:spcBef>
            </a:pPr>
            <a:r>
              <a:rPr lang="en-US" dirty="0" smtClean="0"/>
              <a:t>Protecting clients is fundamental to Social Performance. Microfinance has great potential to help clients, but it also has the potential to harm them, especially through over-indebtedness.</a:t>
            </a:r>
          </a:p>
          <a:p>
            <a:pPr marL="0" lvl="1" eaLnBrk="1" hangingPunct="1">
              <a:spcBef>
                <a:spcPct val="0"/>
              </a:spcBef>
            </a:pPr>
            <a:endParaRPr lang="en-US" dirty="0" smtClean="0"/>
          </a:p>
          <a:p>
            <a:pPr marL="0" lvl="1" eaLnBrk="1" hangingPunct="1">
              <a:spcBef>
                <a:spcPct val="0"/>
              </a:spcBef>
            </a:pPr>
            <a:r>
              <a:rPr lang="en-US" b="1" dirty="0" smtClean="0"/>
              <a:t>OPTIONAL:</a:t>
            </a:r>
          </a:p>
          <a:p>
            <a:pPr marL="0" lvl="1" eaLnBrk="1" hangingPunct="1">
              <a:spcBef>
                <a:spcPct val="0"/>
              </a:spcBef>
            </a:pPr>
            <a:r>
              <a:rPr lang="en-US" dirty="0" smtClean="0"/>
              <a:t>Example—If your mission is to increase the economic well-being of your clients, then strong social performance means that you carefully design and implement programs that ultimately meet their needs for financial products and services, and help them improve their economic situation, </a:t>
            </a:r>
            <a:r>
              <a:rPr lang="en-US" b="1" i="1" dirty="0" smtClean="0"/>
              <a:t>and </a:t>
            </a:r>
            <a:r>
              <a:rPr lang="en-US" dirty="0" smtClean="0"/>
              <a:t>you are able to demonstrate these improvements with client data you’ve collected.</a:t>
            </a:r>
          </a:p>
          <a:p>
            <a:pPr marL="0" lvl="1" eaLnBrk="1" hangingPunct="1">
              <a:spcBef>
                <a:spcPct val="0"/>
              </a:spcBef>
            </a:pPr>
            <a:r>
              <a:rPr lang="en-US" b="1" dirty="0" smtClean="0"/>
              <a:t>__________________________________________________________________</a:t>
            </a:r>
          </a:p>
          <a:p>
            <a:pPr marL="0" lvl="1" eaLnBrk="1" hangingPunct="1">
              <a:spcBef>
                <a:spcPct val="0"/>
              </a:spcBef>
            </a:pPr>
            <a:r>
              <a:rPr lang="en-US" b="1" dirty="0" smtClean="0"/>
              <a:t>Talking points:</a:t>
            </a:r>
          </a:p>
          <a:p>
            <a:pPr marL="0" lvl="1" eaLnBrk="1" hangingPunct="1">
              <a:spcBef>
                <a:spcPct val="0"/>
              </a:spcBef>
            </a:pPr>
            <a:endParaRPr lang="en-US" dirty="0" smtClean="0"/>
          </a:p>
          <a:p>
            <a:pPr marL="0" lvl="1"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B3C827-4E52-46AA-B66C-98CE6F4153FA}" type="slidenum">
              <a:rPr lang="en-US" smtClean="0">
                <a:cs typeface="Arial" charset="0"/>
              </a:rPr>
              <a:pPr fontAlgn="base">
                <a:spcBef>
                  <a:spcPct val="0"/>
                </a:spcBef>
                <a:spcAft>
                  <a:spcPct val="0"/>
                </a:spcAft>
                <a:defRPr/>
              </a:pPr>
              <a:t>7</a:t>
            </a:fld>
            <a:endParaRPr lang="en-US" smtClean="0">
              <a:cs typeface="Arial" charset="0"/>
            </a:endParaRPr>
          </a:p>
        </p:txBody>
      </p:sp>
    </p:spTree>
    <p:extLst>
      <p:ext uri="{BB962C8B-B14F-4D97-AF65-F5344CB8AC3E}">
        <p14:creationId xmlns:p14="http://schemas.microsoft.com/office/powerpoint/2010/main" val="2202477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CA506A-2798-4C36-9FF2-1C73FA5A37CA}" type="slidenum">
              <a:rPr lang="en-PH" smtClean="0"/>
              <a:pPr>
                <a:defRPr/>
              </a:pPr>
              <a:t>9</a:t>
            </a:fld>
            <a:endParaRPr lang="en-PH"/>
          </a:p>
        </p:txBody>
      </p:sp>
    </p:spTree>
    <p:extLst>
      <p:ext uri="{BB962C8B-B14F-4D97-AF65-F5344CB8AC3E}">
        <p14:creationId xmlns:p14="http://schemas.microsoft.com/office/powerpoint/2010/main" val="3428217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12983"/>
            <a:fld id="{34E42BCF-2F2E-4751-A3F0-42FB1CD10F3A}" type="slidenum">
              <a:rPr lang="en-US" smtClean="0">
                <a:latin typeface="Arial" pitchFamily="34" charset="0"/>
              </a:rPr>
              <a:pPr defTabSz="912983"/>
              <a:t>11</a:t>
            </a:fld>
            <a:endParaRPr lang="en-US" dirty="0" smtClean="0">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dirty="0" smtClean="0">
                <a:latin typeface="Arial" pitchFamily="34" charset="0"/>
              </a:rPr>
              <a:t>Social Performance is defined in terms of both processes and results</a:t>
            </a:r>
          </a:p>
          <a:p>
            <a:r>
              <a:rPr lang="en-US" dirty="0" smtClean="0">
                <a:latin typeface="Arial" pitchFamily="34" charset="0"/>
              </a:rPr>
              <a:t>Translating mission into practice is a deliberate and intentional process </a:t>
            </a:r>
          </a:p>
          <a:p>
            <a:r>
              <a:rPr lang="en-US" dirty="0" smtClean="0">
                <a:latin typeface="Arial" pitchFamily="34" charset="0"/>
              </a:rPr>
              <a:t>Desired change in the lives of clients is the goal of this process and is not automatic</a:t>
            </a:r>
            <a:endParaRPr lang="en-US" sz="900" dirty="0" smtClean="0">
              <a:latin typeface="Arial" pitchFamily="34" charset="0"/>
            </a:endParaRPr>
          </a:p>
        </p:txBody>
      </p:sp>
    </p:spTree>
    <p:extLst>
      <p:ext uri="{BB962C8B-B14F-4D97-AF65-F5344CB8AC3E}">
        <p14:creationId xmlns:p14="http://schemas.microsoft.com/office/powerpoint/2010/main" val="486814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12983"/>
            <a:fld id="{34E42BCF-2F2E-4751-A3F0-42FB1CD10F3A}" type="slidenum">
              <a:rPr lang="en-US" smtClean="0">
                <a:latin typeface="Arial" pitchFamily="34" charset="0"/>
              </a:rPr>
              <a:pPr defTabSz="912983"/>
              <a:t>12</a:t>
            </a:fld>
            <a:endParaRPr lang="en-US" dirty="0" smtClean="0">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dirty="0" smtClean="0">
                <a:latin typeface="Arial" pitchFamily="34" charset="0"/>
              </a:rPr>
              <a:t>Social Performance is defined in terms of both processes and results</a:t>
            </a:r>
          </a:p>
          <a:p>
            <a:r>
              <a:rPr lang="en-US" dirty="0" smtClean="0">
                <a:latin typeface="Arial" pitchFamily="34" charset="0"/>
              </a:rPr>
              <a:t>Translating mission into practice is a deliberate and intentional process </a:t>
            </a:r>
          </a:p>
          <a:p>
            <a:r>
              <a:rPr lang="en-US" dirty="0" smtClean="0">
                <a:latin typeface="Arial" pitchFamily="34" charset="0"/>
              </a:rPr>
              <a:t>Desired change in the lives of clients is the goal of this process and is not automatic</a:t>
            </a:r>
            <a:endParaRPr lang="en-US" sz="900" dirty="0" smtClean="0">
              <a:latin typeface="Arial" pitchFamily="34" charset="0"/>
            </a:endParaRPr>
          </a:p>
        </p:txBody>
      </p:sp>
    </p:spTree>
    <p:extLst>
      <p:ext uri="{BB962C8B-B14F-4D97-AF65-F5344CB8AC3E}">
        <p14:creationId xmlns:p14="http://schemas.microsoft.com/office/powerpoint/2010/main" val="1657963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eaLnBrk="1" hangingPunct="1">
              <a:spcBef>
                <a:spcPct val="0"/>
              </a:spcBef>
            </a:pPr>
            <a:endParaRPr lang="en-US" smtClean="0"/>
          </a:p>
          <a:p>
            <a:pPr defTabSz="896938" eaLnBrk="1" hangingPunct="1">
              <a:spcBef>
                <a:spcPct val="0"/>
              </a:spcBef>
            </a:pPr>
            <a:endParaRPr lang="en-US"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ED1C63-91FF-49C6-8190-A8AAABFBDB3D}" type="slidenum">
              <a:rPr lang="en-US" smtClean="0">
                <a:solidFill>
                  <a:srgbClr val="000000"/>
                </a:solidFill>
              </a:rPr>
              <a:pPr fontAlgn="base">
                <a:spcBef>
                  <a:spcPct val="0"/>
                </a:spcBef>
                <a:spcAft>
                  <a:spcPct val="0"/>
                </a:spcAft>
                <a:defRPr/>
              </a:pPr>
              <a:t>15</a:t>
            </a:fld>
            <a:endParaRPr lang="en-US" smtClean="0">
              <a:solidFill>
                <a:srgbClr val="000000"/>
              </a:solidFill>
            </a:endParaRPr>
          </a:p>
        </p:txBody>
      </p:sp>
    </p:spTree>
    <p:extLst>
      <p:ext uri="{BB962C8B-B14F-4D97-AF65-F5344CB8AC3E}">
        <p14:creationId xmlns:p14="http://schemas.microsoft.com/office/powerpoint/2010/main" val="65877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defTabSz="911322"/>
            <a:r>
              <a:rPr lang="en-US" dirty="0" smtClean="0">
                <a:latin typeface="Arial" pitchFamily="34" charset="0"/>
                <a:ea typeface="Geneva" pitchFamily="125" charset="-128"/>
              </a:rPr>
              <a:t>Progress out of Poverty Index</a:t>
            </a:r>
          </a:p>
        </p:txBody>
      </p:sp>
      <p:sp>
        <p:nvSpPr>
          <p:cNvPr id="37891" name="Rectangle 3"/>
          <p:cNvSpPr>
            <a:spLocks noGrp="1" noChangeArrowheads="1"/>
          </p:cNvSpPr>
          <p:nvPr>
            <p:ph type="dt" sz="quarter" idx="1"/>
          </p:nvPr>
        </p:nvSpPr>
        <p:spPr bwMode="auto">
          <a:noFill/>
          <a:ln>
            <a:miter lim="800000"/>
            <a:headEnd/>
            <a:tailEnd/>
          </a:ln>
        </p:spPr>
        <p:txBody>
          <a:bodyPr/>
          <a:lstStyle/>
          <a:p>
            <a:pPr defTabSz="911322"/>
            <a:r>
              <a:rPr lang="en-US" dirty="0" smtClean="0"/>
              <a:t>December 2007</a:t>
            </a:r>
          </a:p>
        </p:txBody>
      </p:sp>
      <p:sp>
        <p:nvSpPr>
          <p:cNvPr id="3789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defTabSz="911322"/>
            <a:r>
              <a:rPr lang="en-US" dirty="0" smtClean="0">
                <a:latin typeface="Arial" pitchFamily="34" charset="0"/>
                <a:ea typeface="Geneva" pitchFamily="125" charset="-128"/>
              </a:rPr>
              <a:t>Grameen Foundation</a:t>
            </a:r>
          </a:p>
        </p:txBody>
      </p:sp>
      <p:sp>
        <p:nvSpPr>
          <p:cNvPr id="37893" name="Rectangle 7"/>
          <p:cNvSpPr>
            <a:spLocks noGrp="1" noChangeArrowheads="1"/>
          </p:cNvSpPr>
          <p:nvPr>
            <p:ph type="sldNum" sz="quarter" idx="5"/>
          </p:nvPr>
        </p:nvSpPr>
        <p:spPr bwMode="auto">
          <a:noFill/>
          <a:ln>
            <a:miter lim="800000"/>
            <a:headEnd/>
            <a:tailEnd/>
          </a:ln>
        </p:spPr>
        <p:txBody>
          <a:bodyPr/>
          <a:lstStyle/>
          <a:p>
            <a:pPr defTabSz="911322"/>
            <a:fld id="{75C4E17A-9341-4186-8C53-75022A4A8911}" type="slidenum">
              <a:rPr lang="en-US" smtClean="0"/>
              <a:pPr defTabSz="911322"/>
              <a:t>18</a:t>
            </a:fld>
            <a:endParaRPr lang="en-US" dirty="0" smtClean="0"/>
          </a:p>
        </p:txBody>
      </p:sp>
      <p:sp>
        <p:nvSpPr>
          <p:cNvPr id="37894"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52231" name="Rectangle 3"/>
          <p:cNvSpPr>
            <a:spLocks noGrp="1" noChangeArrowheads="1"/>
          </p:cNvSpPr>
          <p:nvPr>
            <p:ph type="body" idx="1"/>
          </p:nvPr>
        </p:nvSpPr>
        <p:spPr>
          <a:xfrm>
            <a:off x="687975" y="4344025"/>
            <a:ext cx="5482052" cy="4114488"/>
          </a:xfrm>
          <a:ln/>
        </p:spPr>
        <p:txBody>
          <a:bodyPr>
            <a:normAutofit/>
          </a:bodyPr>
          <a:lstStyle/>
          <a:p>
            <a:pPr eaLnBrk="1" hangingPunct="1">
              <a:defRPr/>
            </a:pPr>
            <a:endParaRPr lang="en-US" dirty="0" smtClean="0">
              <a:latin typeface="Arial" pitchFamily="34" charset="0"/>
            </a:endParaRPr>
          </a:p>
        </p:txBody>
      </p:sp>
    </p:spTree>
    <p:extLst>
      <p:ext uri="{BB962C8B-B14F-4D97-AF65-F5344CB8AC3E}">
        <p14:creationId xmlns:p14="http://schemas.microsoft.com/office/powerpoint/2010/main" val="185220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spcBef>
                <a:spcPct val="30000"/>
              </a:spcBef>
              <a:defRPr sz="1100">
                <a:solidFill>
                  <a:schemeClr val="tx1"/>
                </a:solidFill>
                <a:latin typeface="Arial" pitchFamily="34" charset="0"/>
              </a:defRPr>
            </a:lvl1pPr>
            <a:lvl2pPr marL="702756" indent="-270291" defTabSz="912983">
              <a:spcBef>
                <a:spcPct val="30000"/>
              </a:spcBef>
              <a:defRPr sz="1100">
                <a:solidFill>
                  <a:schemeClr val="tx1"/>
                </a:solidFill>
                <a:latin typeface="Arial" pitchFamily="34" charset="0"/>
              </a:defRPr>
            </a:lvl2pPr>
            <a:lvl3pPr marL="1081164" indent="-216233" defTabSz="912983">
              <a:spcBef>
                <a:spcPct val="30000"/>
              </a:spcBef>
              <a:defRPr sz="1100">
                <a:solidFill>
                  <a:schemeClr val="tx1"/>
                </a:solidFill>
                <a:latin typeface="Arial" pitchFamily="34" charset="0"/>
              </a:defRPr>
            </a:lvl3pPr>
            <a:lvl4pPr marL="1513629" indent="-216233" defTabSz="912983">
              <a:spcBef>
                <a:spcPct val="30000"/>
              </a:spcBef>
              <a:defRPr sz="1100">
                <a:solidFill>
                  <a:schemeClr val="tx1"/>
                </a:solidFill>
                <a:latin typeface="Arial" pitchFamily="34" charset="0"/>
              </a:defRPr>
            </a:lvl4pPr>
            <a:lvl5pPr marL="1946095" indent="-216233" defTabSz="912983">
              <a:spcBef>
                <a:spcPct val="30000"/>
              </a:spcBef>
              <a:defRPr sz="1100">
                <a:solidFill>
                  <a:schemeClr val="tx1"/>
                </a:solidFill>
                <a:latin typeface="Arial" pitchFamily="34" charset="0"/>
              </a:defRPr>
            </a:lvl5pPr>
            <a:lvl6pPr marL="2378560" indent="-216233" defTabSz="912983" eaLnBrk="0" fontAlgn="base" hangingPunct="0">
              <a:spcBef>
                <a:spcPct val="30000"/>
              </a:spcBef>
              <a:spcAft>
                <a:spcPct val="0"/>
              </a:spcAft>
              <a:defRPr sz="1100">
                <a:solidFill>
                  <a:schemeClr val="tx1"/>
                </a:solidFill>
                <a:latin typeface="Arial" pitchFamily="34" charset="0"/>
              </a:defRPr>
            </a:lvl6pPr>
            <a:lvl7pPr marL="2811026" indent="-216233" defTabSz="912983" eaLnBrk="0" fontAlgn="base" hangingPunct="0">
              <a:spcBef>
                <a:spcPct val="30000"/>
              </a:spcBef>
              <a:spcAft>
                <a:spcPct val="0"/>
              </a:spcAft>
              <a:defRPr sz="1100">
                <a:solidFill>
                  <a:schemeClr val="tx1"/>
                </a:solidFill>
                <a:latin typeface="Arial" pitchFamily="34" charset="0"/>
              </a:defRPr>
            </a:lvl7pPr>
            <a:lvl8pPr marL="3243491" indent="-216233" defTabSz="912983" eaLnBrk="0" fontAlgn="base" hangingPunct="0">
              <a:spcBef>
                <a:spcPct val="30000"/>
              </a:spcBef>
              <a:spcAft>
                <a:spcPct val="0"/>
              </a:spcAft>
              <a:defRPr sz="1100">
                <a:solidFill>
                  <a:schemeClr val="tx1"/>
                </a:solidFill>
                <a:latin typeface="Arial" pitchFamily="34" charset="0"/>
              </a:defRPr>
            </a:lvl8pPr>
            <a:lvl9pPr marL="3675957" indent="-216233" defTabSz="912983" eaLnBrk="0" fontAlgn="base" hangingPunct="0">
              <a:spcBef>
                <a:spcPct val="30000"/>
              </a:spcBef>
              <a:spcAft>
                <a:spcPct val="0"/>
              </a:spcAft>
              <a:defRPr sz="1100">
                <a:solidFill>
                  <a:schemeClr val="tx1"/>
                </a:solidFill>
                <a:latin typeface="Arial" pitchFamily="34" charset="0"/>
              </a:defRPr>
            </a:lvl9pPr>
          </a:lstStyle>
          <a:p>
            <a:pPr>
              <a:spcBef>
                <a:spcPct val="0"/>
              </a:spcBef>
            </a:pPr>
            <a:fld id="{05DCAF3A-5040-4672-A6E0-9CE91F5D6291}" type="slidenum">
              <a:rPr lang="en-US" altLang="en-US" sz="1200"/>
              <a:pPr>
                <a:spcBef>
                  <a:spcPct val="0"/>
                </a:spcBef>
              </a:pPr>
              <a:t>19</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First step, uncertainty coeficient.</a:t>
            </a:r>
          </a:p>
          <a:p>
            <a:pPr eaLnBrk="1" hangingPunct="1"/>
            <a:endParaRPr lang="en-US" altLang="en-US" smtClean="0">
              <a:latin typeface="Arial" pitchFamily="34" charset="0"/>
            </a:endParaRPr>
          </a:p>
          <a:p>
            <a:pPr eaLnBrk="1" hangingPunct="1"/>
            <a:r>
              <a:rPr lang="en-US" altLang="en-US" smtClean="0">
                <a:latin typeface="Arial" pitchFamily="34" charset="0"/>
              </a:rPr>
              <a:t>Logit regression to build the scorecard.</a:t>
            </a:r>
          </a:p>
          <a:p>
            <a:pPr eaLnBrk="1" hangingPunct="1"/>
            <a:endParaRPr lang="en-US" altLang="en-US" smtClean="0">
              <a:latin typeface="Arial" pitchFamily="34" charset="0"/>
            </a:endParaRPr>
          </a:p>
          <a:p>
            <a:pPr eaLnBrk="1" hangingPunct="1"/>
            <a:r>
              <a:rPr lang="en-US" altLang="en-US" smtClean="0">
                <a:latin typeface="Arial" pitchFamily="34" charset="0"/>
              </a:rPr>
              <a:t>After all indicators are tested, each indicator is selected based on several factors. The factors that contribute to the indicator selection include the: (used when conducting expert judgment process)</a:t>
            </a:r>
          </a:p>
          <a:p>
            <a:pPr eaLnBrk="1" hangingPunct="1"/>
            <a:r>
              <a:rPr lang="en-US" altLang="en-US" smtClean="0">
                <a:latin typeface="Arial" pitchFamily="34" charset="0"/>
              </a:rPr>
              <a:t> - Ability to improve accuracy</a:t>
            </a:r>
          </a:p>
          <a:p>
            <a:pPr eaLnBrk="1" hangingPunct="1"/>
            <a:r>
              <a:rPr lang="en-US" altLang="en-US" smtClean="0">
                <a:latin typeface="Arial" pitchFamily="34" charset="0"/>
              </a:rPr>
              <a:t> - Likelihood of acceptance by users (determined by simplicity, cost of collection, and “face validity” in terms of experience, theory, and common sense)</a:t>
            </a:r>
          </a:p>
          <a:p>
            <a:pPr eaLnBrk="1" hangingPunct="1"/>
            <a:r>
              <a:rPr lang="en-US" altLang="en-US" smtClean="0">
                <a:latin typeface="Arial" pitchFamily="34" charset="0"/>
              </a:rPr>
              <a:t> - Ability to change values as poverty status changes over time</a:t>
            </a:r>
          </a:p>
          <a:p>
            <a:pPr eaLnBrk="1" hangingPunct="1"/>
            <a:r>
              <a:rPr lang="en-US" altLang="en-US" smtClean="0">
                <a:latin typeface="Arial" pitchFamily="34" charset="0"/>
              </a:rPr>
              <a:t>Capacity to contribute to question variety (in comparison with other indicators already in the PPI)</a:t>
            </a:r>
          </a:p>
          <a:p>
            <a:pPr eaLnBrk="1" hangingPunct="1"/>
            <a:r>
              <a:rPr lang="en-US" altLang="en-US" smtClean="0">
                <a:latin typeface="Arial" pitchFamily="34" charset="0"/>
              </a:rPr>
              <a:t> - Ease of observation/verification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66800"/>
            <a:ext cx="7467600" cy="1905000"/>
          </a:xfrm>
        </p:spPr>
        <p:txBody>
          <a:bodyPr>
            <a:noAutofit/>
          </a:bodyPr>
          <a:lstStyle>
            <a:lvl1pPr algn="l">
              <a:defRPr sz="6000">
                <a:solidFill>
                  <a:schemeClr val="bg1"/>
                </a:solidFill>
                <a:latin typeface="Myriad Pro" pitchFamily="34" charset="0"/>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685800" y="4038600"/>
            <a:ext cx="6248400" cy="1143000"/>
          </a:xfrm>
        </p:spPr>
        <p:txBody>
          <a:bodyPr>
            <a:normAutofit/>
          </a:bodyPr>
          <a:lstStyle>
            <a:lvl1pPr marL="0" indent="0" algn="l">
              <a:buNone/>
              <a:defRPr sz="28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of presentation</a:t>
            </a:r>
            <a:endParaRPr lang="en-US" dirty="0"/>
          </a:p>
        </p:txBody>
      </p:sp>
      <p:pic>
        <p:nvPicPr>
          <p:cNvPr id="11" name="Picture 10" descr="PPI Logo_RGB.png"/>
          <p:cNvPicPr>
            <a:picLocks noChangeAspect="1"/>
          </p:cNvPicPr>
          <p:nvPr/>
        </p:nvPicPr>
        <p:blipFill>
          <a:blip r:embed="rId3" cstate="print"/>
          <a:stretch>
            <a:fillRect/>
          </a:stretch>
        </p:blipFill>
        <p:spPr>
          <a:xfrm>
            <a:off x="6781800" y="5486400"/>
            <a:ext cx="2139431" cy="943627"/>
          </a:xfrm>
          <a:prstGeom prst="rect">
            <a:avLst/>
          </a:prstGeom>
        </p:spPr>
      </p:pic>
      <p:sp>
        <p:nvSpPr>
          <p:cNvPr id="14" name="Content Placeholder 13"/>
          <p:cNvSpPr>
            <a:spLocks noGrp="1"/>
          </p:cNvSpPr>
          <p:nvPr>
            <p:ph sz="quarter" idx="11" hasCustomPrompt="1"/>
          </p:nvPr>
        </p:nvSpPr>
        <p:spPr>
          <a:xfrm>
            <a:off x="685800" y="5334000"/>
            <a:ext cx="3886200" cy="1219200"/>
          </a:xfrm>
        </p:spPr>
        <p:txBody>
          <a:bodyPr>
            <a:normAutofit/>
          </a:bodyPr>
          <a:lstStyle>
            <a:lvl1pPr marL="0" indent="0">
              <a:buNone/>
              <a:defRPr kumimoji="0" lang="en-US" sz="2000" b="0" i="0" u="none" strike="noStrike" kern="1200" cap="none" spc="0" normalizeH="0" baseline="0" noProof="0" dirty="0" smtClean="0">
                <a:ln>
                  <a:noFill/>
                </a:ln>
                <a:solidFill>
                  <a:schemeClr val="accent4"/>
                </a:solidFill>
                <a:effectLst/>
                <a:uLnTx/>
                <a:uFillTx/>
                <a:latin typeface="+mj-lt"/>
                <a:ea typeface="+mn-ea"/>
                <a:cs typeface="+mn-cs"/>
              </a:defRPr>
            </a:lvl1pPr>
          </a:lstStyle>
          <a:p>
            <a:pPr lvl="0"/>
            <a:r>
              <a:rPr lang="en-US" dirty="0" smtClean="0"/>
              <a:t>Author &amp; Date</a:t>
            </a:r>
            <a:endParaRPr lang="en-US" dirty="0"/>
          </a:p>
        </p:txBody>
      </p:sp>
      <p:sp>
        <p:nvSpPr>
          <p:cNvPr id="15" name="TextBox 14"/>
          <p:cNvSpPr txBox="1"/>
          <p:nvPr/>
        </p:nvSpPr>
        <p:spPr>
          <a:xfrm>
            <a:off x="6781800" y="6477000"/>
            <a:ext cx="2057400" cy="261610"/>
          </a:xfrm>
          <a:prstGeom prst="rect">
            <a:avLst/>
          </a:prstGeom>
          <a:noFill/>
        </p:spPr>
        <p:txBody>
          <a:bodyPr wrap="square" rtlCol="0">
            <a:spAutoFit/>
          </a:bodyPr>
          <a:lstStyle/>
          <a:p>
            <a:pPr algn="ctr"/>
            <a:r>
              <a:rPr lang="en-US" sz="1100" i="1" dirty="0" smtClean="0">
                <a:solidFill>
                  <a:schemeClr val="accent1"/>
                </a:solidFill>
                <a:latin typeface="+mj-lt"/>
              </a:rPr>
              <a:t>A </a:t>
            </a:r>
            <a:r>
              <a:rPr lang="en-US" sz="1100" i="1" dirty="0" err="1" smtClean="0">
                <a:solidFill>
                  <a:schemeClr val="accent1"/>
                </a:solidFill>
                <a:latin typeface="+mj-lt"/>
              </a:rPr>
              <a:t>Grameen</a:t>
            </a:r>
            <a:r>
              <a:rPr lang="en-US" sz="1100" i="1" baseline="0" dirty="0" smtClean="0">
                <a:solidFill>
                  <a:schemeClr val="accent1"/>
                </a:solidFill>
                <a:latin typeface="+mj-lt"/>
              </a:rPr>
              <a:t> Foundation Product</a:t>
            </a:r>
            <a:endParaRPr lang="en-US" sz="1100" i="1" dirty="0">
              <a:solidFill>
                <a:schemeClr val="accent1"/>
              </a:solidFill>
              <a:latin typeface="+mj-lt"/>
            </a:endParaRPr>
          </a:p>
        </p:txBody>
      </p:sp>
      <p:pic>
        <p:nvPicPr>
          <p:cNvPr id="8" name="Picture 7" descr="PPI Logo_RGB.png"/>
          <p:cNvPicPr>
            <a:picLocks noChangeAspect="1"/>
          </p:cNvPicPr>
          <p:nvPr userDrawn="1"/>
        </p:nvPicPr>
        <p:blipFill>
          <a:blip r:embed="rId3" cstate="print"/>
          <a:stretch>
            <a:fillRect/>
          </a:stretch>
        </p:blipFill>
        <p:spPr>
          <a:xfrm>
            <a:off x="6781800" y="5486400"/>
            <a:ext cx="2139431" cy="943627"/>
          </a:xfrm>
          <a:prstGeom prst="rect">
            <a:avLst/>
          </a:prstGeom>
        </p:spPr>
      </p:pic>
      <p:sp>
        <p:nvSpPr>
          <p:cNvPr id="9" name="TextBox 8"/>
          <p:cNvSpPr txBox="1"/>
          <p:nvPr userDrawn="1"/>
        </p:nvSpPr>
        <p:spPr>
          <a:xfrm>
            <a:off x="6781800" y="6477000"/>
            <a:ext cx="2057400" cy="261610"/>
          </a:xfrm>
          <a:prstGeom prst="rect">
            <a:avLst/>
          </a:prstGeom>
          <a:noFill/>
        </p:spPr>
        <p:txBody>
          <a:bodyPr wrap="square" rtlCol="0">
            <a:spAutoFit/>
          </a:bodyPr>
          <a:lstStyle/>
          <a:p>
            <a:pPr algn="ctr"/>
            <a:r>
              <a:rPr lang="en-US" sz="1100" i="1" dirty="0" smtClean="0">
                <a:solidFill>
                  <a:schemeClr val="accent1"/>
                </a:solidFill>
                <a:latin typeface="+mj-lt"/>
              </a:rPr>
              <a:t>A </a:t>
            </a:r>
            <a:r>
              <a:rPr lang="en-US" sz="1100" i="1" dirty="0" err="1" smtClean="0">
                <a:solidFill>
                  <a:schemeClr val="accent1"/>
                </a:solidFill>
                <a:latin typeface="+mj-lt"/>
              </a:rPr>
              <a:t>Grameen</a:t>
            </a:r>
            <a:r>
              <a:rPr lang="en-US" sz="1100" i="1" baseline="0" dirty="0" smtClean="0">
                <a:solidFill>
                  <a:schemeClr val="accent1"/>
                </a:solidFill>
                <a:latin typeface="+mj-lt"/>
              </a:rPr>
              <a:t> Foundation Product</a:t>
            </a:r>
            <a:endParaRPr lang="en-US" sz="1100" i="1" dirty="0">
              <a:solidFill>
                <a:schemeClr val="accent1"/>
              </a:solidFill>
              <a:latin typeface="+mj-l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0BC5759-98D5-474E-AB15-3818F697EF7B}" type="datetime1">
              <a:rPr lang="en-US"/>
              <a:pPr>
                <a:defRPr/>
              </a:pPr>
              <a:t>10/22/2013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CCF066-6537-4884-84FA-7ADA44C44B5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ist and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accent1"/>
                </a:solidFill>
              </a:defRPr>
            </a:lvl1pPr>
          </a:lstStyle>
          <a:p>
            <a:r>
              <a:rPr lang="en-US" dirty="0" smtClean="0"/>
              <a:t>Slide title</a:t>
            </a:r>
            <a:endParaRPr lang="en-US" dirty="0"/>
          </a:p>
        </p:txBody>
      </p:sp>
      <p:sp>
        <p:nvSpPr>
          <p:cNvPr id="4" name="Date Placeholder 3"/>
          <p:cNvSpPr>
            <a:spLocks noGrp="1"/>
          </p:cNvSpPr>
          <p:nvPr>
            <p:ph type="dt" sz="half" idx="10"/>
          </p:nvPr>
        </p:nvSpPr>
        <p:spPr/>
        <p:txBody>
          <a:bodyPr/>
          <a:lstStyle/>
          <a:p>
            <a:fld id="{372988DF-BF23-4A95-B254-A4A4D04573DD}" type="datetime4">
              <a:rPr lang="en-US" smtClean="0"/>
              <a:pPr/>
              <a:t>October 22, 2013</a:t>
            </a:fld>
            <a:endParaRPr lang="en-US" dirty="0"/>
          </a:p>
        </p:txBody>
      </p:sp>
      <p:sp>
        <p:nvSpPr>
          <p:cNvPr id="5" name="Footer Placeholder 4"/>
          <p:cNvSpPr>
            <a:spLocks noGrp="1"/>
          </p:cNvSpPr>
          <p:nvPr>
            <p:ph type="ftr" sz="quarter" idx="11"/>
          </p:nvPr>
        </p:nvSpPr>
        <p:spPr/>
        <p:txBody>
          <a:bodyPr/>
          <a:lstStyle/>
          <a:p>
            <a:r>
              <a:rPr lang="en-US" dirty="0" smtClean="0"/>
              <a:t>Progress out of Poverty Index</a:t>
            </a:r>
            <a:r>
              <a:rPr lang="en-US" baseline="30000" dirty="0" smtClean="0"/>
              <a:t>®</a:t>
            </a:r>
            <a:r>
              <a:rPr lang="en-US" dirty="0" smtClean="0"/>
              <a:t> by </a:t>
            </a:r>
            <a:r>
              <a:rPr lang="en-US" dirty="0" err="1" smtClean="0"/>
              <a:t>Grameen</a:t>
            </a:r>
            <a:r>
              <a:rPr lang="en-US" dirty="0" smtClean="0"/>
              <a:t> Foundation</a:t>
            </a:r>
            <a:endParaRPr lang="en-US" dirty="0"/>
          </a:p>
        </p:txBody>
      </p:sp>
      <p:sp>
        <p:nvSpPr>
          <p:cNvPr id="6" name="Slide Number Placeholder 5"/>
          <p:cNvSpPr>
            <a:spLocks noGrp="1"/>
          </p:cNvSpPr>
          <p:nvPr>
            <p:ph type="sldNum" sz="quarter" idx="12"/>
          </p:nvPr>
        </p:nvSpPr>
        <p:spPr/>
        <p:txBody>
          <a:bodyPr/>
          <a:lstStyle/>
          <a:p>
            <a:fld id="{B035C110-12EF-4538-B305-FF4FB445AFD8}" type="slidenum">
              <a:rPr lang="en-US" smtClean="0"/>
              <a:pPr/>
              <a:t>‹#›</a:t>
            </a:fld>
            <a:endParaRPr lang="en-US"/>
          </a:p>
        </p:txBody>
      </p:sp>
      <p:sp>
        <p:nvSpPr>
          <p:cNvPr id="12" name="Text Placeholder 11"/>
          <p:cNvSpPr>
            <a:spLocks noGrp="1"/>
          </p:cNvSpPr>
          <p:nvPr>
            <p:ph type="body" sz="quarter" idx="14" hasCustomPrompt="1"/>
          </p:nvPr>
        </p:nvSpPr>
        <p:spPr>
          <a:xfrm>
            <a:off x="457200" y="1600200"/>
            <a:ext cx="3352800" cy="4495800"/>
          </a:xfrm>
        </p:spPr>
        <p:txBody>
          <a:bodyPr/>
          <a:lstStyle>
            <a:lvl1pPr>
              <a:buClr>
                <a:schemeClr val="accent3"/>
              </a:buClr>
              <a:buSzPct val="80000"/>
              <a:buFont typeface="Wingdings 3" pitchFamily="18" charset="2"/>
              <a:buChar char=""/>
              <a:defRPr sz="2400" baseline="0">
                <a:solidFill>
                  <a:schemeClr val="accent4"/>
                </a:solidFill>
              </a:defRPr>
            </a:lvl1pPr>
            <a:lvl2pPr>
              <a:buClr>
                <a:schemeClr val="accent3"/>
              </a:buClr>
              <a:buFont typeface="Arial" pitchFamily="34" charset="0"/>
              <a:buChar char="•"/>
              <a:defRPr sz="2000" baseline="0">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smtClean="0"/>
              <a:t>List level one</a:t>
            </a:r>
          </a:p>
          <a:p>
            <a:pPr lvl="1"/>
            <a:r>
              <a:rPr lang="en-US" dirty="0" smtClean="0"/>
              <a:t>List level two</a:t>
            </a:r>
          </a:p>
          <a:p>
            <a:pPr lvl="1"/>
            <a:endParaRPr lang="en-US" dirty="0"/>
          </a:p>
        </p:txBody>
      </p:sp>
      <p:sp>
        <p:nvSpPr>
          <p:cNvPr id="9" name="Content Placeholder 8"/>
          <p:cNvSpPr>
            <a:spLocks noGrp="1"/>
          </p:cNvSpPr>
          <p:nvPr>
            <p:ph sz="quarter" idx="15" hasCustomPrompt="1"/>
          </p:nvPr>
        </p:nvSpPr>
        <p:spPr>
          <a:xfrm>
            <a:off x="3886200" y="1600200"/>
            <a:ext cx="4800600" cy="4495800"/>
          </a:xfrm>
        </p:spPr>
        <p:txBody>
          <a:bodyPr/>
          <a:lstStyle>
            <a:lvl1pPr>
              <a:buNone/>
              <a:defRPr/>
            </a:lvl1pPr>
          </a:lstStyle>
          <a:p>
            <a:pPr lvl="0"/>
            <a:r>
              <a:rPr lang="en-US" dirty="0" smtClean="0"/>
              <a:t>Object</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 List and Big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860550"/>
          </a:xfrm>
        </p:spPr>
        <p:txBody>
          <a:bodyPr anchor="t">
            <a:noAutofit/>
          </a:bodyPr>
          <a:lstStyle>
            <a:lvl1pPr algn="l">
              <a:defRPr lang="en-US" sz="4400" kern="1200" dirty="0" smtClean="0">
                <a:solidFill>
                  <a:schemeClr val="accent1"/>
                </a:solidFill>
                <a:latin typeface="+mj-lt"/>
                <a:ea typeface="+mj-ea"/>
                <a:cs typeface="+mj-cs"/>
              </a:defRPr>
            </a:lvl1pPr>
          </a:lstStyle>
          <a:p>
            <a:r>
              <a:rPr lang="en-US" dirty="0" smtClean="0"/>
              <a:t>Slide Title</a:t>
            </a:r>
            <a:endParaRPr lang="en-US" dirty="0"/>
          </a:p>
        </p:txBody>
      </p:sp>
      <p:sp>
        <p:nvSpPr>
          <p:cNvPr id="3" name="Content Placeholder 2"/>
          <p:cNvSpPr>
            <a:spLocks noGrp="1"/>
          </p:cNvSpPr>
          <p:nvPr>
            <p:ph idx="1"/>
          </p:nvPr>
        </p:nvSpPr>
        <p:spPr>
          <a:xfrm>
            <a:off x="3575050" y="273050"/>
            <a:ext cx="5111750" cy="5853113"/>
          </a:xfrm>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F92FBC-862B-4E77-9F44-B614D0B64A5F}" type="datetime4">
              <a:rPr lang="en-US" smtClean="0"/>
              <a:pPr/>
              <a:t>October 22, 2013</a:t>
            </a:fld>
            <a:endParaRPr lang="en-US"/>
          </a:p>
        </p:txBody>
      </p:sp>
      <p:sp>
        <p:nvSpPr>
          <p:cNvPr id="6" name="Footer Placeholder 5"/>
          <p:cNvSpPr>
            <a:spLocks noGrp="1"/>
          </p:cNvSpPr>
          <p:nvPr>
            <p:ph type="ftr" sz="quarter" idx="11"/>
          </p:nvPr>
        </p:nvSpPr>
        <p:spPr/>
        <p:txBody>
          <a:bodyPr/>
          <a:lstStyle/>
          <a:p>
            <a:r>
              <a:rPr lang="en-US" dirty="0" smtClean="0"/>
              <a:t>Progress out of Poverty Index</a:t>
            </a:r>
            <a:r>
              <a:rPr lang="en-US" baseline="30000" dirty="0" smtClean="0"/>
              <a:t>®</a:t>
            </a:r>
            <a:r>
              <a:rPr lang="en-US" dirty="0" smtClean="0"/>
              <a:t> by </a:t>
            </a:r>
            <a:r>
              <a:rPr lang="en-US" dirty="0" err="1" smtClean="0"/>
              <a:t>Grameen</a:t>
            </a:r>
            <a:r>
              <a:rPr lang="en-US" dirty="0" smtClean="0"/>
              <a:t> Foundation</a:t>
            </a:r>
            <a:endParaRPr lang="en-US" dirty="0"/>
          </a:p>
        </p:txBody>
      </p:sp>
      <p:sp>
        <p:nvSpPr>
          <p:cNvPr id="7" name="Slide Number Placeholder 6"/>
          <p:cNvSpPr>
            <a:spLocks noGrp="1"/>
          </p:cNvSpPr>
          <p:nvPr>
            <p:ph type="sldNum" sz="quarter" idx="12"/>
          </p:nvPr>
        </p:nvSpPr>
        <p:spPr/>
        <p:txBody>
          <a:bodyPr/>
          <a:lstStyle/>
          <a:p>
            <a:fld id="{B035C110-12EF-4538-B305-FF4FB445AFD8}" type="slidenum">
              <a:rPr lang="en-US" smtClean="0"/>
              <a:pPr/>
              <a:t>‹#›</a:t>
            </a:fld>
            <a:endParaRPr lang="en-US"/>
          </a:p>
        </p:txBody>
      </p:sp>
      <p:sp>
        <p:nvSpPr>
          <p:cNvPr id="8" name="Text Placeholder 11"/>
          <p:cNvSpPr>
            <a:spLocks noGrp="1"/>
          </p:cNvSpPr>
          <p:nvPr>
            <p:ph type="body" sz="quarter" idx="14" hasCustomPrompt="1"/>
          </p:nvPr>
        </p:nvSpPr>
        <p:spPr>
          <a:xfrm>
            <a:off x="457200" y="2209800"/>
            <a:ext cx="2971800" cy="3886200"/>
          </a:xfrm>
        </p:spPr>
        <p:txBody>
          <a:bodyPr/>
          <a:lstStyle>
            <a:lvl1pPr>
              <a:buClr>
                <a:schemeClr val="accent3"/>
              </a:buClr>
              <a:buSzPct val="80000"/>
              <a:buFont typeface="Wingdings 3" pitchFamily="18" charset="2"/>
              <a:buChar char=""/>
              <a:defRPr sz="2400" baseline="0">
                <a:solidFill>
                  <a:schemeClr val="accent4"/>
                </a:solidFill>
              </a:defRPr>
            </a:lvl1pPr>
            <a:lvl2pPr>
              <a:buClr>
                <a:schemeClr val="accent3"/>
              </a:buClr>
              <a:buFont typeface="Arial" pitchFamily="34" charset="0"/>
              <a:buChar char="•"/>
              <a:defRPr sz="2000" baseline="0">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smtClean="0"/>
              <a:t>List level one</a:t>
            </a:r>
          </a:p>
          <a:p>
            <a:pPr lvl="1"/>
            <a:r>
              <a:rPr lang="en-US" dirty="0" smtClean="0"/>
              <a:t>List level two</a:t>
            </a:r>
          </a:p>
          <a:p>
            <a:pPr lvl="1"/>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648200"/>
            <a:ext cx="5486400" cy="719138"/>
          </a:xfrm>
        </p:spPr>
        <p:txBody>
          <a:bodyPr anchor="b">
            <a:noAutofit/>
          </a:bodyPr>
          <a:lstStyle>
            <a:lvl1pPr algn="l">
              <a:defRPr sz="4400" b="0" baseline="0">
                <a:solidFill>
                  <a:schemeClr val="accent1"/>
                </a:solidFill>
              </a:defRPr>
            </a:lvl1pPr>
          </a:lstStyle>
          <a:p>
            <a:r>
              <a:rPr lang="en-US" dirty="0" smtClean="0"/>
              <a:t>Photo or graph title</a:t>
            </a:r>
            <a:endParaRPr lang="en-US" dirty="0"/>
          </a:p>
        </p:txBody>
      </p:sp>
      <p:sp>
        <p:nvSpPr>
          <p:cNvPr id="3" name="Picture Placeholder 2"/>
          <p:cNvSpPr>
            <a:spLocks noGrp="1"/>
          </p:cNvSpPr>
          <p:nvPr>
            <p:ph type="pic" idx="1"/>
          </p:nvPr>
        </p:nvSpPr>
        <p:spPr>
          <a:xfrm>
            <a:off x="1792288" y="381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normAutofit/>
          </a:bodyPr>
          <a:lstStyle>
            <a:lvl1pPr marL="0" indent="0">
              <a:buNone/>
              <a:defRPr sz="1400"/>
            </a:lvl1pPr>
            <a:lvl2pPr marL="457200" indent="0">
              <a:buNone/>
              <a:defRPr lang="en-US" sz="2000" kern="1200" baseline="0" dirty="0" smtClean="0">
                <a:solidFill>
                  <a:schemeClr val="accent4"/>
                </a:solidFill>
                <a:latin typeface="+mn-lt"/>
                <a:ea typeface="+mn-ea"/>
                <a:cs typeface="+mn-cs"/>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1" indent="0" algn="l" defTabSz="914400" rtl="0" eaLnBrk="1" latinLnBrk="0" hangingPunct="1">
              <a:spcBef>
                <a:spcPct val="20000"/>
              </a:spcBef>
              <a:buClr>
                <a:schemeClr val="accent3"/>
              </a:buClr>
              <a:buFont typeface="Arial" pitchFamily="34" charset="0"/>
              <a:buNone/>
            </a:pPr>
            <a:r>
              <a:rPr lang="en-US" dirty="0" smtClean="0"/>
              <a:t>Photo description</a:t>
            </a:r>
          </a:p>
        </p:txBody>
      </p:sp>
      <p:sp>
        <p:nvSpPr>
          <p:cNvPr id="5" name="Date Placeholder 4"/>
          <p:cNvSpPr>
            <a:spLocks noGrp="1"/>
          </p:cNvSpPr>
          <p:nvPr>
            <p:ph type="dt" sz="half" idx="10"/>
          </p:nvPr>
        </p:nvSpPr>
        <p:spPr/>
        <p:txBody>
          <a:bodyPr/>
          <a:lstStyle/>
          <a:p>
            <a:fld id="{F44C62D2-BD39-49F3-8A28-ADBF8480B6AB}" type="datetime4">
              <a:rPr lang="en-US" smtClean="0"/>
              <a:pPr/>
              <a:t>October 22, 2013</a:t>
            </a:fld>
            <a:endParaRPr lang="en-US"/>
          </a:p>
        </p:txBody>
      </p:sp>
      <p:sp>
        <p:nvSpPr>
          <p:cNvPr id="6" name="Footer Placeholder 5"/>
          <p:cNvSpPr>
            <a:spLocks noGrp="1"/>
          </p:cNvSpPr>
          <p:nvPr>
            <p:ph type="ftr" sz="quarter" idx="11"/>
          </p:nvPr>
        </p:nvSpPr>
        <p:spPr/>
        <p:txBody>
          <a:bodyPr/>
          <a:lstStyle/>
          <a:p>
            <a:r>
              <a:rPr lang="en-US" dirty="0" smtClean="0"/>
              <a:t>Progress out of Poverty Index</a:t>
            </a:r>
            <a:r>
              <a:rPr lang="en-US" baseline="30000" dirty="0" smtClean="0"/>
              <a:t>®</a:t>
            </a:r>
            <a:r>
              <a:rPr lang="en-US" dirty="0" smtClean="0"/>
              <a:t> by </a:t>
            </a:r>
            <a:r>
              <a:rPr lang="en-US" dirty="0" err="1" smtClean="0"/>
              <a:t>Grameen</a:t>
            </a:r>
            <a:r>
              <a:rPr lang="en-US" dirty="0" smtClean="0"/>
              <a:t> Foundation</a:t>
            </a:r>
            <a:endParaRPr lang="en-US" dirty="0"/>
          </a:p>
        </p:txBody>
      </p:sp>
      <p:sp>
        <p:nvSpPr>
          <p:cNvPr id="7" name="Slide Number Placeholder 6"/>
          <p:cNvSpPr>
            <a:spLocks noGrp="1"/>
          </p:cNvSpPr>
          <p:nvPr>
            <p:ph type="sldNum" sz="quarter" idx="12"/>
          </p:nvPr>
        </p:nvSpPr>
        <p:spPr/>
        <p:txBody>
          <a:bodyPr/>
          <a:lstStyle/>
          <a:p>
            <a:fld id="{B035C110-12EF-4538-B305-FF4FB445AF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accent1"/>
                </a:solidFill>
              </a:defRPr>
            </a:lvl1pPr>
          </a:lstStyle>
          <a:p>
            <a:r>
              <a:rPr lang="en-US" dirty="0" smtClean="0"/>
              <a:t>Slide title</a:t>
            </a:r>
            <a:endParaRPr lang="en-US" dirty="0"/>
          </a:p>
        </p:txBody>
      </p:sp>
      <p:sp>
        <p:nvSpPr>
          <p:cNvPr id="3" name="Date Placeholder 2"/>
          <p:cNvSpPr>
            <a:spLocks noGrp="1"/>
          </p:cNvSpPr>
          <p:nvPr>
            <p:ph type="dt" sz="half" idx="10"/>
          </p:nvPr>
        </p:nvSpPr>
        <p:spPr/>
        <p:txBody>
          <a:bodyPr/>
          <a:lstStyle/>
          <a:p>
            <a:fld id="{95A351A6-0030-4CD3-8146-A800745F698F}" type="datetime4">
              <a:rPr lang="en-US" smtClean="0"/>
              <a:pPr/>
              <a:t>October 22, 2013</a:t>
            </a:fld>
            <a:endParaRPr lang="en-US"/>
          </a:p>
        </p:txBody>
      </p:sp>
      <p:sp>
        <p:nvSpPr>
          <p:cNvPr id="4" name="Footer Placeholder 3"/>
          <p:cNvSpPr>
            <a:spLocks noGrp="1"/>
          </p:cNvSpPr>
          <p:nvPr>
            <p:ph type="ftr" sz="quarter" idx="11"/>
          </p:nvPr>
        </p:nvSpPr>
        <p:spPr/>
        <p:txBody>
          <a:bodyPr/>
          <a:lstStyle/>
          <a:p>
            <a:r>
              <a:rPr lang="en-US" dirty="0" smtClean="0"/>
              <a:t>Progress out of Poverty Index</a:t>
            </a:r>
            <a:r>
              <a:rPr lang="en-US" baseline="30000" dirty="0" smtClean="0"/>
              <a:t>®</a:t>
            </a:r>
            <a:r>
              <a:rPr lang="en-US" dirty="0" smtClean="0"/>
              <a:t> by </a:t>
            </a:r>
            <a:r>
              <a:rPr lang="en-US" dirty="0" err="1" smtClean="0"/>
              <a:t>Grameen</a:t>
            </a:r>
            <a:r>
              <a:rPr lang="en-US" dirty="0" smtClean="0"/>
              <a:t> Foundation</a:t>
            </a:r>
            <a:endParaRPr lang="en-US" dirty="0"/>
          </a:p>
        </p:txBody>
      </p:sp>
      <p:sp>
        <p:nvSpPr>
          <p:cNvPr id="5" name="Slide Number Placeholder 4"/>
          <p:cNvSpPr>
            <a:spLocks noGrp="1"/>
          </p:cNvSpPr>
          <p:nvPr>
            <p:ph type="sldNum" sz="quarter" idx="12"/>
          </p:nvPr>
        </p:nvSpPr>
        <p:spPr/>
        <p:txBody>
          <a:bodyPr/>
          <a:lstStyle/>
          <a:p>
            <a:fld id="{B035C110-12EF-4538-B305-FF4FB445AF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44C62D2-BD39-49F3-8A28-ADBF8480B6AB}" type="datetime4">
              <a:rPr lang="en-US" smtClean="0"/>
              <a:pPr/>
              <a:t>October 22, 2013</a:t>
            </a:fld>
            <a:endParaRPr lang="en-US"/>
          </a:p>
        </p:txBody>
      </p:sp>
      <p:sp>
        <p:nvSpPr>
          <p:cNvPr id="6" name="Footer Placeholder 5"/>
          <p:cNvSpPr>
            <a:spLocks noGrp="1"/>
          </p:cNvSpPr>
          <p:nvPr>
            <p:ph type="ftr" sz="quarter" idx="11"/>
          </p:nvPr>
        </p:nvSpPr>
        <p:spPr/>
        <p:txBody>
          <a:bodyPr/>
          <a:lstStyle/>
          <a:p>
            <a:r>
              <a:rPr lang="en-US" dirty="0" smtClean="0"/>
              <a:t>Progress out of Poverty Index</a:t>
            </a:r>
            <a:r>
              <a:rPr lang="en-US" baseline="30000" dirty="0" smtClean="0"/>
              <a:t>®</a:t>
            </a:r>
            <a:r>
              <a:rPr lang="en-US" dirty="0" smtClean="0"/>
              <a:t> by </a:t>
            </a:r>
            <a:r>
              <a:rPr lang="en-US" dirty="0" err="1" smtClean="0"/>
              <a:t>Grameen</a:t>
            </a:r>
            <a:r>
              <a:rPr lang="en-US" dirty="0" smtClean="0"/>
              <a:t> Foundation</a:t>
            </a:r>
            <a:endParaRPr lang="en-US" dirty="0"/>
          </a:p>
        </p:txBody>
      </p:sp>
      <p:sp>
        <p:nvSpPr>
          <p:cNvPr id="7" name="Slide Number Placeholder 6"/>
          <p:cNvSpPr>
            <a:spLocks noGrp="1"/>
          </p:cNvSpPr>
          <p:nvPr>
            <p:ph type="sldNum" sz="quarter" idx="12"/>
          </p:nvPr>
        </p:nvSpPr>
        <p:spPr/>
        <p:txBody>
          <a:bodyPr/>
          <a:lstStyle/>
          <a:p>
            <a:fld id="{B035C110-12EF-4538-B305-FF4FB445AF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redit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44C62D2-BD39-49F3-8A28-ADBF8480B6AB}" type="datetime4">
              <a:rPr lang="en-US" smtClean="0"/>
              <a:pPr/>
              <a:t>October 22, 2013</a:t>
            </a:fld>
            <a:endParaRPr lang="en-US"/>
          </a:p>
        </p:txBody>
      </p:sp>
      <p:sp>
        <p:nvSpPr>
          <p:cNvPr id="6" name="Footer Placeholder 5"/>
          <p:cNvSpPr>
            <a:spLocks noGrp="1"/>
          </p:cNvSpPr>
          <p:nvPr>
            <p:ph type="ftr" sz="quarter" idx="11"/>
          </p:nvPr>
        </p:nvSpPr>
        <p:spPr/>
        <p:txBody>
          <a:bodyPr/>
          <a:lstStyle/>
          <a:p>
            <a:r>
              <a:rPr lang="en-US" dirty="0" smtClean="0"/>
              <a:t>Progress out of Poverty Index</a:t>
            </a:r>
            <a:r>
              <a:rPr lang="en-US" baseline="30000" dirty="0" smtClean="0"/>
              <a:t>®</a:t>
            </a:r>
            <a:r>
              <a:rPr lang="en-US" dirty="0" smtClean="0"/>
              <a:t> by </a:t>
            </a:r>
            <a:r>
              <a:rPr lang="en-US" dirty="0" err="1" smtClean="0"/>
              <a:t>Grameen</a:t>
            </a:r>
            <a:r>
              <a:rPr lang="en-US" dirty="0" smtClean="0"/>
              <a:t> Foundation</a:t>
            </a:r>
            <a:endParaRPr lang="en-US" dirty="0"/>
          </a:p>
        </p:txBody>
      </p:sp>
      <p:sp>
        <p:nvSpPr>
          <p:cNvPr id="7" name="Slide Number Placeholder 6"/>
          <p:cNvSpPr>
            <a:spLocks noGrp="1"/>
          </p:cNvSpPr>
          <p:nvPr>
            <p:ph type="sldNum" sz="quarter" idx="12"/>
          </p:nvPr>
        </p:nvSpPr>
        <p:spPr/>
        <p:txBody>
          <a:bodyPr/>
          <a:lstStyle/>
          <a:p>
            <a:fld id="{B035C110-12EF-4538-B305-FF4FB445AFD8}" type="slidenum">
              <a:rPr lang="en-US" smtClean="0"/>
              <a:pPr/>
              <a:t>‹#›</a:t>
            </a:fld>
            <a:endParaRPr lang="en-US"/>
          </a:p>
        </p:txBody>
      </p:sp>
      <p:pic>
        <p:nvPicPr>
          <p:cNvPr id="8" name="Picture 7" descr="GF Logo.jpg"/>
          <p:cNvPicPr>
            <a:picLocks noChangeAspect="1"/>
          </p:cNvPicPr>
          <p:nvPr userDrawn="1"/>
        </p:nvPicPr>
        <p:blipFill>
          <a:blip r:embed="rId2" cstate="print"/>
          <a:stretch>
            <a:fillRect/>
          </a:stretch>
        </p:blipFill>
        <p:spPr>
          <a:xfrm>
            <a:off x="2743200" y="1600200"/>
            <a:ext cx="3276600" cy="1114895"/>
          </a:xfrm>
          <a:prstGeom prst="rect">
            <a:avLst/>
          </a:prstGeom>
        </p:spPr>
      </p:pic>
      <p:sp>
        <p:nvSpPr>
          <p:cNvPr id="9" name="TextBox 8"/>
          <p:cNvSpPr txBox="1"/>
          <p:nvPr userDrawn="1"/>
        </p:nvSpPr>
        <p:spPr>
          <a:xfrm>
            <a:off x="1676400" y="3200400"/>
            <a:ext cx="5638800" cy="2031325"/>
          </a:xfrm>
          <a:prstGeom prst="rect">
            <a:avLst/>
          </a:prstGeom>
          <a:noFill/>
        </p:spPr>
        <p:txBody>
          <a:bodyPr wrap="square" rtlCol="0">
            <a:spAutoFit/>
          </a:bodyPr>
          <a:lstStyle/>
          <a:p>
            <a:pPr algn="ctr"/>
            <a:r>
              <a:rPr lang="en-US" i="1" dirty="0" smtClean="0">
                <a:latin typeface="+mj-lt"/>
              </a:rPr>
              <a:t>The Progress out of Poverty Index® (PPI®) is a product of </a:t>
            </a:r>
            <a:r>
              <a:rPr lang="en-US" i="1" dirty="0" err="1" smtClean="0">
                <a:latin typeface="+mj-lt"/>
              </a:rPr>
              <a:t>Grameen</a:t>
            </a:r>
            <a:r>
              <a:rPr lang="en-US" i="1" dirty="0" smtClean="0">
                <a:latin typeface="+mj-lt"/>
              </a:rPr>
              <a:t> Foundation. </a:t>
            </a:r>
          </a:p>
          <a:p>
            <a:pPr algn="ctr"/>
            <a:endParaRPr lang="en-US" i="1" dirty="0" smtClean="0">
              <a:latin typeface="+mj-lt"/>
            </a:endParaRPr>
          </a:p>
          <a:p>
            <a:pPr algn="ctr"/>
            <a:r>
              <a:rPr lang="en-US" i="1" dirty="0" smtClean="0">
                <a:latin typeface="+mj-lt"/>
              </a:rPr>
              <a:t>www.grameenfoundation.org</a:t>
            </a:r>
          </a:p>
          <a:p>
            <a:pPr algn="ctr"/>
            <a:endParaRPr lang="en-US" i="1" dirty="0" smtClean="0">
              <a:latin typeface="+mj-lt"/>
            </a:endParaRPr>
          </a:p>
          <a:p>
            <a:pPr algn="ctr"/>
            <a:r>
              <a:rPr lang="en-US" i="1" dirty="0" smtClean="0">
                <a:latin typeface="+mj-lt"/>
              </a:rPr>
              <a:t>For more information</a:t>
            </a:r>
            <a:r>
              <a:rPr lang="en-US" i="1" baseline="0" dirty="0" smtClean="0">
                <a:latin typeface="+mj-lt"/>
              </a:rPr>
              <a:t> on the PPI, visit www.progressoutofpoverty.org</a:t>
            </a:r>
            <a:endParaRPr lang="en-US" i="1" dirty="0">
              <a:latin typeface="+mj-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848102-B7DA-4EA0-BA8D-07E1D07A3811}"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FFBCD-6618-4E20-9415-49CAD725B5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48102-B7DA-4EA0-BA8D-07E1D07A3811}" type="datetimeFigureOut">
              <a:rPr lang="en-US" smtClean="0"/>
              <a:pPr/>
              <a:t>10/22/2013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AFFBCD-6618-4E20-9415-49CAD725B5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accent3"/>
                </a:solidFill>
              </a:defRPr>
            </a:lvl1pPr>
          </a:lstStyle>
          <a:p>
            <a:fld id="{D02E407D-1FBE-4442-A2EC-741CD5982435}" type="datetime4">
              <a:rPr lang="en-US" smtClean="0"/>
              <a:pPr/>
              <a:t>October 22, 2013</a:t>
            </a:fld>
            <a:endParaRPr lang="en-US" dirty="0"/>
          </a:p>
        </p:txBody>
      </p:sp>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1100">
                <a:solidFill>
                  <a:schemeClr val="accent3"/>
                </a:solidFill>
              </a:defRPr>
            </a:lvl1pPr>
          </a:lstStyle>
          <a:p>
            <a:r>
              <a:rPr lang="en-US" dirty="0" smtClean="0"/>
              <a:t>Progress out of Poverty Index</a:t>
            </a:r>
            <a:r>
              <a:rPr lang="en-US" baseline="30000" dirty="0" smtClean="0"/>
              <a:t>®</a:t>
            </a:r>
            <a:r>
              <a:rPr lang="en-US" dirty="0" smtClean="0"/>
              <a:t> by </a:t>
            </a:r>
            <a:r>
              <a:rPr lang="en-US" dirty="0" err="1" smtClean="0"/>
              <a:t>Grameen</a:t>
            </a:r>
            <a:r>
              <a:rPr lang="en-US" dirty="0" smtClean="0"/>
              <a:t> Foundation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3"/>
                </a:solidFill>
              </a:defRPr>
            </a:lvl1pPr>
          </a:lstStyle>
          <a:p>
            <a:fld id="{38CA3793-8A21-43AB-AE8F-5B6786C1754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5" r:id="rId4"/>
    <p:sldLayoutId id="2147483663" r:id="rId5"/>
    <p:sldLayoutId id="2147483666" r:id="rId6"/>
    <p:sldLayoutId id="2147483667" r:id="rId7"/>
    <p:sldLayoutId id="2147483669" r:id="rId8"/>
    <p:sldLayoutId id="2147483670" r:id="rId9"/>
    <p:sldLayoutId id="2147483674" r:id="rId10"/>
  </p:sldLayoutIdLst>
  <p:hf hdr="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3"/>
        </a:buClr>
        <a:buFont typeface="Wingdings 3" pitchFamily="18" charset="2"/>
        <a:buChar char=""/>
        <a:defRPr sz="2400" kern="1200">
          <a:solidFill>
            <a:schemeClr val="accent4"/>
          </a:solidFill>
          <a:latin typeface="+mn-lt"/>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000" kern="1200">
          <a:solidFill>
            <a:schemeClr val="accent4"/>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Clr>
          <a:schemeClr val="accent3"/>
        </a:buClr>
        <a:buFont typeface="Arial" pitchFamily="34" charset="0"/>
        <a:buChar char="•"/>
        <a:defRPr sz="2000" kern="1200">
          <a:solidFill>
            <a:schemeClr val="accent4"/>
          </a:solidFill>
          <a:latin typeface="+mn-lt"/>
          <a:ea typeface="+mn-ea"/>
          <a:cs typeface="+mn-cs"/>
        </a:defRPr>
      </a:lvl4pPr>
      <a:lvl5pPr marL="2057400" indent="-228600" algn="l" defTabSz="914400" rtl="0" eaLnBrk="1" latinLnBrk="0" hangingPunct="1">
        <a:spcBef>
          <a:spcPct val="20000"/>
        </a:spcBef>
        <a:buClr>
          <a:schemeClr val="accent3"/>
        </a:buClr>
        <a:buFont typeface="Arial" pitchFamily="34" charset="0"/>
        <a:buChar char="•"/>
        <a:defRPr sz="20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www.progressoutofpoverty.org/"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hyperlink" Target="mailto:info@grameenfoundation.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png"/><Relationship Id="rId3" Type="http://schemas.openxmlformats.org/officeDocument/2006/relationships/notesSlide" Target="../notesSlides/notesSlide17.xml"/><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png"/><Relationship Id="rId15" Type="http://schemas.openxmlformats.org/officeDocument/2006/relationships/image" Target="../media/image27.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jpeg"/><Relationship Id="rId1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www.2dialog.com/grameen/t/l/370/h/2c95"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www.2dialog.com/grameen/t/l/371/h/2c95"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Progress out of Poverty Index</a:t>
            </a:r>
            <a:r>
              <a:rPr lang="en-US" baseline="30000" dirty="0" smtClean="0"/>
              <a:t>®</a:t>
            </a:r>
            <a:r>
              <a:rPr lang="en-US" dirty="0" smtClean="0"/>
              <a:t> (PPI</a:t>
            </a:r>
            <a:r>
              <a:rPr lang="en-US" baseline="30000" dirty="0" smtClean="0"/>
              <a:t>®</a:t>
            </a:r>
            <a:r>
              <a:rPr lang="en-US" dirty="0" smtClean="0"/>
              <a:t>)</a:t>
            </a:r>
            <a:endParaRPr lang="en-US" dirty="0"/>
          </a:p>
        </p:txBody>
      </p:sp>
      <p:sp>
        <p:nvSpPr>
          <p:cNvPr id="3" name="Subtitle 2"/>
          <p:cNvSpPr>
            <a:spLocks noGrp="1"/>
          </p:cNvSpPr>
          <p:nvPr>
            <p:ph type="subTitle" idx="1"/>
          </p:nvPr>
        </p:nvSpPr>
        <p:spPr/>
        <p:txBody>
          <a:bodyPr/>
          <a:lstStyle/>
          <a:p>
            <a:r>
              <a:rPr lang="en-US" dirty="0" err="1" smtClean="0"/>
              <a:t>Mifos</a:t>
            </a:r>
            <a:r>
              <a:rPr lang="en-US" dirty="0" smtClean="0"/>
              <a:t> Summit</a:t>
            </a:r>
            <a:endParaRPr lang="en-US" sz="2000" dirty="0" smtClean="0"/>
          </a:p>
          <a:p>
            <a:endParaRPr lang="en-US" dirty="0"/>
          </a:p>
        </p:txBody>
      </p:sp>
      <p:sp>
        <p:nvSpPr>
          <p:cNvPr id="4" name="Content Placeholder 3"/>
          <p:cNvSpPr>
            <a:spLocks noGrp="1"/>
          </p:cNvSpPr>
          <p:nvPr>
            <p:ph sz="quarter" idx="11"/>
          </p:nvPr>
        </p:nvSpPr>
        <p:spPr/>
        <p:txBody>
          <a:bodyPr/>
          <a:lstStyle/>
          <a:p>
            <a:r>
              <a:rPr dirty="0" smtClean="0"/>
              <a:t>Gaurav Singh</a:t>
            </a:r>
            <a:endParaRPr dirty="0" smtClean="0"/>
          </a:p>
        </p:txBody>
      </p:sp>
      <p:pic>
        <p:nvPicPr>
          <p:cNvPr id="98306" name="Picture 2" descr="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67" y="5725243"/>
            <a:ext cx="2247900" cy="1095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CHOICE’s Mission Statement</a:t>
            </a:r>
            <a:endParaRPr lang="en-US" dirty="0"/>
          </a:p>
        </p:txBody>
      </p:sp>
      <p:sp>
        <p:nvSpPr>
          <p:cNvPr id="4" name="Footer Placeholder 3"/>
          <p:cNvSpPr>
            <a:spLocks noGrp="1"/>
          </p:cNvSpPr>
          <p:nvPr>
            <p:ph type="ftr" sz="quarter" idx="11"/>
          </p:nvPr>
        </p:nvSpPr>
        <p:spPr/>
        <p:txBody>
          <a:bodyPr/>
          <a:lstStyle/>
          <a:p>
            <a:r>
              <a:rPr lang="en-US" smtClean="0"/>
              <a:t>Progress out of Poverty Index</a:t>
            </a:r>
            <a:r>
              <a:rPr lang="en-US" baseline="30000" smtClean="0"/>
              <a:t>®</a:t>
            </a:r>
            <a:r>
              <a:rPr lang="en-US" smtClean="0"/>
              <a:t> by Grameen Foundation</a:t>
            </a:r>
            <a:endParaRPr lang="en-US" dirty="0"/>
          </a:p>
        </p:txBody>
      </p:sp>
      <p:sp>
        <p:nvSpPr>
          <p:cNvPr id="5" name="Slide Number Placeholder 4"/>
          <p:cNvSpPr>
            <a:spLocks noGrp="1"/>
          </p:cNvSpPr>
          <p:nvPr>
            <p:ph type="sldNum" sz="quarter" idx="12"/>
          </p:nvPr>
        </p:nvSpPr>
        <p:spPr/>
        <p:txBody>
          <a:bodyPr/>
          <a:lstStyle/>
          <a:p>
            <a:fld id="{B035C110-12EF-4538-B305-FF4FB445AFD8}" type="slidenum">
              <a:rPr lang="en-US" smtClean="0"/>
              <a:pPr/>
              <a:t>10</a:t>
            </a:fld>
            <a:endParaRPr lang="en-US"/>
          </a:p>
        </p:txBody>
      </p:sp>
      <p:sp>
        <p:nvSpPr>
          <p:cNvPr id="6" name="Text Placeholder 5"/>
          <p:cNvSpPr>
            <a:spLocks noGrp="1"/>
          </p:cNvSpPr>
          <p:nvPr>
            <p:ph type="body" sz="quarter" idx="14"/>
          </p:nvPr>
        </p:nvSpPr>
        <p:spPr>
          <a:xfrm>
            <a:off x="457200" y="2590800"/>
            <a:ext cx="8077200" cy="3505200"/>
          </a:xfrm>
        </p:spPr>
        <p:txBody>
          <a:bodyPr>
            <a:normAutofit lnSpcReduction="10000"/>
          </a:bodyPr>
          <a:lstStyle/>
          <a:p>
            <a:pPr marL="342900" lvl="1" indent="-342900">
              <a:buSzPct val="80000"/>
              <a:buFont typeface="Wingdings 3" pitchFamily="18" charset="2"/>
              <a:buChar char=""/>
            </a:pPr>
            <a:r>
              <a:rPr lang="en-US" sz="2400" b="1" dirty="0" smtClean="0"/>
              <a:t>CHOICE Humanitarian</a:t>
            </a:r>
            <a:r>
              <a:rPr lang="en-US" sz="2400" dirty="0" smtClean="0"/>
              <a:t>’s mission is to build the capacity of rural villagers to cultivate and act on sustainable solutions to poverty by fostering village self-determination and international community building.</a:t>
            </a:r>
          </a:p>
          <a:p>
            <a:pPr marL="342900" lvl="1" indent="-342900">
              <a:buSzPct val="80000"/>
              <a:buFont typeface="Wingdings 3" pitchFamily="18" charset="2"/>
              <a:buChar char=""/>
            </a:pPr>
            <a:r>
              <a:rPr lang="en-US" sz="2400" b="1" dirty="0" smtClean="0"/>
              <a:t>What?</a:t>
            </a:r>
            <a:r>
              <a:rPr lang="en-US" sz="2400" dirty="0" smtClean="0"/>
              <a:t> To build capacity.</a:t>
            </a:r>
          </a:p>
          <a:p>
            <a:pPr marL="342900" lvl="1" indent="-342900">
              <a:buSzPct val="80000"/>
              <a:buFont typeface="Wingdings 3" pitchFamily="18" charset="2"/>
              <a:buChar char=""/>
            </a:pPr>
            <a:r>
              <a:rPr lang="en-US" sz="2400" b="1" dirty="0" smtClean="0"/>
              <a:t>What results?</a:t>
            </a:r>
            <a:r>
              <a:rPr lang="en-US" sz="2400" dirty="0" smtClean="0"/>
              <a:t> Sustainable solutions to poverty alleviation. </a:t>
            </a:r>
          </a:p>
          <a:p>
            <a:pPr marL="342900" lvl="1" indent="-342900">
              <a:buSzPct val="80000"/>
              <a:buFont typeface="Wingdings 3" pitchFamily="18" charset="2"/>
              <a:buChar char=""/>
            </a:pPr>
            <a:r>
              <a:rPr lang="en-US" sz="2400" b="1" dirty="0" smtClean="0"/>
              <a:t>How?</a:t>
            </a:r>
            <a:r>
              <a:rPr lang="en-US" sz="2400" dirty="0" smtClean="0"/>
              <a:t> By fostering village self-determination and international community building.</a:t>
            </a:r>
          </a:p>
        </p:txBody>
      </p:sp>
      <p:pic>
        <p:nvPicPr>
          <p:cNvPr id="71682" name="Picture 2" descr="http://ww1.prweb.com/prfiles/2011/05/14/8432503/CHOICE-humanitarian.jpg"/>
          <p:cNvPicPr>
            <a:picLocks noGrp="1" noChangeAspect="1" noChangeArrowheads="1"/>
          </p:cNvPicPr>
          <p:nvPr>
            <p:ph sz="quarter" idx="15"/>
          </p:nvPr>
        </p:nvPicPr>
        <p:blipFill>
          <a:blip r:embed="rId2" cstate="print"/>
          <a:srcRect/>
          <a:stretch>
            <a:fillRect/>
          </a:stretch>
        </p:blipFill>
        <p:spPr bwMode="auto">
          <a:xfrm>
            <a:off x="5562600" y="152400"/>
            <a:ext cx="2971800" cy="2228850"/>
          </a:xfrm>
          <a:prstGeom prst="rect">
            <a:avLst/>
          </a:prstGeom>
          <a:noFill/>
        </p:spPr>
      </p:pic>
      <p:pic>
        <p:nvPicPr>
          <p:cNvPr id="71684" name="Picture 4" descr="http://c0394391.cdn2.cloudfiles.rackspacecloud.com/1322498160.JPG"/>
          <p:cNvPicPr>
            <a:picLocks noChangeAspect="1" noChangeArrowheads="1"/>
          </p:cNvPicPr>
          <p:nvPr/>
        </p:nvPicPr>
        <p:blipFill>
          <a:blip r:embed="rId3"/>
          <a:srcRect/>
          <a:stretch>
            <a:fillRect/>
          </a:stretch>
        </p:blipFill>
        <p:spPr bwMode="auto">
          <a:xfrm>
            <a:off x="0" y="0"/>
            <a:ext cx="9144000" cy="245889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TextBox 13"/>
          <p:cNvSpPr txBox="1">
            <a:spLocks noChangeArrowheads="1"/>
          </p:cNvSpPr>
          <p:nvPr/>
        </p:nvSpPr>
        <p:spPr bwMode="auto">
          <a:xfrm>
            <a:off x="8229600" y="1676400"/>
            <a:ext cx="274638" cy="369888"/>
          </a:xfrm>
          <a:prstGeom prst="rect">
            <a:avLst/>
          </a:prstGeom>
          <a:noFill/>
          <a:ln w="9525">
            <a:noFill/>
            <a:miter lim="800000"/>
            <a:headEnd/>
            <a:tailEnd/>
          </a:ln>
        </p:spPr>
        <p:txBody>
          <a:bodyPr wrap="none">
            <a:spAutoFit/>
          </a:bodyPr>
          <a:lstStyle/>
          <a:p>
            <a:r>
              <a:rPr lang="en-US"/>
              <a:t>*</a:t>
            </a:r>
          </a:p>
        </p:txBody>
      </p:sp>
      <p:pic>
        <p:nvPicPr>
          <p:cNvPr id="59396" name="Picture 15" descr="SPP_25Jul07_Composite [ConvertedJW]JUNolines"/>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85812" y="1350963"/>
            <a:ext cx="7824788" cy="4516437"/>
          </a:xfrm>
          <a:prstGeom prst="rect">
            <a:avLst/>
          </a:prstGeom>
          <a:noFill/>
          <a:ln w="9525">
            <a:noFill/>
            <a:miter lim="800000"/>
            <a:headEnd/>
            <a:tailEnd/>
          </a:ln>
        </p:spPr>
      </p:pic>
      <p:grpSp>
        <p:nvGrpSpPr>
          <p:cNvPr id="2" name="Group 6"/>
          <p:cNvGrpSpPr>
            <a:grpSpLocks/>
          </p:cNvGrpSpPr>
          <p:nvPr/>
        </p:nvGrpSpPr>
        <p:grpSpPr bwMode="auto">
          <a:xfrm>
            <a:off x="2946519" y="4894262"/>
            <a:ext cx="2717681" cy="1125538"/>
            <a:chOff x="2077" y="2981"/>
            <a:chExt cx="1075" cy="626"/>
          </a:xfrm>
          <a:noFill/>
        </p:grpSpPr>
        <p:sp>
          <p:nvSpPr>
            <p:cNvPr id="59398" name="Rectangle 7"/>
            <p:cNvSpPr>
              <a:spLocks noChangeArrowheads="1"/>
            </p:cNvSpPr>
            <p:nvPr/>
          </p:nvSpPr>
          <p:spPr bwMode="auto">
            <a:xfrm>
              <a:off x="2087" y="2981"/>
              <a:ext cx="1065" cy="626"/>
            </a:xfrm>
            <a:prstGeom prst="rect">
              <a:avLst/>
            </a:prstGeom>
            <a:grp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9399" name="Text Box 8"/>
            <p:cNvSpPr txBox="1">
              <a:spLocks noChangeArrowheads="1"/>
            </p:cNvSpPr>
            <p:nvPr/>
          </p:nvSpPr>
          <p:spPr bwMode="auto">
            <a:xfrm>
              <a:off x="2077" y="3056"/>
              <a:ext cx="1065" cy="519"/>
            </a:xfrm>
            <a:prstGeom prst="rect">
              <a:avLst/>
            </a:prstGeom>
            <a:grpFill/>
            <a:ln w="9525" algn="ctr">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Clr>
                  <a:schemeClr val="accent3"/>
                </a:buClr>
                <a:buSzPct val="80000"/>
                <a:buFont typeface="Wingdings 3" pitchFamily="18" charset="2"/>
                <a:buChar char=""/>
                <a:defRPr/>
              </a:pPr>
              <a:r>
                <a:rPr lang="en-US" sz="1400" dirty="0" smtClean="0">
                  <a:solidFill>
                    <a:schemeClr val="accent1">
                      <a:lumMod val="75000"/>
                    </a:schemeClr>
                  </a:solidFill>
                  <a:ea typeface="Arial" charset="0"/>
                  <a:cs typeface="Arial" charset="0"/>
                </a:rPr>
                <a:t>System use</a:t>
              </a:r>
            </a:p>
            <a:p>
              <a:pPr marL="342900" indent="-342900" fontAlgn="base">
                <a:spcBef>
                  <a:spcPct val="20000"/>
                </a:spcBef>
                <a:spcAft>
                  <a:spcPct val="0"/>
                </a:spcAft>
                <a:buClr>
                  <a:schemeClr val="accent3"/>
                </a:buClr>
                <a:buSzPct val="80000"/>
                <a:buFont typeface="Wingdings 3" pitchFamily="18" charset="2"/>
                <a:buChar char=""/>
                <a:defRPr/>
              </a:pPr>
              <a:r>
                <a:rPr lang="en-US" sz="1400" dirty="0" smtClean="0">
                  <a:solidFill>
                    <a:schemeClr val="accent1">
                      <a:lumMod val="75000"/>
                    </a:schemeClr>
                  </a:solidFill>
                  <a:ea typeface="Arial" charset="0"/>
                  <a:cs typeface="Arial" charset="0"/>
                </a:rPr>
                <a:t>Service delivery</a:t>
              </a:r>
            </a:p>
            <a:p>
              <a:pPr marL="342900" indent="-342900" fontAlgn="base">
                <a:spcBef>
                  <a:spcPct val="20000"/>
                </a:spcBef>
                <a:spcAft>
                  <a:spcPct val="0"/>
                </a:spcAft>
                <a:buClr>
                  <a:schemeClr val="accent3"/>
                </a:buClr>
                <a:buSzPct val="80000"/>
                <a:buFont typeface="Wingdings 3" pitchFamily="18" charset="2"/>
                <a:buChar char=""/>
                <a:defRPr/>
              </a:pPr>
              <a:r>
                <a:rPr lang="en-US" sz="1400" dirty="0" smtClean="0">
                  <a:solidFill>
                    <a:schemeClr val="accent1">
                      <a:lumMod val="75000"/>
                    </a:schemeClr>
                  </a:solidFill>
                  <a:ea typeface="Arial" charset="0"/>
                  <a:cs typeface="Arial" charset="0"/>
                </a:rPr>
                <a:t>Human resources</a:t>
              </a:r>
            </a:p>
          </p:txBody>
        </p:sp>
      </p:grpSp>
      <p:sp>
        <p:nvSpPr>
          <p:cNvPr id="59400" name="Text Box 9"/>
          <p:cNvSpPr txBox="1">
            <a:spLocks noChangeArrowheads="1"/>
          </p:cNvSpPr>
          <p:nvPr/>
        </p:nvSpPr>
        <p:spPr bwMode="auto">
          <a:xfrm>
            <a:off x="762000" y="5035550"/>
            <a:ext cx="2667000" cy="11366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nSpc>
                <a:spcPct val="100000"/>
              </a:lnSpc>
              <a:spcBef>
                <a:spcPct val="20000"/>
              </a:spcBef>
              <a:buClr>
                <a:schemeClr val="accent3"/>
              </a:buClr>
              <a:buSzPct val="80000"/>
              <a:buFont typeface="Wingdings 3" pitchFamily="18" charset="2"/>
              <a:buChar char=""/>
              <a:tabLst/>
              <a:defRPr/>
            </a:pPr>
            <a:r>
              <a:rPr lang="en-US" sz="1400" dirty="0" smtClean="0">
                <a:solidFill>
                  <a:schemeClr val="accent1">
                    <a:lumMod val="75000"/>
                  </a:schemeClr>
                </a:solidFill>
                <a:ea typeface="Arial" charset="0"/>
                <a:cs typeface="Arial" charset="0"/>
              </a:rPr>
              <a:t>Goals</a:t>
            </a:r>
          </a:p>
          <a:p>
            <a:pPr marL="342900" marR="0" lvl="0" indent="-342900">
              <a:lnSpc>
                <a:spcPct val="100000"/>
              </a:lnSpc>
              <a:spcBef>
                <a:spcPct val="20000"/>
              </a:spcBef>
              <a:buClr>
                <a:schemeClr val="accent3"/>
              </a:buClr>
              <a:buSzPct val="80000"/>
              <a:buFont typeface="Wingdings 3" pitchFamily="18" charset="2"/>
              <a:buChar char=""/>
              <a:tabLst/>
              <a:defRPr/>
            </a:pPr>
            <a:r>
              <a:rPr lang="en-US" sz="1400" dirty="0" smtClean="0">
                <a:solidFill>
                  <a:schemeClr val="accent1">
                    <a:lumMod val="75000"/>
                  </a:schemeClr>
                </a:solidFill>
                <a:ea typeface="Arial" charset="0"/>
                <a:cs typeface="Arial" charset="0"/>
              </a:rPr>
              <a:t>Objectives</a:t>
            </a:r>
          </a:p>
          <a:p>
            <a:pPr marL="342900" marR="0" lvl="0" indent="-342900">
              <a:lnSpc>
                <a:spcPct val="100000"/>
              </a:lnSpc>
              <a:spcBef>
                <a:spcPct val="20000"/>
              </a:spcBef>
              <a:buClr>
                <a:schemeClr val="accent3"/>
              </a:buClr>
              <a:buSzPct val="80000"/>
              <a:buFont typeface="Wingdings 3" pitchFamily="18" charset="2"/>
              <a:buChar char=""/>
              <a:tabLst/>
              <a:defRPr/>
            </a:pPr>
            <a:r>
              <a:rPr lang="en-US" sz="1400" dirty="0" smtClean="0">
                <a:solidFill>
                  <a:schemeClr val="accent1">
                    <a:lumMod val="75000"/>
                  </a:schemeClr>
                </a:solidFill>
                <a:ea typeface="Arial" charset="0"/>
                <a:cs typeface="Arial" charset="0"/>
              </a:rPr>
              <a:t>Range of services</a:t>
            </a:r>
          </a:p>
        </p:txBody>
      </p:sp>
      <p:sp>
        <p:nvSpPr>
          <p:cNvPr id="59401" name="Line 16"/>
          <p:cNvSpPr>
            <a:spLocks noChangeShapeType="1"/>
          </p:cNvSpPr>
          <p:nvPr/>
        </p:nvSpPr>
        <p:spPr bwMode="auto">
          <a:xfrm>
            <a:off x="1566863" y="4179888"/>
            <a:ext cx="0" cy="773112"/>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59402" name="Line 17"/>
          <p:cNvSpPr>
            <a:spLocks noChangeShapeType="1"/>
          </p:cNvSpPr>
          <p:nvPr/>
        </p:nvSpPr>
        <p:spPr bwMode="auto">
          <a:xfrm>
            <a:off x="3954463" y="4179888"/>
            <a:ext cx="0" cy="773112"/>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59404" name="TextBox 14"/>
          <p:cNvSpPr txBox="1">
            <a:spLocks noChangeArrowheads="1"/>
          </p:cNvSpPr>
          <p:nvPr/>
        </p:nvSpPr>
        <p:spPr bwMode="auto">
          <a:xfrm>
            <a:off x="6370254" y="5791200"/>
            <a:ext cx="2468946" cy="261610"/>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smtClean="0">
                <a:ln>
                  <a:noFill/>
                </a:ln>
                <a:solidFill>
                  <a:srgbClr val="0070C0"/>
                </a:solidFill>
                <a:effectLst/>
                <a:latin typeface="Arial" pitchFamily="34" charset="0"/>
              </a:rPr>
              <a:t>*Graphic from Imp-Act SPM Training</a:t>
            </a:r>
            <a:endParaRPr kumimoji="0" lang="en-US" sz="1400" b="0" i="0" u="none" strike="noStrike" cap="none" normalizeH="0" baseline="0" dirty="0" smtClean="0">
              <a:ln>
                <a:noFill/>
              </a:ln>
              <a:solidFill>
                <a:srgbClr val="0070C0"/>
              </a:solidFill>
              <a:effectLst/>
              <a:latin typeface="Arial" pitchFamily="34" charset="0"/>
            </a:endParaRPr>
          </a:p>
        </p:txBody>
      </p:sp>
      <p:sp>
        <p:nvSpPr>
          <p:cNvPr id="16" name="Rectangle 2"/>
          <p:cNvSpPr>
            <a:spLocks noGrp="1" noChangeArrowheads="1"/>
          </p:cNvSpPr>
          <p:nvPr>
            <p:ph type="title"/>
          </p:nvPr>
        </p:nvSpPr>
        <p:spPr/>
        <p:txBody>
          <a:bodyPr>
            <a:normAutofit/>
          </a:bodyPr>
          <a:lstStyle/>
          <a:p>
            <a:r>
              <a:rPr lang="en-US" dirty="0" smtClean="0"/>
              <a:t>Mission to Practice Pathway</a:t>
            </a:r>
          </a:p>
        </p:txBody>
      </p:sp>
      <p:sp>
        <p:nvSpPr>
          <p:cNvPr id="14" name="Footer Placeholder 3"/>
          <p:cNvSpPr>
            <a:spLocks noGrp="1"/>
          </p:cNvSpPr>
          <p:nvPr>
            <p:ph type="ftr" sz="quarter" idx="11"/>
          </p:nvPr>
        </p:nvSpPr>
        <p:spPr>
          <a:xfrm>
            <a:off x="2590800" y="6356350"/>
            <a:ext cx="3962400" cy="365125"/>
          </a:xfrm>
        </p:spPr>
        <p:txBody>
          <a:bodyPr/>
          <a:lstStyle/>
          <a:p>
            <a:pPr>
              <a:defRPr/>
            </a:pPr>
            <a:r>
              <a:rPr lang="en-US" dirty="0" smtClean="0"/>
              <a:t>Progress out of Poverty Index</a:t>
            </a:r>
            <a:r>
              <a:rPr lang="en-US" baseline="30000" dirty="0" smtClean="0"/>
              <a:t>®</a:t>
            </a:r>
            <a:r>
              <a:rPr lang="en-US" dirty="0" smtClean="0"/>
              <a:t> by Grameen Foundation</a:t>
            </a:r>
            <a:endParaRPr lang="en-US" dirty="0"/>
          </a:p>
        </p:txBody>
      </p:sp>
      <p:sp>
        <p:nvSpPr>
          <p:cNvPr id="15" name="Slide Number Placeholder 4"/>
          <p:cNvSpPr>
            <a:spLocks noGrp="1"/>
          </p:cNvSpPr>
          <p:nvPr>
            <p:ph type="sldNum" sz="quarter" idx="12"/>
          </p:nvPr>
        </p:nvSpPr>
        <p:spPr>
          <a:xfrm>
            <a:off x="6553200" y="6356350"/>
            <a:ext cx="2133600" cy="365125"/>
          </a:xfrm>
        </p:spPr>
        <p:txBody>
          <a:bodyPr/>
          <a:lstStyle/>
          <a:p>
            <a:pPr>
              <a:defRPr/>
            </a:pPr>
            <a:fld id="{5F1169E9-5B38-4584-9DBB-599654ADA5C9}" type="slidenum">
              <a:rPr lang="en-US" smtClean="0"/>
              <a:pPr>
                <a:defRPr/>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TextBox 13"/>
          <p:cNvSpPr txBox="1">
            <a:spLocks noChangeArrowheads="1"/>
          </p:cNvSpPr>
          <p:nvPr/>
        </p:nvSpPr>
        <p:spPr bwMode="auto">
          <a:xfrm>
            <a:off x="8229600" y="1676400"/>
            <a:ext cx="274638" cy="369888"/>
          </a:xfrm>
          <a:prstGeom prst="rect">
            <a:avLst/>
          </a:prstGeom>
          <a:noFill/>
          <a:ln w="9525">
            <a:noFill/>
            <a:miter lim="800000"/>
            <a:headEnd/>
            <a:tailEnd/>
          </a:ln>
        </p:spPr>
        <p:txBody>
          <a:bodyPr wrap="none">
            <a:spAutoFit/>
          </a:bodyPr>
          <a:lstStyle/>
          <a:p>
            <a:r>
              <a:rPr lang="en-US"/>
              <a:t>*</a:t>
            </a:r>
          </a:p>
        </p:txBody>
      </p:sp>
      <p:pic>
        <p:nvPicPr>
          <p:cNvPr id="59396" name="Picture 15" descr="SPP_25Jul07_Composite [ConvertedJW]JUNolines"/>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85812" y="1350963"/>
            <a:ext cx="7824788" cy="4516437"/>
          </a:xfrm>
          <a:prstGeom prst="rect">
            <a:avLst/>
          </a:prstGeom>
          <a:noFill/>
          <a:ln w="9525">
            <a:noFill/>
            <a:miter lim="800000"/>
            <a:headEnd/>
            <a:tailEnd/>
          </a:ln>
        </p:spPr>
      </p:pic>
      <p:grpSp>
        <p:nvGrpSpPr>
          <p:cNvPr id="2" name="Group 6"/>
          <p:cNvGrpSpPr>
            <a:grpSpLocks/>
          </p:cNvGrpSpPr>
          <p:nvPr/>
        </p:nvGrpSpPr>
        <p:grpSpPr bwMode="auto">
          <a:xfrm>
            <a:off x="2946519" y="4894262"/>
            <a:ext cx="2717681" cy="1125538"/>
            <a:chOff x="2077" y="2981"/>
            <a:chExt cx="1075" cy="626"/>
          </a:xfrm>
          <a:noFill/>
        </p:grpSpPr>
        <p:sp>
          <p:nvSpPr>
            <p:cNvPr id="59398" name="Rectangle 7"/>
            <p:cNvSpPr>
              <a:spLocks noChangeArrowheads="1"/>
            </p:cNvSpPr>
            <p:nvPr/>
          </p:nvSpPr>
          <p:spPr bwMode="auto">
            <a:xfrm>
              <a:off x="2087" y="2981"/>
              <a:ext cx="1065" cy="626"/>
            </a:xfrm>
            <a:prstGeom prst="rect">
              <a:avLst/>
            </a:prstGeom>
            <a:grp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9399" name="Text Box 8"/>
            <p:cNvSpPr txBox="1">
              <a:spLocks noChangeArrowheads="1"/>
            </p:cNvSpPr>
            <p:nvPr/>
          </p:nvSpPr>
          <p:spPr bwMode="auto">
            <a:xfrm>
              <a:off x="2077" y="3056"/>
              <a:ext cx="1065" cy="519"/>
            </a:xfrm>
            <a:prstGeom prst="rect">
              <a:avLst/>
            </a:prstGeom>
            <a:grpFill/>
            <a:ln w="9525" algn="ctr">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Clr>
                  <a:schemeClr val="accent3"/>
                </a:buClr>
                <a:buSzPct val="80000"/>
                <a:buFont typeface="Wingdings 3" pitchFamily="18" charset="2"/>
                <a:buChar char=""/>
                <a:defRPr/>
              </a:pPr>
              <a:r>
                <a:rPr lang="en-US" sz="1400" dirty="0" smtClean="0">
                  <a:solidFill>
                    <a:schemeClr val="accent1">
                      <a:lumMod val="75000"/>
                    </a:schemeClr>
                  </a:solidFill>
                  <a:ea typeface="Arial" charset="0"/>
                  <a:cs typeface="Arial" charset="0"/>
                </a:rPr>
                <a:t>System use</a:t>
              </a:r>
            </a:p>
            <a:p>
              <a:pPr marL="342900" indent="-342900" fontAlgn="base">
                <a:spcBef>
                  <a:spcPct val="20000"/>
                </a:spcBef>
                <a:spcAft>
                  <a:spcPct val="0"/>
                </a:spcAft>
                <a:buClr>
                  <a:schemeClr val="accent3"/>
                </a:buClr>
                <a:buSzPct val="80000"/>
                <a:buFont typeface="Wingdings 3" pitchFamily="18" charset="2"/>
                <a:buChar char=""/>
                <a:defRPr/>
              </a:pPr>
              <a:r>
                <a:rPr lang="en-US" sz="1400" dirty="0" smtClean="0">
                  <a:solidFill>
                    <a:schemeClr val="accent1">
                      <a:lumMod val="75000"/>
                    </a:schemeClr>
                  </a:solidFill>
                  <a:ea typeface="Arial" charset="0"/>
                  <a:cs typeface="Arial" charset="0"/>
                </a:rPr>
                <a:t>Service delivery</a:t>
              </a:r>
            </a:p>
            <a:p>
              <a:pPr marL="342900" indent="-342900" fontAlgn="base">
                <a:spcBef>
                  <a:spcPct val="20000"/>
                </a:spcBef>
                <a:spcAft>
                  <a:spcPct val="0"/>
                </a:spcAft>
                <a:buClr>
                  <a:schemeClr val="accent3"/>
                </a:buClr>
                <a:buSzPct val="80000"/>
                <a:buFont typeface="Wingdings 3" pitchFamily="18" charset="2"/>
                <a:buChar char=""/>
                <a:defRPr/>
              </a:pPr>
              <a:r>
                <a:rPr lang="en-US" sz="1400" dirty="0" smtClean="0">
                  <a:solidFill>
                    <a:schemeClr val="accent1">
                      <a:lumMod val="75000"/>
                    </a:schemeClr>
                  </a:solidFill>
                  <a:ea typeface="Arial" charset="0"/>
                  <a:cs typeface="Arial" charset="0"/>
                </a:rPr>
                <a:t>Human resources</a:t>
              </a:r>
            </a:p>
          </p:txBody>
        </p:sp>
      </p:grpSp>
      <p:sp>
        <p:nvSpPr>
          <p:cNvPr id="59400" name="Text Box 9"/>
          <p:cNvSpPr txBox="1">
            <a:spLocks noChangeArrowheads="1"/>
          </p:cNvSpPr>
          <p:nvPr/>
        </p:nvSpPr>
        <p:spPr bwMode="auto">
          <a:xfrm>
            <a:off x="762000" y="5035550"/>
            <a:ext cx="2667000" cy="11366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nSpc>
                <a:spcPct val="100000"/>
              </a:lnSpc>
              <a:spcBef>
                <a:spcPct val="20000"/>
              </a:spcBef>
              <a:buClr>
                <a:schemeClr val="accent3"/>
              </a:buClr>
              <a:buSzPct val="80000"/>
              <a:buFont typeface="Wingdings 3" pitchFamily="18" charset="2"/>
              <a:buChar char=""/>
              <a:tabLst/>
              <a:defRPr/>
            </a:pPr>
            <a:r>
              <a:rPr lang="en-US" sz="1400" dirty="0" smtClean="0">
                <a:solidFill>
                  <a:schemeClr val="accent1">
                    <a:lumMod val="75000"/>
                  </a:schemeClr>
                </a:solidFill>
                <a:ea typeface="Arial" charset="0"/>
                <a:cs typeface="Arial" charset="0"/>
              </a:rPr>
              <a:t>Goals</a:t>
            </a:r>
          </a:p>
          <a:p>
            <a:pPr marL="342900" marR="0" lvl="0" indent="-342900">
              <a:lnSpc>
                <a:spcPct val="100000"/>
              </a:lnSpc>
              <a:spcBef>
                <a:spcPct val="20000"/>
              </a:spcBef>
              <a:buClr>
                <a:schemeClr val="accent3"/>
              </a:buClr>
              <a:buSzPct val="80000"/>
              <a:buFont typeface="Wingdings 3" pitchFamily="18" charset="2"/>
              <a:buChar char=""/>
              <a:tabLst/>
              <a:defRPr/>
            </a:pPr>
            <a:r>
              <a:rPr lang="en-US" sz="1400" dirty="0" smtClean="0">
                <a:solidFill>
                  <a:schemeClr val="accent1">
                    <a:lumMod val="75000"/>
                  </a:schemeClr>
                </a:solidFill>
                <a:ea typeface="Arial" charset="0"/>
                <a:cs typeface="Arial" charset="0"/>
              </a:rPr>
              <a:t>Objectives</a:t>
            </a:r>
          </a:p>
          <a:p>
            <a:pPr marL="342900" marR="0" lvl="0" indent="-342900">
              <a:lnSpc>
                <a:spcPct val="100000"/>
              </a:lnSpc>
              <a:spcBef>
                <a:spcPct val="20000"/>
              </a:spcBef>
              <a:buClr>
                <a:schemeClr val="accent3"/>
              </a:buClr>
              <a:buSzPct val="80000"/>
              <a:buFont typeface="Wingdings 3" pitchFamily="18" charset="2"/>
              <a:buChar char=""/>
              <a:tabLst/>
              <a:defRPr/>
            </a:pPr>
            <a:r>
              <a:rPr lang="en-US" sz="1400" dirty="0" smtClean="0">
                <a:solidFill>
                  <a:schemeClr val="accent1">
                    <a:lumMod val="75000"/>
                  </a:schemeClr>
                </a:solidFill>
                <a:ea typeface="Arial" charset="0"/>
                <a:cs typeface="Arial" charset="0"/>
              </a:rPr>
              <a:t>Range of services</a:t>
            </a:r>
          </a:p>
        </p:txBody>
      </p:sp>
      <p:sp>
        <p:nvSpPr>
          <p:cNvPr id="59401" name="Line 16"/>
          <p:cNvSpPr>
            <a:spLocks noChangeShapeType="1"/>
          </p:cNvSpPr>
          <p:nvPr/>
        </p:nvSpPr>
        <p:spPr bwMode="auto">
          <a:xfrm>
            <a:off x="1566863" y="4179888"/>
            <a:ext cx="0" cy="773112"/>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59402" name="Line 17"/>
          <p:cNvSpPr>
            <a:spLocks noChangeShapeType="1"/>
          </p:cNvSpPr>
          <p:nvPr/>
        </p:nvSpPr>
        <p:spPr bwMode="auto">
          <a:xfrm>
            <a:off x="3954463" y="4179888"/>
            <a:ext cx="0" cy="773112"/>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16" name="Rectangle 2"/>
          <p:cNvSpPr>
            <a:spLocks noGrp="1" noChangeArrowheads="1"/>
          </p:cNvSpPr>
          <p:nvPr>
            <p:ph type="title"/>
          </p:nvPr>
        </p:nvSpPr>
        <p:spPr/>
        <p:txBody>
          <a:bodyPr>
            <a:normAutofit/>
          </a:bodyPr>
          <a:lstStyle/>
          <a:p>
            <a:r>
              <a:rPr lang="en-US" dirty="0" smtClean="0"/>
              <a:t>Mission to Practice Pathway</a:t>
            </a:r>
          </a:p>
        </p:txBody>
      </p:sp>
      <p:sp>
        <p:nvSpPr>
          <p:cNvPr id="14" name="Rectangle 13"/>
          <p:cNvSpPr/>
          <p:nvPr/>
        </p:nvSpPr>
        <p:spPr>
          <a:xfrm>
            <a:off x="5562600" y="2895600"/>
            <a:ext cx="1828800" cy="60960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 name="Rectangle 14"/>
          <p:cNvSpPr/>
          <p:nvPr/>
        </p:nvSpPr>
        <p:spPr>
          <a:xfrm>
            <a:off x="5562600" y="3505200"/>
            <a:ext cx="1828800" cy="1066800"/>
          </a:xfrm>
          <a:prstGeom prst="rect">
            <a:avLst/>
          </a:prstGeom>
          <a:noFill/>
          <a:ln>
            <a:solidFill>
              <a:schemeClr val="accent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 name="Rounded Rectangle 16"/>
          <p:cNvSpPr/>
          <p:nvPr/>
        </p:nvSpPr>
        <p:spPr>
          <a:xfrm>
            <a:off x="7620000" y="2895600"/>
            <a:ext cx="381000" cy="1676400"/>
          </a:xfrm>
          <a:prstGeom prst="roundRect">
            <a:avLst/>
          </a:prstGeom>
          <a:ln>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1">
                    <a:lumMod val="75000"/>
                  </a:schemeClr>
                </a:solidFill>
                <a:effectLst/>
                <a:latin typeface="Calibri" charset="0"/>
              </a:rPr>
              <a:t>PPI</a:t>
            </a:r>
            <a:endParaRPr kumimoji="0" lang="en-US" sz="1800" b="0" i="0" u="none" strike="noStrike" cap="none" normalizeH="0" baseline="0" dirty="0" smtClean="0">
              <a:ln>
                <a:noFill/>
              </a:ln>
              <a:solidFill>
                <a:schemeClr val="accent1">
                  <a:lumMod val="75000"/>
                </a:schemeClr>
              </a:solidFill>
              <a:effectLst/>
              <a:latin typeface="Arial" pitchFamily="34" charset="0"/>
            </a:endParaRPr>
          </a:p>
        </p:txBody>
      </p:sp>
      <p:sp>
        <p:nvSpPr>
          <p:cNvPr id="18" name="TextBox 14"/>
          <p:cNvSpPr txBox="1">
            <a:spLocks noChangeArrowheads="1"/>
          </p:cNvSpPr>
          <p:nvPr/>
        </p:nvSpPr>
        <p:spPr bwMode="auto">
          <a:xfrm>
            <a:off x="6370254" y="5791200"/>
            <a:ext cx="2468946" cy="261610"/>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smtClean="0">
                <a:ln>
                  <a:noFill/>
                </a:ln>
                <a:solidFill>
                  <a:srgbClr val="0070C0"/>
                </a:solidFill>
                <a:effectLst/>
                <a:latin typeface="Arial" pitchFamily="34" charset="0"/>
              </a:rPr>
              <a:t>*Graphic from Imp-Act SPM Training</a:t>
            </a:r>
            <a:endParaRPr kumimoji="0" lang="en-US" sz="1400" b="0" i="0" u="none" strike="noStrike" cap="none" normalizeH="0" baseline="0" dirty="0" smtClean="0">
              <a:ln>
                <a:noFill/>
              </a:ln>
              <a:solidFill>
                <a:srgbClr val="0070C0"/>
              </a:solidFill>
              <a:effectLst/>
              <a:latin typeface="Arial" pitchFamily="34" charset="0"/>
            </a:endParaRPr>
          </a:p>
        </p:txBody>
      </p:sp>
      <p:sp>
        <p:nvSpPr>
          <p:cNvPr id="19" name="Footer Placeholder 3"/>
          <p:cNvSpPr>
            <a:spLocks noGrp="1"/>
          </p:cNvSpPr>
          <p:nvPr>
            <p:ph type="ftr" sz="quarter" idx="11"/>
          </p:nvPr>
        </p:nvSpPr>
        <p:spPr>
          <a:xfrm>
            <a:off x="2590800" y="6356350"/>
            <a:ext cx="3962400" cy="365125"/>
          </a:xfrm>
        </p:spPr>
        <p:txBody>
          <a:bodyPr/>
          <a:lstStyle/>
          <a:p>
            <a:pPr>
              <a:defRPr/>
            </a:pPr>
            <a:r>
              <a:rPr lang="en-US" dirty="0" smtClean="0"/>
              <a:t>Progress out of Poverty Index</a:t>
            </a:r>
            <a:r>
              <a:rPr lang="en-US" baseline="30000" dirty="0" smtClean="0"/>
              <a:t>®</a:t>
            </a:r>
            <a:r>
              <a:rPr lang="en-US" dirty="0" smtClean="0"/>
              <a:t> by Grameen Foundation</a:t>
            </a:r>
            <a:endParaRPr lang="en-US" dirty="0"/>
          </a:p>
        </p:txBody>
      </p:sp>
      <p:sp>
        <p:nvSpPr>
          <p:cNvPr id="20" name="Slide Number Placeholder 4"/>
          <p:cNvSpPr>
            <a:spLocks noGrp="1"/>
          </p:cNvSpPr>
          <p:nvPr>
            <p:ph type="sldNum" sz="quarter" idx="12"/>
          </p:nvPr>
        </p:nvSpPr>
        <p:spPr>
          <a:xfrm>
            <a:off x="6553200" y="6356350"/>
            <a:ext cx="2133600" cy="365125"/>
          </a:xfrm>
        </p:spPr>
        <p:txBody>
          <a:bodyPr/>
          <a:lstStyle/>
          <a:p>
            <a:pPr>
              <a:defRPr/>
            </a:pPr>
            <a:fld id="{5F1169E9-5B38-4584-9DBB-599654ADA5C9}" type="slidenum">
              <a:rPr lang="en-US" smtClean="0"/>
              <a:pPr>
                <a:defRPr/>
              </a:pPr>
              <a:t>12</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normAutofit/>
          </a:bodyPr>
          <a:lstStyle/>
          <a:p>
            <a:pPr marL="0" indent="0" algn="ctr">
              <a:buNone/>
            </a:pPr>
            <a:r>
              <a:rPr lang="en-GB" sz="7200" b="1" dirty="0" smtClean="0"/>
              <a:t>The PPI </a:t>
            </a:r>
          </a:p>
          <a:p>
            <a:pPr marL="0" indent="0" algn="ctr">
              <a:buNone/>
            </a:pPr>
            <a:r>
              <a:rPr lang="en-GB" sz="4400" dirty="0" smtClean="0"/>
              <a:t>(</a:t>
            </a:r>
            <a:r>
              <a:rPr lang="en-GB" sz="4400" b="1" u="sng" dirty="0" smtClean="0"/>
              <a:t>P</a:t>
            </a:r>
            <a:r>
              <a:rPr lang="en-GB" sz="4000" dirty="0" smtClean="0"/>
              <a:t>rogress</a:t>
            </a:r>
            <a:r>
              <a:rPr lang="en-GB" sz="4400" dirty="0" smtClean="0"/>
              <a:t> </a:t>
            </a:r>
            <a:r>
              <a:rPr lang="en-GB" sz="4000" dirty="0" smtClean="0"/>
              <a:t>Out of </a:t>
            </a:r>
            <a:r>
              <a:rPr lang="en-GB" sz="4400" b="1" u="sng" dirty="0" smtClean="0"/>
              <a:t>P</a:t>
            </a:r>
            <a:r>
              <a:rPr lang="en-GB" sz="4000" dirty="0" smtClean="0"/>
              <a:t>overty </a:t>
            </a:r>
            <a:r>
              <a:rPr lang="en-GB" sz="4400" b="1" u="sng" dirty="0" smtClean="0"/>
              <a:t>I</a:t>
            </a:r>
            <a:r>
              <a:rPr lang="en-GB" sz="4000" dirty="0" smtClean="0"/>
              <a:t>ndex</a:t>
            </a:r>
            <a:r>
              <a:rPr lang="en-GB" sz="4400" dirty="0" smtClean="0"/>
              <a:t>)</a:t>
            </a:r>
            <a:endParaRPr lang="en-GB" sz="4400"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AFFBCD-6618-4E20-9415-49CAD725B502}" type="slidenum">
              <a:rPr lang="en-US" smtClean="0"/>
              <a:pPr/>
              <a:t>13</a:t>
            </a:fld>
            <a:endParaRPr lang="en-US" dirty="0"/>
          </a:p>
        </p:txBody>
      </p:sp>
    </p:spTree>
    <p:extLst>
      <p:ext uri="{BB962C8B-B14F-4D97-AF65-F5344CB8AC3E}">
        <p14:creationId xmlns:p14="http://schemas.microsoft.com/office/powerpoint/2010/main" val="91996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poverty?</a:t>
            </a:r>
            <a:endParaRPr lang="en-US" dirty="0"/>
          </a:p>
        </p:txBody>
      </p:sp>
      <p:sp>
        <p:nvSpPr>
          <p:cNvPr id="3" name="Content Placeholder 2"/>
          <p:cNvSpPr>
            <a:spLocks noGrp="1"/>
          </p:cNvSpPr>
          <p:nvPr>
            <p:ph idx="1"/>
          </p:nvPr>
        </p:nvSpPr>
        <p:spPr/>
        <p:txBody>
          <a:bodyPr/>
          <a:lstStyle/>
          <a:p>
            <a:r>
              <a:rPr lang="en-US" dirty="0" smtClean="0"/>
              <a:t>Poverty can be defined in many ways. Here are a few examples:</a:t>
            </a:r>
          </a:p>
          <a:p>
            <a:pPr lvl="1"/>
            <a:r>
              <a:rPr lang="en-US" dirty="0" smtClean="0"/>
              <a:t>Insufficient access to basic services.</a:t>
            </a:r>
          </a:p>
          <a:p>
            <a:pPr lvl="1"/>
            <a:r>
              <a:rPr lang="en-US" dirty="0" smtClean="0"/>
              <a:t>Inability to consume a minimum number of calories per day.</a:t>
            </a:r>
          </a:p>
          <a:p>
            <a:r>
              <a:rPr lang="en-US" dirty="0" smtClean="0"/>
              <a:t>A </a:t>
            </a:r>
            <a:r>
              <a:rPr lang="en-US" dirty="0" smtClean="0"/>
              <a:t>household’s poverty status is </a:t>
            </a:r>
            <a:r>
              <a:rPr lang="en-US" dirty="0" smtClean="0"/>
              <a:t>usually defined </a:t>
            </a:r>
            <a:r>
              <a:rPr lang="en-US" dirty="0" smtClean="0"/>
              <a:t>by whether the household expenditure is under the daily amount set by a given poverty line.</a:t>
            </a:r>
            <a:endParaRPr lang="en-US" dirty="0"/>
          </a:p>
        </p:txBody>
      </p:sp>
      <p:sp>
        <p:nvSpPr>
          <p:cNvPr id="7" name="Footer Placeholder 3"/>
          <p:cNvSpPr>
            <a:spLocks noGrp="1"/>
          </p:cNvSpPr>
          <p:nvPr>
            <p:ph type="ftr" sz="quarter" idx="11"/>
          </p:nvPr>
        </p:nvSpPr>
        <p:spPr>
          <a:xfrm>
            <a:off x="2590800" y="6356350"/>
            <a:ext cx="3962400" cy="365125"/>
          </a:xfrm>
        </p:spPr>
        <p:txBody>
          <a:bodyPr/>
          <a:lstStyle/>
          <a:p>
            <a:pPr>
              <a:defRPr/>
            </a:pPr>
            <a:r>
              <a:rPr lang="en-US" dirty="0" smtClean="0"/>
              <a:t>Progress out of Poverty Index</a:t>
            </a:r>
            <a:r>
              <a:rPr lang="en-US" baseline="30000" dirty="0" smtClean="0"/>
              <a:t>®</a:t>
            </a:r>
            <a:r>
              <a:rPr lang="en-US" dirty="0" smtClean="0"/>
              <a:t> by Grameen Foundation</a:t>
            </a:r>
            <a:endParaRPr lang="en-US" dirty="0"/>
          </a:p>
        </p:txBody>
      </p:sp>
      <p:sp>
        <p:nvSpPr>
          <p:cNvPr id="8" name="Slide Number Placeholder 4"/>
          <p:cNvSpPr>
            <a:spLocks noGrp="1"/>
          </p:cNvSpPr>
          <p:nvPr>
            <p:ph type="sldNum" sz="quarter" idx="12"/>
          </p:nvPr>
        </p:nvSpPr>
        <p:spPr>
          <a:xfrm>
            <a:off x="6553200" y="6356350"/>
            <a:ext cx="2133600" cy="365125"/>
          </a:xfrm>
        </p:spPr>
        <p:txBody>
          <a:bodyPr/>
          <a:lstStyle/>
          <a:p>
            <a:pPr>
              <a:defRPr/>
            </a:pPr>
            <a:fld id="{5F1169E9-5B38-4584-9DBB-599654ADA5C9}"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toolbox.JPG"/>
          <p:cNvPicPr>
            <a:picLocks noChangeAspect="1" noChangeArrowheads="1"/>
          </p:cNvPicPr>
          <p:nvPr/>
        </p:nvPicPr>
        <p:blipFill>
          <a:blip r:embed="rId3">
            <a:lum contrast="16000"/>
          </a:blip>
          <a:srcRect/>
          <a:stretch>
            <a:fillRect/>
          </a:stretch>
        </p:blipFill>
        <p:spPr bwMode="auto">
          <a:xfrm>
            <a:off x="1752600" y="1420812"/>
            <a:ext cx="5486400" cy="3913188"/>
          </a:xfrm>
          <a:prstGeom prst="rect">
            <a:avLst/>
          </a:prstGeom>
          <a:noFill/>
          <a:ln w="9525">
            <a:noFill/>
            <a:miter lim="800000"/>
            <a:headEnd/>
            <a:tailEnd/>
          </a:ln>
        </p:spPr>
      </p:pic>
      <p:sp>
        <p:nvSpPr>
          <p:cNvPr id="3" name="Footer Placeholder 3"/>
          <p:cNvSpPr>
            <a:spLocks noGrp="1"/>
          </p:cNvSpPr>
          <p:nvPr>
            <p:ph type="ftr" sz="quarter" idx="11"/>
          </p:nvPr>
        </p:nvSpPr>
        <p:spPr/>
        <p:txBody>
          <a:bodyPr/>
          <a:lstStyle/>
          <a:p>
            <a:pPr>
              <a:defRPr/>
            </a:pPr>
            <a:r>
              <a:rPr lang="en-US" dirty="0" smtClean="0"/>
              <a:t>Progress out of Poverty Index</a:t>
            </a:r>
            <a:r>
              <a:rPr lang="en-US" baseline="30000" dirty="0" smtClean="0"/>
              <a:t>®</a:t>
            </a:r>
            <a:r>
              <a:rPr lang="en-US" dirty="0" smtClean="0"/>
              <a:t> by Grameen Foundation</a:t>
            </a:r>
            <a:endParaRPr lang="en-US" dirty="0"/>
          </a:p>
        </p:txBody>
      </p:sp>
      <p:sp>
        <p:nvSpPr>
          <p:cNvPr id="4" name="Slide Number Placeholder 4"/>
          <p:cNvSpPr>
            <a:spLocks noGrp="1"/>
          </p:cNvSpPr>
          <p:nvPr>
            <p:ph type="sldNum" sz="quarter" idx="12"/>
          </p:nvPr>
        </p:nvSpPr>
        <p:spPr/>
        <p:txBody>
          <a:bodyPr/>
          <a:lstStyle/>
          <a:p>
            <a:pPr>
              <a:defRPr/>
            </a:pPr>
            <a:fld id="{5836B194-7376-454D-AD8A-8E1D3803DA6A}" type="slidenum">
              <a:rPr lang="en-US" smtClean="0"/>
              <a:pPr>
                <a:defRPr/>
              </a:pPr>
              <a:t>15</a:t>
            </a:fld>
            <a:endParaRPr lang="en-US" dirty="0"/>
          </a:p>
        </p:txBody>
      </p:sp>
      <p:sp>
        <p:nvSpPr>
          <p:cNvPr id="5" name="Title 5"/>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1"/>
                </a:solidFill>
                <a:effectLst/>
                <a:uLnTx/>
                <a:uFillTx/>
                <a:latin typeface="+mj-lt"/>
                <a:ea typeface="+mj-ea"/>
                <a:cs typeface="+mj-cs"/>
              </a:rPr>
              <a:t>Social Performance</a:t>
            </a:r>
            <a:r>
              <a:rPr kumimoji="0" lang="en-US" sz="4400" b="0" i="0" u="none" strike="noStrike" kern="1200" cap="none" spc="0" normalizeH="0" noProof="0" dirty="0" smtClean="0">
                <a:ln>
                  <a:noFill/>
                </a:ln>
                <a:solidFill>
                  <a:schemeClr val="accent1"/>
                </a:solidFill>
                <a:effectLst/>
                <a:uLnTx/>
                <a:uFillTx/>
                <a:latin typeface="+mj-lt"/>
                <a:ea typeface="+mj-ea"/>
                <a:cs typeface="+mj-cs"/>
              </a:rPr>
              <a:t> Toolbox</a:t>
            </a:r>
            <a:endParaRPr kumimoji="0" lang="en-US" sz="4400" b="0" i="0" u="none" strike="noStrike" kern="1200" cap="none" spc="0" normalizeH="0" baseline="0" noProof="0" dirty="0" smtClean="0">
              <a:ln>
                <a:noFill/>
              </a:ln>
              <a:solidFill>
                <a:schemeClr val="accent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PPI?</a:t>
            </a:r>
            <a:endParaRPr lang="en-GB" dirty="0"/>
          </a:p>
        </p:txBody>
      </p:sp>
      <p:sp>
        <p:nvSpPr>
          <p:cNvPr id="3" name="Date Placeholder 2"/>
          <p:cNvSpPr>
            <a:spLocks noGrp="1"/>
          </p:cNvSpPr>
          <p:nvPr>
            <p:ph type="dt" sz="half" idx="10"/>
          </p:nvPr>
        </p:nvSpPr>
        <p:spPr/>
        <p:txBody>
          <a:bodyPr/>
          <a:lstStyle/>
          <a:p>
            <a:fld id="{372988DF-BF23-4A95-B254-A4A4D04573DD}" type="datetime4">
              <a:rPr lang="en-US" smtClean="0"/>
              <a:pPr/>
              <a:t>October 22, 2013</a:t>
            </a:fld>
            <a:endParaRPr lang="en-US" dirty="0"/>
          </a:p>
        </p:txBody>
      </p:sp>
      <p:sp>
        <p:nvSpPr>
          <p:cNvPr id="4" name="Footer Placeholder 3"/>
          <p:cNvSpPr>
            <a:spLocks noGrp="1"/>
          </p:cNvSpPr>
          <p:nvPr>
            <p:ph type="ftr" sz="quarter" idx="11"/>
          </p:nvPr>
        </p:nvSpPr>
        <p:spPr/>
        <p:txBody>
          <a:bodyPr/>
          <a:lstStyle/>
          <a:p>
            <a:r>
              <a:rPr lang="en-US" smtClean="0"/>
              <a:t>Progress out of Poverty Index</a:t>
            </a:r>
            <a:r>
              <a:rPr lang="en-US" baseline="30000" smtClean="0"/>
              <a:t>®</a:t>
            </a:r>
            <a:r>
              <a:rPr lang="en-US" smtClean="0"/>
              <a:t> by Grameen Foundation</a:t>
            </a:r>
            <a:endParaRPr lang="en-US" dirty="0"/>
          </a:p>
        </p:txBody>
      </p:sp>
      <p:sp>
        <p:nvSpPr>
          <p:cNvPr id="5" name="Slide Number Placeholder 4"/>
          <p:cNvSpPr>
            <a:spLocks noGrp="1"/>
          </p:cNvSpPr>
          <p:nvPr>
            <p:ph type="sldNum" sz="quarter" idx="12"/>
          </p:nvPr>
        </p:nvSpPr>
        <p:spPr/>
        <p:txBody>
          <a:bodyPr/>
          <a:lstStyle/>
          <a:p>
            <a:fld id="{B035C110-12EF-4538-B305-FF4FB445AFD8}" type="slidenum">
              <a:rPr lang="en-US" smtClean="0"/>
              <a:pPr/>
              <a:t>16</a:t>
            </a:fld>
            <a:endParaRPr lang="en-US"/>
          </a:p>
        </p:txBody>
      </p:sp>
      <p:sp>
        <p:nvSpPr>
          <p:cNvPr id="7" name="Content Placeholder 6"/>
          <p:cNvSpPr>
            <a:spLocks noGrp="1"/>
          </p:cNvSpPr>
          <p:nvPr>
            <p:ph sz="quarter" idx="15"/>
          </p:nvPr>
        </p:nvSpPr>
        <p:spPr>
          <a:xfrm>
            <a:off x="685800" y="1371600"/>
            <a:ext cx="8001000" cy="4724400"/>
          </a:xfrm>
        </p:spPr>
        <p:txBody>
          <a:bodyPr>
            <a:normAutofit lnSpcReduction="10000"/>
          </a:bodyPr>
          <a:lstStyle/>
          <a:p>
            <a:r>
              <a:rPr lang="en-US" altLang="en-US" b="1" dirty="0"/>
              <a:t>A country specific, objective client poverty assessment and targeting tool, which:</a:t>
            </a:r>
          </a:p>
          <a:p>
            <a:pPr lvl="1"/>
            <a:r>
              <a:rPr lang="en-US" altLang="en-US" dirty="0"/>
              <a:t>Provides client poverty level estimates</a:t>
            </a:r>
          </a:p>
          <a:p>
            <a:pPr lvl="1"/>
            <a:r>
              <a:rPr lang="en-US" altLang="en-US" dirty="0"/>
              <a:t>Enables MFIs to manage social performance</a:t>
            </a:r>
          </a:p>
          <a:p>
            <a:endParaRPr lang="en-US" altLang="en-US" dirty="0"/>
          </a:p>
          <a:p>
            <a:r>
              <a:rPr lang="en-US" altLang="en-US" b="1" dirty="0"/>
              <a:t>An inexpensive and efficient 10 question scorecard</a:t>
            </a:r>
          </a:p>
          <a:p>
            <a:pPr lvl="1"/>
            <a:r>
              <a:rPr lang="en-US" altLang="en-US" dirty="0"/>
              <a:t>Derived from the national household income and expenditure surveys</a:t>
            </a:r>
          </a:p>
          <a:p>
            <a:pPr lvl="1"/>
            <a:r>
              <a:rPr lang="en-US" altLang="en-US" dirty="0"/>
              <a:t>Comprised of simple, non-financial indicators </a:t>
            </a:r>
          </a:p>
          <a:p>
            <a:pPr lvl="1"/>
            <a:r>
              <a:rPr lang="en-US" altLang="en-US" dirty="0"/>
              <a:t>Has categorical indicators: family, house, and ownership of consumer durables</a:t>
            </a:r>
          </a:p>
          <a:p>
            <a:pPr lvl="1"/>
            <a:r>
              <a:rPr lang="en-US" altLang="en-US" dirty="0"/>
              <a:t>Indicators tend to be verifiable, liable to change over time, and easy to answer</a:t>
            </a:r>
          </a:p>
          <a:p>
            <a:endParaRPr lang="en-GB" dirty="0"/>
          </a:p>
        </p:txBody>
      </p:sp>
    </p:spTree>
    <p:extLst>
      <p:ext uri="{BB962C8B-B14F-4D97-AF65-F5344CB8AC3E}">
        <p14:creationId xmlns:p14="http://schemas.microsoft.com/office/powerpoint/2010/main" val="1297262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PPI in the SPM Framework</a:t>
            </a:r>
            <a:endParaRPr lang="en-GB" dirty="0"/>
          </a:p>
        </p:txBody>
      </p:sp>
      <p:sp>
        <p:nvSpPr>
          <p:cNvPr id="3" name="Date Placeholder 2"/>
          <p:cNvSpPr>
            <a:spLocks noGrp="1"/>
          </p:cNvSpPr>
          <p:nvPr>
            <p:ph type="dt" sz="half" idx="10"/>
          </p:nvPr>
        </p:nvSpPr>
        <p:spPr/>
        <p:txBody>
          <a:bodyPr/>
          <a:lstStyle/>
          <a:p>
            <a:fld id="{372988DF-BF23-4A95-B254-A4A4D04573DD}" type="datetime4">
              <a:rPr lang="en-US" smtClean="0"/>
              <a:pPr/>
              <a:t>October 22, 2013</a:t>
            </a:fld>
            <a:endParaRPr lang="en-US" dirty="0"/>
          </a:p>
        </p:txBody>
      </p:sp>
      <p:sp>
        <p:nvSpPr>
          <p:cNvPr id="4" name="Footer Placeholder 3"/>
          <p:cNvSpPr>
            <a:spLocks noGrp="1"/>
          </p:cNvSpPr>
          <p:nvPr>
            <p:ph type="ftr" sz="quarter" idx="11"/>
          </p:nvPr>
        </p:nvSpPr>
        <p:spPr/>
        <p:txBody>
          <a:bodyPr/>
          <a:lstStyle/>
          <a:p>
            <a:r>
              <a:rPr lang="en-US" smtClean="0"/>
              <a:t>Progress out of Poverty Index</a:t>
            </a:r>
            <a:r>
              <a:rPr lang="en-US" baseline="30000" smtClean="0"/>
              <a:t>®</a:t>
            </a:r>
            <a:r>
              <a:rPr lang="en-US" smtClean="0"/>
              <a:t> by Grameen Foundation</a:t>
            </a:r>
            <a:endParaRPr lang="en-US" dirty="0"/>
          </a:p>
        </p:txBody>
      </p:sp>
      <p:sp>
        <p:nvSpPr>
          <p:cNvPr id="5" name="Slide Number Placeholder 4"/>
          <p:cNvSpPr>
            <a:spLocks noGrp="1"/>
          </p:cNvSpPr>
          <p:nvPr>
            <p:ph type="sldNum" sz="quarter" idx="12"/>
          </p:nvPr>
        </p:nvSpPr>
        <p:spPr/>
        <p:txBody>
          <a:bodyPr/>
          <a:lstStyle/>
          <a:p>
            <a:fld id="{B035C110-12EF-4538-B305-FF4FB445AFD8}" type="slidenum">
              <a:rPr lang="en-US" smtClean="0"/>
              <a:pPr/>
              <a:t>17</a:t>
            </a:fld>
            <a:endParaRPr lang="en-US"/>
          </a:p>
        </p:txBody>
      </p:sp>
      <p:sp>
        <p:nvSpPr>
          <p:cNvPr id="7" name="Content Placeholder 6"/>
          <p:cNvSpPr>
            <a:spLocks noGrp="1"/>
          </p:cNvSpPr>
          <p:nvPr>
            <p:ph sz="quarter" idx="15"/>
          </p:nvPr>
        </p:nvSpPr>
        <p:spPr>
          <a:xfrm>
            <a:off x="457200" y="1600200"/>
            <a:ext cx="8229600" cy="4495800"/>
          </a:xfrm>
        </p:spPr>
        <p:txBody>
          <a:bodyPr>
            <a:normAutofit/>
          </a:bodyPr>
          <a:lstStyle/>
          <a:p>
            <a:r>
              <a:rPr lang="en-US" altLang="en-US" sz="2000" b="1" dirty="0"/>
              <a:t>Managing social performance is based on </a:t>
            </a:r>
          </a:p>
          <a:p>
            <a:pPr lvl="1"/>
            <a:r>
              <a:rPr lang="en-US" altLang="en-US" sz="1800" dirty="0"/>
              <a:t>1) setting clear social goals and objectives</a:t>
            </a:r>
          </a:p>
          <a:p>
            <a:pPr lvl="1"/>
            <a:r>
              <a:rPr lang="en-US" altLang="en-US" sz="1800" dirty="0"/>
              <a:t>2) collecting information to monitor progress towards these objectives</a:t>
            </a:r>
          </a:p>
          <a:p>
            <a:pPr lvl="1"/>
            <a:r>
              <a:rPr lang="en-US" altLang="en-US" sz="1800" dirty="0"/>
              <a:t>3) using information to improve operational and strategic decision-making. </a:t>
            </a:r>
          </a:p>
          <a:p>
            <a:endParaRPr lang="en-US" altLang="en-US" sz="2000" dirty="0"/>
          </a:p>
          <a:p>
            <a:r>
              <a:rPr lang="en-US" altLang="en-US" sz="2000" dirty="0"/>
              <a:t>By tracking poverty levels against other client data, an MFI can make key decisions about its mission and how to carry it out</a:t>
            </a:r>
          </a:p>
          <a:p>
            <a:pPr lvl="1"/>
            <a:endParaRPr lang="en-US" altLang="en-US" sz="1800" dirty="0"/>
          </a:p>
          <a:p>
            <a:r>
              <a:rPr lang="en-US" altLang="en-US" sz="2000" dirty="0"/>
              <a:t>PPI should therefore be thought of as a powerful tool that helps advance an organization’s mission within a larger social performance management system.</a:t>
            </a:r>
          </a:p>
          <a:p>
            <a:endParaRPr lang="en-GB" dirty="0"/>
          </a:p>
        </p:txBody>
      </p:sp>
    </p:spTree>
    <p:extLst>
      <p:ext uri="{BB962C8B-B14F-4D97-AF65-F5344CB8AC3E}">
        <p14:creationId xmlns:p14="http://schemas.microsoft.com/office/powerpoint/2010/main" val="2901476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textured background.jpg"/>
          <p:cNvPicPr>
            <a:picLocks noChangeAspect="1"/>
          </p:cNvPicPr>
          <p:nvPr/>
        </p:nvPicPr>
        <p:blipFill>
          <a:blip r:embed="rId3" cstate="print"/>
          <a:srcRect/>
          <a:stretch>
            <a:fillRect/>
          </a:stretch>
        </p:blipFill>
        <p:spPr bwMode="auto">
          <a:xfrm>
            <a:off x="0" y="811213"/>
            <a:ext cx="8891588" cy="4979987"/>
          </a:xfrm>
          <a:prstGeom prst="rect">
            <a:avLst/>
          </a:prstGeom>
          <a:noFill/>
          <a:ln w="9525">
            <a:noFill/>
            <a:miter lim="800000"/>
            <a:headEnd/>
            <a:tailEnd/>
          </a:ln>
        </p:spPr>
      </p:pic>
      <p:sp>
        <p:nvSpPr>
          <p:cNvPr id="5123" name="Rectangle 3"/>
          <p:cNvSpPr>
            <a:spLocks noGrp="1" noChangeArrowheads="1"/>
          </p:cNvSpPr>
          <p:nvPr>
            <p:ph idx="4294967295"/>
          </p:nvPr>
        </p:nvSpPr>
        <p:spPr>
          <a:xfrm>
            <a:off x="228600" y="1116013"/>
            <a:ext cx="4608513" cy="4370387"/>
          </a:xfrm>
          <a:ln w="76200"/>
        </p:spPr>
        <p:txBody>
          <a:bodyPr lIns="182880" tIns="182880" rIns="182880" bIns="182880">
            <a:noAutofit/>
          </a:bodyPr>
          <a:lstStyle/>
          <a:p>
            <a:pPr marL="0" indent="0">
              <a:buFontTx/>
              <a:buNone/>
              <a:defRPr/>
            </a:pPr>
            <a:r>
              <a:rPr lang="en-US" sz="1600" b="1" dirty="0" smtClean="0">
                <a:solidFill>
                  <a:schemeClr val="accent1"/>
                </a:solidFill>
                <a:latin typeface="Helvetica 45 Light" pitchFamily="125" charset="0"/>
                <a:ea typeface="Geneva" pitchFamily="125" charset="-128"/>
                <a:cs typeface="Arial" pitchFamily="34" charset="0"/>
              </a:rPr>
              <a:t>What is the PPI?</a:t>
            </a:r>
            <a:endParaRPr lang="en-US" sz="3600" b="1" dirty="0" smtClean="0">
              <a:solidFill>
                <a:schemeClr val="accent1"/>
              </a:solidFill>
              <a:latin typeface="Helvetica 45 Light" pitchFamily="125" charset="0"/>
              <a:ea typeface="Geneva" pitchFamily="125" charset="-128"/>
              <a:cs typeface="Arial" pitchFamily="34" charset="0"/>
            </a:endParaRPr>
          </a:p>
          <a:p>
            <a:pPr marL="274320" indent="-274320">
              <a:spcBef>
                <a:spcPts val="0"/>
              </a:spcBef>
              <a:defRPr/>
            </a:pPr>
            <a:r>
              <a:rPr lang="en-US" sz="1400" dirty="0" smtClean="0">
                <a:latin typeface="Arial" pitchFamily="34" charset="0"/>
                <a:cs typeface="Arial" pitchFamily="34" charset="0"/>
              </a:rPr>
              <a:t>A poverty measurement tool for organizations with a mission to serve the poor</a:t>
            </a:r>
          </a:p>
          <a:p>
            <a:pPr marL="274320" indent="-274320">
              <a:spcBef>
                <a:spcPts val="0"/>
              </a:spcBef>
              <a:defRPr/>
            </a:pPr>
            <a:r>
              <a:rPr lang="en-US" sz="1400" dirty="0" smtClean="0">
                <a:latin typeface="Arial" pitchFamily="34" charset="0"/>
                <a:cs typeface="Arial" pitchFamily="34" charset="0"/>
              </a:rPr>
              <a:t>10 easy-to-answer questions and a scoring system </a:t>
            </a:r>
          </a:p>
          <a:p>
            <a:pPr>
              <a:spcBef>
                <a:spcPts val="1200"/>
              </a:spcBef>
              <a:buFontTx/>
              <a:buNone/>
              <a:defRPr/>
            </a:pPr>
            <a:r>
              <a:rPr lang="en-US" sz="1600" b="1" dirty="0" smtClean="0">
                <a:solidFill>
                  <a:schemeClr val="accent1"/>
                </a:solidFill>
                <a:latin typeface="Helvetica 45 Light" pitchFamily="125" charset="0"/>
                <a:ea typeface="Geneva" pitchFamily="125" charset="-128"/>
                <a:cs typeface="Arial" pitchFamily="34" charset="0"/>
              </a:rPr>
              <a:t>Why </a:t>
            </a:r>
            <a:r>
              <a:rPr lang="en-US" sz="1600" b="1" dirty="0">
                <a:solidFill>
                  <a:schemeClr val="accent1"/>
                </a:solidFill>
                <a:latin typeface="Helvetica 45 Light" pitchFamily="125" charset="0"/>
                <a:ea typeface="Geneva" pitchFamily="125" charset="-128"/>
                <a:cs typeface="Arial" pitchFamily="34" charset="0"/>
              </a:rPr>
              <a:t>use the PPI?</a:t>
            </a:r>
          </a:p>
          <a:p>
            <a:pPr>
              <a:buFontTx/>
              <a:buNone/>
              <a:defRPr/>
            </a:pPr>
            <a:r>
              <a:rPr lang="en-US" sz="1400" dirty="0" smtClean="0">
                <a:latin typeface="Arial" pitchFamily="34" charset="0"/>
                <a:cs typeface="Arial" pitchFamily="34" charset="0"/>
              </a:rPr>
              <a:t>With the PPI, your organization can:</a:t>
            </a:r>
          </a:p>
        </p:txBody>
      </p:sp>
      <p:pic>
        <p:nvPicPr>
          <p:cNvPr id="12" name="Picture 11" descr="PPI use demonstration_colombia.png"/>
          <p:cNvPicPr>
            <a:picLocks noChangeAspect="1"/>
          </p:cNvPicPr>
          <p:nvPr/>
        </p:nvPicPr>
        <p:blipFill>
          <a:blip r:embed="rId4" cstate="print"/>
          <a:stretch>
            <a:fillRect/>
          </a:stretch>
        </p:blipFill>
        <p:spPr>
          <a:xfrm>
            <a:off x="4519613" y="1746250"/>
            <a:ext cx="4371975" cy="4654550"/>
          </a:xfrm>
          <a:prstGeom prst="rect">
            <a:avLst/>
          </a:prstGeom>
          <a:effectLst>
            <a:outerShdw blurRad="50800" dist="38100" dir="2700000" algn="tl" rotWithShape="0">
              <a:prstClr val="black">
                <a:alpha val="40000"/>
              </a:prstClr>
            </a:outerShdw>
          </a:effectLst>
        </p:spPr>
      </p:pic>
      <p:pic>
        <p:nvPicPr>
          <p:cNvPr id="19462" name="Picture 12" descr="benefits of using the PPI.jpg"/>
          <p:cNvPicPr>
            <a:picLocks noChangeAspect="1"/>
          </p:cNvPicPr>
          <p:nvPr/>
        </p:nvPicPr>
        <p:blipFill>
          <a:blip r:embed="rId5" cstate="print"/>
          <a:srcRect/>
          <a:stretch>
            <a:fillRect/>
          </a:stretch>
        </p:blipFill>
        <p:spPr bwMode="auto">
          <a:xfrm>
            <a:off x="325857" y="3341687"/>
            <a:ext cx="3860800" cy="1382713"/>
          </a:xfrm>
          <a:prstGeom prst="rect">
            <a:avLst/>
          </a:prstGeom>
          <a:noFill/>
          <a:ln w="9525">
            <a:noFill/>
            <a:miter lim="800000"/>
            <a:headEnd/>
            <a:tailEnd/>
          </a:ln>
        </p:spPr>
      </p:pic>
      <p:pic>
        <p:nvPicPr>
          <p:cNvPr id="19463" name="Picture 13" descr="grameenPOP_RGB_R_low res.jpg"/>
          <p:cNvPicPr>
            <a:picLocks noChangeAspect="1"/>
          </p:cNvPicPr>
          <p:nvPr/>
        </p:nvPicPr>
        <p:blipFill>
          <a:blip r:embed="rId6" cstate="print"/>
          <a:srcRect/>
          <a:stretch>
            <a:fillRect/>
          </a:stretch>
        </p:blipFill>
        <p:spPr bwMode="auto">
          <a:xfrm>
            <a:off x="228600" y="5943600"/>
            <a:ext cx="1535113" cy="717550"/>
          </a:xfrm>
          <a:prstGeom prst="rect">
            <a:avLst/>
          </a:prstGeom>
          <a:noFill/>
          <a:ln w="9525">
            <a:noFill/>
            <a:miter lim="800000"/>
            <a:headEnd/>
            <a:tailEnd/>
          </a:ln>
        </p:spPr>
      </p:pic>
      <p:pic>
        <p:nvPicPr>
          <p:cNvPr id="19464" name="Picture 15" descr="below or above poverty line.GIF"/>
          <p:cNvPicPr>
            <a:picLocks noChangeAspect="1"/>
          </p:cNvPicPr>
          <p:nvPr/>
        </p:nvPicPr>
        <p:blipFill>
          <a:blip r:embed="rId7" cstate="print"/>
          <a:srcRect b="29167"/>
          <a:stretch>
            <a:fillRect/>
          </a:stretch>
        </p:blipFill>
        <p:spPr bwMode="auto">
          <a:xfrm>
            <a:off x="5791200" y="762000"/>
            <a:ext cx="2881313" cy="762000"/>
          </a:xfrm>
          <a:prstGeom prst="rect">
            <a:avLst/>
          </a:prstGeom>
          <a:noFill/>
          <a:ln w="9525">
            <a:noFill/>
            <a:miter lim="800000"/>
            <a:headEnd/>
            <a:tailEnd/>
          </a:ln>
        </p:spPr>
      </p:pic>
      <p:sp>
        <p:nvSpPr>
          <p:cNvPr id="19465" name="TextBox 16"/>
          <p:cNvSpPr txBox="1">
            <a:spLocks noChangeArrowheads="1"/>
          </p:cNvSpPr>
          <p:nvPr/>
        </p:nvSpPr>
        <p:spPr bwMode="auto">
          <a:xfrm>
            <a:off x="228600" y="165100"/>
            <a:ext cx="8458200" cy="646113"/>
          </a:xfrm>
          <a:prstGeom prst="rect">
            <a:avLst/>
          </a:prstGeom>
          <a:noFill/>
          <a:ln w="9525">
            <a:noFill/>
            <a:miter lim="800000"/>
            <a:headEnd/>
            <a:tailEnd/>
          </a:ln>
        </p:spPr>
        <p:txBody>
          <a:bodyPr>
            <a:spAutoFit/>
          </a:bodyPr>
          <a:lstStyle/>
          <a:p>
            <a:r>
              <a:rPr lang="en-US" sz="3600">
                <a:solidFill>
                  <a:srgbClr val="0C5F74"/>
                </a:solidFill>
                <a:latin typeface="Helvetica Light" pitchFamily="125" charset="0"/>
              </a:rPr>
              <a:t>Progress out of Poverty Index</a:t>
            </a:r>
            <a:r>
              <a:rPr lang="en-US" sz="3600" baseline="30000">
                <a:solidFill>
                  <a:srgbClr val="0C5F74"/>
                </a:solidFill>
                <a:latin typeface="Helvetica Light" pitchFamily="125" charset="0"/>
              </a:rPr>
              <a:t>®</a:t>
            </a:r>
            <a:r>
              <a:rPr lang="en-US" sz="3600">
                <a:solidFill>
                  <a:srgbClr val="0C5F74"/>
                </a:solidFill>
                <a:latin typeface="Helvetica Light" pitchFamily="125" charset="0"/>
              </a:rPr>
              <a:t> (PPI</a:t>
            </a:r>
            <a:r>
              <a:rPr lang="en-US" sz="3600" baseline="30000">
                <a:solidFill>
                  <a:srgbClr val="0C5F74"/>
                </a:solidFill>
                <a:latin typeface="Helvetica Light" pitchFamily="125" charset="0"/>
              </a:rPr>
              <a:t>®</a:t>
            </a:r>
            <a:r>
              <a:rPr lang="en-US" sz="3600">
                <a:solidFill>
                  <a:srgbClr val="0C5F74"/>
                </a:solidFill>
                <a:latin typeface="Helvetica Light" pitchFamily="125" charset="0"/>
              </a:rPr>
              <a:t>)</a:t>
            </a:r>
          </a:p>
        </p:txBody>
      </p:sp>
      <p:sp>
        <p:nvSpPr>
          <p:cNvPr id="15" name="Footer Placeholder 2"/>
          <p:cNvSpPr>
            <a:spLocks noGrp="1"/>
          </p:cNvSpPr>
          <p:nvPr>
            <p:ph type="ftr" sz="quarter" idx="11"/>
          </p:nvPr>
        </p:nvSpPr>
        <p:spPr>
          <a:xfrm>
            <a:off x="2590800" y="6356350"/>
            <a:ext cx="3962400" cy="365125"/>
          </a:xfrm>
        </p:spPr>
        <p:txBody>
          <a:bodyPr/>
          <a:lstStyle/>
          <a:p>
            <a:r>
              <a:rPr lang="en-US" dirty="0" smtClean="0"/>
              <a:t>Progress out of Poverty Index</a:t>
            </a:r>
            <a:r>
              <a:rPr lang="en-US" baseline="30000" dirty="0" smtClean="0"/>
              <a:t>®</a:t>
            </a:r>
            <a:r>
              <a:rPr lang="en-US" dirty="0" smtClean="0"/>
              <a:t> by Grameen Foundation</a:t>
            </a:r>
            <a:endParaRPr lang="en-US" dirty="0"/>
          </a:p>
        </p:txBody>
      </p:sp>
      <p:sp>
        <p:nvSpPr>
          <p:cNvPr id="16" name="Slide Number Placeholder 3"/>
          <p:cNvSpPr>
            <a:spLocks noGrp="1"/>
          </p:cNvSpPr>
          <p:nvPr>
            <p:ph type="sldNum" sz="quarter" idx="12"/>
          </p:nvPr>
        </p:nvSpPr>
        <p:spPr>
          <a:xfrm>
            <a:off x="6553200" y="6356350"/>
            <a:ext cx="2133600" cy="365125"/>
          </a:xfrm>
        </p:spPr>
        <p:txBody>
          <a:bodyPr/>
          <a:lstStyle/>
          <a:p>
            <a:fld id="{B035C110-12EF-4538-B305-FF4FB445AFD8}"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2606" y="96838"/>
            <a:ext cx="8229600" cy="1143000"/>
          </a:xfrm>
        </p:spPr>
        <p:txBody>
          <a:bodyPr/>
          <a:lstStyle/>
          <a:p>
            <a:r>
              <a:rPr lang="en-US" altLang="en-US" dirty="0" smtClean="0"/>
              <a:t>Construction of the PPI</a:t>
            </a:r>
            <a:r>
              <a:rPr lang="en-US" altLang="en-US" baseline="30000" dirty="0" smtClean="0"/>
              <a:t> ®</a:t>
            </a:r>
            <a:r>
              <a:rPr lang="en-US" altLang="en-US" dirty="0" smtClean="0"/>
              <a:t>  </a:t>
            </a:r>
          </a:p>
        </p:txBody>
      </p:sp>
      <p:pic>
        <p:nvPicPr>
          <p:cNvPr id="20483" name="Picture 3" descr="BD1820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0113" y="4665663"/>
            <a:ext cx="1665287"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7315200" y="46990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accent2"/>
                </a:solidFill>
                <a:latin typeface="Tahoma" pitchFamily="34" charset="0"/>
              </a:defRPr>
            </a:lvl1pPr>
            <a:lvl2pPr marL="742950" indent="-285750">
              <a:spcBef>
                <a:spcPct val="20000"/>
              </a:spcBef>
              <a:buChar char="–"/>
              <a:defRPr sz="20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algn="ctr" eaLnBrk="1" hangingPunct="1">
              <a:spcBef>
                <a:spcPct val="50000"/>
              </a:spcBef>
              <a:buFontTx/>
              <a:buNone/>
            </a:pPr>
            <a:r>
              <a:rPr lang="en-US" altLang="en-US" sz="1600" b="0">
                <a:solidFill>
                  <a:schemeClr val="tx1"/>
                </a:solidFill>
                <a:latin typeface="Arial" pitchFamily="34" charset="0"/>
              </a:rPr>
              <a:t>PPI</a:t>
            </a:r>
          </a:p>
        </p:txBody>
      </p:sp>
      <p:sp>
        <p:nvSpPr>
          <p:cNvPr id="20485" name="Line 5"/>
          <p:cNvSpPr>
            <a:spLocks noChangeShapeType="1"/>
          </p:cNvSpPr>
          <p:nvPr/>
        </p:nvSpPr>
        <p:spPr bwMode="auto">
          <a:xfrm>
            <a:off x="7543800" y="5060950"/>
            <a:ext cx="1039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86" name="Line 6"/>
          <p:cNvSpPr>
            <a:spLocks noChangeShapeType="1"/>
          </p:cNvSpPr>
          <p:nvPr/>
        </p:nvSpPr>
        <p:spPr bwMode="auto">
          <a:xfrm>
            <a:off x="7543800" y="5305425"/>
            <a:ext cx="1039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87" name="Line 7"/>
          <p:cNvSpPr>
            <a:spLocks noChangeShapeType="1"/>
          </p:cNvSpPr>
          <p:nvPr/>
        </p:nvSpPr>
        <p:spPr bwMode="auto">
          <a:xfrm>
            <a:off x="7543800" y="5548313"/>
            <a:ext cx="1039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88" name="Line 8"/>
          <p:cNvSpPr>
            <a:spLocks noChangeShapeType="1"/>
          </p:cNvSpPr>
          <p:nvPr/>
        </p:nvSpPr>
        <p:spPr bwMode="auto">
          <a:xfrm>
            <a:off x="7543800" y="5792788"/>
            <a:ext cx="1039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89" name="Line 9"/>
          <p:cNvSpPr>
            <a:spLocks noChangeShapeType="1"/>
          </p:cNvSpPr>
          <p:nvPr/>
        </p:nvSpPr>
        <p:spPr bwMode="auto">
          <a:xfrm>
            <a:off x="7696200" y="6280150"/>
            <a:ext cx="8874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90" name="Line 10"/>
          <p:cNvSpPr>
            <a:spLocks noChangeShapeType="1"/>
          </p:cNvSpPr>
          <p:nvPr/>
        </p:nvSpPr>
        <p:spPr bwMode="auto">
          <a:xfrm>
            <a:off x="7543800" y="6037263"/>
            <a:ext cx="1039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20491" name="Picture 11" descr="BD1820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066800"/>
            <a:ext cx="1836737"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Line 12"/>
          <p:cNvSpPr>
            <a:spLocks noChangeShapeType="1"/>
          </p:cNvSpPr>
          <p:nvPr/>
        </p:nvSpPr>
        <p:spPr bwMode="auto">
          <a:xfrm>
            <a:off x="347663" y="1727200"/>
            <a:ext cx="1144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93" name="Line 13"/>
          <p:cNvSpPr>
            <a:spLocks noChangeShapeType="1"/>
          </p:cNvSpPr>
          <p:nvPr/>
        </p:nvSpPr>
        <p:spPr bwMode="auto">
          <a:xfrm>
            <a:off x="347663" y="1817688"/>
            <a:ext cx="1144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94" name="Line 14"/>
          <p:cNvSpPr>
            <a:spLocks noChangeShapeType="1"/>
          </p:cNvSpPr>
          <p:nvPr/>
        </p:nvSpPr>
        <p:spPr bwMode="auto">
          <a:xfrm>
            <a:off x="347663" y="2003425"/>
            <a:ext cx="1144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95" name="Line 15"/>
          <p:cNvSpPr>
            <a:spLocks noChangeShapeType="1"/>
          </p:cNvSpPr>
          <p:nvPr/>
        </p:nvSpPr>
        <p:spPr bwMode="auto">
          <a:xfrm>
            <a:off x="347663" y="1911350"/>
            <a:ext cx="1144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96" name="Line 16"/>
          <p:cNvSpPr>
            <a:spLocks noChangeShapeType="1"/>
          </p:cNvSpPr>
          <p:nvPr/>
        </p:nvSpPr>
        <p:spPr bwMode="auto">
          <a:xfrm>
            <a:off x="347663" y="2095500"/>
            <a:ext cx="1144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97" name="Line 17"/>
          <p:cNvSpPr>
            <a:spLocks noChangeShapeType="1"/>
          </p:cNvSpPr>
          <p:nvPr/>
        </p:nvSpPr>
        <p:spPr bwMode="auto">
          <a:xfrm>
            <a:off x="347663" y="2187575"/>
            <a:ext cx="1144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98" name="Line 18"/>
          <p:cNvSpPr>
            <a:spLocks noChangeShapeType="1"/>
          </p:cNvSpPr>
          <p:nvPr/>
        </p:nvSpPr>
        <p:spPr bwMode="auto">
          <a:xfrm>
            <a:off x="347663" y="2373313"/>
            <a:ext cx="1144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99" name="Line 19"/>
          <p:cNvSpPr>
            <a:spLocks noChangeShapeType="1"/>
          </p:cNvSpPr>
          <p:nvPr/>
        </p:nvSpPr>
        <p:spPr bwMode="auto">
          <a:xfrm>
            <a:off x="347663" y="2281238"/>
            <a:ext cx="1144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00" name="Line 20"/>
          <p:cNvSpPr>
            <a:spLocks noChangeShapeType="1"/>
          </p:cNvSpPr>
          <p:nvPr/>
        </p:nvSpPr>
        <p:spPr bwMode="auto">
          <a:xfrm>
            <a:off x="347663" y="2465388"/>
            <a:ext cx="1144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01" name="Line 21"/>
          <p:cNvSpPr>
            <a:spLocks noChangeShapeType="1"/>
          </p:cNvSpPr>
          <p:nvPr/>
        </p:nvSpPr>
        <p:spPr bwMode="auto">
          <a:xfrm>
            <a:off x="347663" y="2557463"/>
            <a:ext cx="1144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02" name="Line 22"/>
          <p:cNvSpPr>
            <a:spLocks noChangeShapeType="1"/>
          </p:cNvSpPr>
          <p:nvPr/>
        </p:nvSpPr>
        <p:spPr bwMode="auto">
          <a:xfrm>
            <a:off x="347663" y="2649538"/>
            <a:ext cx="1144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03" name="Line 23"/>
          <p:cNvSpPr>
            <a:spLocks noChangeShapeType="1"/>
          </p:cNvSpPr>
          <p:nvPr/>
        </p:nvSpPr>
        <p:spPr bwMode="auto">
          <a:xfrm>
            <a:off x="347663" y="2743200"/>
            <a:ext cx="1144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04" name="Line 24"/>
          <p:cNvSpPr>
            <a:spLocks noChangeShapeType="1"/>
          </p:cNvSpPr>
          <p:nvPr/>
        </p:nvSpPr>
        <p:spPr bwMode="auto">
          <a:xfrm>
            <a:off x="347663" y="2835275"/>
            <a:ext cx="1144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05" name="Line 25"/>
          <p:cNvSpPr>
            <a:spLocks noChangeShapeType="1"/>
          </p:cNvSpPr>
          <p:nvPr/>
        </p:nvSpPr>
        <p:spPr bwMode="auto">
          <a:xfrm>
            <a:off x="347663" y="2927350"/>
            <a:ext cx="1144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06" name="Line 26"/>
          <p:cNvSpPr>
            <a:spLocks noChangeShapeType="1"/>
          </p:cNvSpPr>
          <p:nvPr/>
        </p:nvSpPr>
        <p:spPr bwMode="auto">
          <a:xfrm>
            <a:off x="347663" y="3021013"/>
            <a:ext cx="1144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07" name="Line 27"/>
          <p:cNvSpPr>
            <a:spLocks noChangeShapeType="1"/>
          </p:cNvSpPr>
          <p:nvPr/>
        </p:nvSpPr>
        <p:spPr bwMode="auto">
          <a:xfrm>
            <a:off x="347663" y="3113088"/>
            <a:ext cx="1144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0508" name="Group 28"/>
          <p:cNvGrpSpPr>
            <a:grpSpLocks/>
          </p:cNvGrpSpPr>
          <p:nvPr/>
        </p:nvGrpSpPr>
        <p:grpSpPr bwMode="auto">
          <a:xfrm>
            <a:off x="633413" y="3205163"/>
            <a:ext cx="858837" cy="185737"/>
            <a:chOff x="624" y="2346"/>
            <a:chExt cx="1008" cy="168"/>
          </a:xfrm>
        </p:grpSpPr>
        <p:sp>
          <p:nvSpPr>
            <p:cNvPr id="20527" name="Line 29"/>
            <p:cNvSpPr>
              <a:spLocks noChangeShapeType="1"/>
            </p:cNvSpPr>
            <p:nvPr/>
          </p:nvSpPr>
          <p:spPr bwMode="auto">
            <a:xfrm>
              <a:off x="624" y="2346"/>
              <a:ext cx="10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28" name="Line 30"/>
            <p:cNvSpPr>
              <a:spLocks noChangeShapeType="1"/>
            </p:cNvSpPr>
            <p:nvPr/>
          </p:nvSpPr>
          <p:spPr bwMode="auto">
            <a:xfrm>
              <a:off x="624" y="2430"/>
              <a:ext cx="10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29" name="Line 31"/>
            <p:cNvSpPr>
              <a:spLocks noChangeShapeType="1"/>
            </p:cNvSpPr>
            <p:nvPr/>
          </p:nvSpPr>
          <p:spPr bwMode="auto">
            <a:xfrm>
              <a:off x="624" y="2514"/>
              <a:ext cx="10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0509" name="Line 32"/>
          <p:cNvSpPr>
            <a:spLocks noChangeShapeType="1"/>
          </p:cNvSpPr>
          <p:nvPr/>
        </p:nvSpPr>
        <p:spPr bwMode="auto">
          <a:xfrm>
            <a:off x="347663" y="1631950"/>
            <a:ext cx="1144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10" name="Text Box 33"/>
          <p:cNvSpPr txBox="1">
            <a:spLocks noChangeArrowheads="1"/>
          </p:cNvSpPr>
          <p:nvPr/>
        </p:nvSpPr>
        <p:spPr bwMode="auto">
          <a:xfrm>
            <a:off x="255588" y="1411288"/>
            <a:ext cx="1344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accent2"/>
                </a:solidFill>
                <a:latin typeface="Tahoma" pitchFamily="34" charset="0"/>
              </a:defRPr>
            </a:lvl1pPr>
            <a:lvl2pPr marL="742950" indent="-285750">
              <a:spcBef>
                <a:spcPct val="20000"/>
              </a:spcBef>
              <a:buChar char="–"/>
              <a:defRPr sz="20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algn="ctr" eaLnBrk="1" hangingPunct="1">
              <a:spcBef>
                <a:spcPct val="50000"/>
              </a:spcBef>
              <a:buFontTx/>
              <a:buNone/>
            </a:pPr>
            <a:r>
              <a:rPr lang="en-US" altLang="en-US" sz="1200" b="0">
                <a:solidFill>
                  <a:schemeClr val="tx1"/>
                </a:solidFill>
                <a:latin typeface="Arial" pitchFamily="34" charset="0"/>
              </a:rPr>
              <a:t>National Survey</a:t>
            </a:r>
          </a:p>
        </p:txBody>
      </p:sp>
      <p:sp>
        <p:nvSpPr>
          <p:cNvPr id="20511" name="Line 34"/>
          <p:cNvSpPr>
            <a:spLocks noChangeShapeType="1"/>
          </p:cNvSpPr>
          <p:nvPr/>
        </p:nvSpPr>
        <p:spPr bwMode="auto">
          <a:xfrm>
            <a:off x="463550" y="1397000"/>
            <a:ext cx="11445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12" name="Line 35"/>
          <p:cNvSpPr>
            <a:spLocks noChangeShapeType="1"/>
          </p:cNvSpPr>
          <p:nvPr/>
        </p:nvSpPr>
        <p:spPr bwMode="auto">
          <a:xfrm>
            <a:off x="579438" y="1239838"/>
            <a:ext cx="1144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13" name="Line 36"/>
          <p:cNvSpPr>
            <a:spLocks noChangeShapeType="1"/>
          </p:cNvSpPr>
          <p:nvPr/>
        </p:nvSpPr>
        <p:spPr bwMode="auto">
          <a:xfrm flipV="1">
            <a:off x="1447800" y="1474788"/>
            <a:ext cx="1143000" cy="25241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514" name="Line 37"/>
          <p:cNvSpPr>
            <a:spLocks noChangeShapeType="1"/>
          </p:cNvSpPr>
          <p:nvPr/>
        </p:nvSpPr>
        <p:spPr bwMode="auto">
          <a:xfrm flipV="1">
            <a:off x="1447800" y="1474788"/>
            <a:ext cx="1143000" cy="52863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515" name="Line 38"/>
          <p:cNvSpPr>
            <a:spLocks noChangeShapeType="1"/>
          </p:cNvSpPr>
          <p:nvPr/>
        </p:nvSpPr>
        <p:spPr bwMode="auto">
          <a:xfrm flipV="1">
            <a:off x="1447800" y="1474788"/>
            <a:ext cx="1143000" cy="8985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516" name="Line 39"/>
          <p:cNvSpPr>
            <a:spLocks noChangeShapeType="1"/>
          </p:cNvSpPr>
          <p:nvPr/>
        </p:nvSpPr>
        <p:spPr bwMode="auto">
          <a:xfrm flipV="1">
            <a:off x="1447800" y="1474788"/>
            <a:ext cx="1143000" cy="142081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517" name="Text Box 40"/>
          <p:cNvSpPr txBox="1">
            <a:spLocks noChangeArrowheads="1"/>
          </p:cNvSpPr>
          <p:nvPr/>
        </p:nvSpPr>
        <p:spPr bwMode="auto">
          <a:xfrm>
            <a:off x="2647950" y="1066800"/>
            <a:ext cx="4329113" cy="1446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accent2"/>
                </a:solidFill>
                <a:latin typeface="Tahoma" pitchFamily="34" charset="0"/>
              </a:defRPr>
            </a:lvl1pPr>
            <a:lvl2pPr marL="742950" indent="-285750">
              <a:spcBef>
                <a:spcPct val="20000"/>
              </a:spcBef>
              <a:buChar char="–"/>
              <a:defRPr sz="20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algn="ctr" eaLnBrk="1" hangingPunct="1">
              <a:spcBef>
                <a:spcPct val="50000"/>
              </a:spcBef>
              <a:buFontTx/>
              <a:buNone/>
            </a:pPr>
            <a:r>
              <a:rPr lang="en-US" altLang="en-US" sz="1600" b="0">
                <a:solidFill>
                  <a:schemeClr val="tx1"/>
                </a:solidFill>
                <a:latin typeface="Arial" pitchFamily="34" charset="0"/>
              </a:rPr>
              <a:t>All indicators on the national household survey are ranked according to how strongly they predict poverty levels. </a:t>
            </a:r>
          </a:p>
          <a:p>
            <a:pPr algn="ctr" eaLnBrk="1" hangingPunct="1">
              <a:spcBef>
                <a:spcPct val="50000"/>
              </a:spcBef>
              <a:buFontTx/>
              <a:buNone/>
            </a:pPr>
            <a:r>
              <a:rPr lang="en-US" altLang="en-US" sz="1600" b="0">
                <a:solidFill>
                  <a:schemeClr val="tx1"/>
                </a:solidFill>
                <a:latin typeface="Arial" pitchFamily="34" charset="0"/>
              </a:rPr>
              <a:t>Hundreds of indicators are narrowed to the 50 most powerful ones.</a:t>
            </a:r>
          </a:p>
        </p:txBody>
      </p:sp>
      <p:sp>
        <p:nvSpPr>
          <p:cNvPr id="20518" name="Text Box 41"/>
          <p:cNvSpPr txBox="1">
            <a:spLocks noChangeArrowheads="1"/>
          </p:cNvSpPr>
          <p:nvPr/>
        </p:nvSpPr>
        <p:spPr bwMode="auto">
          <a:xfrm>
            <a:off x="2743200" y="2787650"/>
            <a:ext cx="3973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accent2"/>
                </a:solidFill>
                <a:latin typeface="Tahoma" pitchFamily="34" charset="0"/>
              </a:defRPr>
            </a:lvl1pPr>
            <a:lvl2pPr marL="742950" indent="-285750">
              <a:spcBef>
                <a:spcPct val="20000"/>
              </a:spcBef>
              <a:buChar char="–"/>
              <a:defRPr sz="20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algn="ctr" eaLnBrk="1" hangingPunct="1">
              <a:spcBef>
                <a:spcPct val="50000"/>
              </a:spcBef>
              <a:buFontTx/>
              <a:buNone/>
            </a:pPr>
            <a:r>
              <a:rPr lang="en-US" altLang="en-US" sz="1600" b="0">
                <a:solidFill>
                  <a:schemeClr val="tx1"/>
                </a:solidFill>
                <a:latin typeface="Arial" pitchFamily="34" charset="0"/>
              </a:rPr>
              <a:t>100 indicators</a:t>
            </a:r>
          </a:p>
        </p:txBody>
      </p:sp>
      <p:sp>
        <p:nvSpPr>
          <p:cNvPr id="20519" name="Line 42"/>
          <p:cNvSpPr>
            <a:spLocks noChangeShapeType="1"/>
          </p:cNvSpPr>
          <p:nvPr/>
        </p:nvSpPr>
        <p:spPr bwMode="auto">
          <a:xfrm>
            <a:off x="4648200" y="2574925"/>
            <a:ext cx="0" cy="30003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520" name="Text Box 43"/>
          <p:cNvSpPr txBox="1">
            <a:spLocks noChangeArrowheads="1"/>
          </p:cNvSpPr>
          <p:nvPr/>
        </p:nvSpPr>
        <p:spPr bwMode="auto">
          <a:xfrm>
            <a:off x="2552700" y="3449638"/>
            <a:ext cx="442436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accent2"/>
                </a:solidFill>
                <a:latin typeface="Tahoma" pitchFamily="34" charset="0"/>
              </a:defRPr>
            </a:lvl1pPr>
            <a:lvl2pPr marL="742950" indent="-285750">
              <a:spcBef>
                <a:spcPct val="20000"/>
              </a:spcBef>
              <a:buChar char="–"/>
              <a:defRPr sz="20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algn="ctr" eaLnBrk="1" hangingPunct="1">
              <a:spcBef>
                <a:spcPct val="50000"/>
              </a:spcBef>
              <a:buFontTx/>
              <a:buNone/>
            </a:pPr>
            <a:r>
              <a:rPr lang="en-US" altLang="en-US" sz="1600" b="0">
                <a:solidFill>
                  <a:schemeClr val="tx1"/>
                </a:solidFill>
                <a:latin typeface="Arial" pitchFamily="34" charset="0"/>
              </a:rPr>
              <a:t>Using both statistics and expert judgment, a 10 indicator scorecard is constructed.</a:t>
            </a:r>
          </a:p>
        </p:txBody>
      </p:sp>
      <p:sp>
        <p:nvSpPr>
          <p:cNvPr id="20521" name="Text Box 44"/>
          <p:cNvSpPr txBox="1">
            <a:spLocks noChangeArrowheads="1"/>
          </p:cNvSpPr>
          <p:nvPr/>
        </p:nvSpPr>
        <p:spPr bwMode="auto">
          <a:xfrm>
            <a:off x="3403600" y="4364038"/>
            <a:ext cx="2487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accent2"/>
                </a:solidFill>
                <a:latin typeface="Tahoma" pitchFamily="34" charset="0"/>
              </a:defRPr>
            </a:lvl1pPr>
            <a:lvl2pPr marL="742950" indent="-285750">
              <a:spcBef>
                <a:spcPct val="20000"/>
              </a:spcBef>
              <a:buChar char="–"/>
              <a:defRPr sz="20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algn="ctr" eaLnBrk="1" hangingPunct="1">
              <a:spcBef>
                <a:spcPct val="50000"/>
              </a:spcBef>
              <a:buFontTx/>
              <a:buNone/>
            </a:pPr>
            <a:r>
              <a:rPr lang="en-US" altLang="en-US" sz="1600" b="0">
                <a:solidFill>
                  <a:schemeClr val="tx1"/>
                </a:solidFill>
                <a:latin typeface="Arial" pitchFamily="34" charset="0"/>
              </a:rPr>
              <a:t>10 indicators</a:t>
            </a:r>
          </a:p>
        </p:txBody>
      </p:sp>
      <p:sp>
        <p:nvSpPr>
          <p:cNvPr id="20522" name="Text Box 45"/>
          <p:cNvSpPr txBox="1">
            <a:spLocks noChangeArrowheads="1"/>
          </p:cNvSpPr>
          <p:nvPr/>
        </p:nvSpPr>
        <p:spPr bwMode="auto">
          <a:xfrm>
            <a:off x="2590800" y="5105400"/>
            <a:ext cx="4343400"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accent2"/>
                </a:solidFill>
                <a:latin typeface="Tahoma" pitchFamily="34" charset="0"/>
              </a:defRPr>
            </a:lvl1pPr>
            <a:lvl2pPr marL="742950" indent="-285750">
              <a:spcBef>
                <a:spcPct val="20000"/>
              </a:spcBef>
              <a:buChar char="–"/>
              <a:defRPr sz="20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algn="ctr" eaLnBrk="1" hangingPunct="1">
              <a:spcBef>
                <a:spcPct val="50000"/>
              </a:spcBef>
              <a:buFontTx/>
              <a:buNone/>
            </a:pPr>
            <a:r>
              <a:rPr lang="en-US" altLang="en-US" sz="1600" b="0">
                <a:solidFill>
                  <a:schemeClr val="tx1"/>
                </a:solidFill>
                <a:latin typeface="Arial" pitchFamily="34" charset="0"/>
              </a:rPr>
              <a:t>Each possible response is assigned point value based on the original national survey responses. The total score (from 0 to 100) is linked to the probabilities of falling above or below each poverty line.</a:t>
            </a:r>
          </a:p>
        </p:txBody>
      </p:sp>
      <p:sp>
        <p:nvSpPr>
          <p:cNvPr id="20523" name="Line 46"/>
          <p:cNvSpPr>
            <a:spLocks noChangeShapeType="1"/>
          </p:cNvSpPr>
          <p:nvPr/>
        </p:nvSpPr>
        <p:spPr bwMode="auto">
          <a:xfrm>
            <a:off x="4648200" y="3090863"/>
            <a:ext cx="0" cy="33813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524" name="Line 47"/>
          <p:cNvSpPr>
            <a:spLocks noChangeShapeType="1"/>
          </p:cNvSpPr>
          <p:nvPr/>
        </p:nvSpPr>
        <p:spPr bwMode="auto">
          <a:xfrm>
            <a:off x="4648200" y="4681538"/>
            <a:ext cx="0" cy="36671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525" name="Line 49"/>
          <p:cNvSpPr>
            <a:spLocks noChangeShapeType="1"/>
          </p:cNvSpPr>
          <p:nvPr/>
        </p:nvSpPr>
        <p:spPr bwMode="auto">
          <a:xfrm>
            <a:off x="4648200" y="4114800"/>
            <a:ext cx="0" cy="30003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cxnSp>
        <p:nvCxnSpPr>
          <p:cNvPr id="51" name="Straight Arrow Connector 50"/>
          <p:cNvCxnSpPr/>
          <p:nvPr/>
        </p:nvCxnSpPr>
        <p:spPr>
          <a:xfrm>
            <a:off x="6977063" y="5792788"/>
            <a:ext cx="273050" cy="1587"/>
          </a:xfrm>
          <a:prstGeom prst="straightConnector1">
            <a:avLst/>
          </a:prstGeom>
          <a:ln w="25400" cap="rnd">
            <a:solidFill>
              <a:srgbClr val="FF0000"/>
            </a:solidFill>
            <a:beve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932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heritage</a:t>
            </a:r>
            <a:endParaRPr lang="en-GB" dirty="0"/>
          </a:p>
        </p:txBody>
      </p:sp>
      <p:sp>
        <p:nvSpPr>
          <p:cNvPr id="3" name="Date Placeholder 2"/>
          <p:cNvSpPr>
            <a:spLocks noGrp="1"/>
          </p:cNvSpPr>
          <p:nvPr>
            <p:ph type="dt" sz="half" idx="10"/>
          </p:nvPr>
        </p:nvSpPr>
        <p:spPr/>
        <p:txBody>
          <a:bodyPr/>
          <a:lstStyle/>
          <a:p>
            <a:fld id="{372988DF-BF23-4A95-B254-A4A4D04573DD}" type="datetime4">
              <a:rPr lang="en-US" smtClean="0"/>
              <a:pPr/>
              <a:t>October 22, 2013</a:t>
            </a:fld>
            <a:endParaRPr lang="en-US" dirty="0"/>
          </a:p>
        </p:txBody>
      </p:sp>
      <p:sp>
        <p:nvSpPr>
          <p:cNvPr id="4" name="Footer Placeholder 3"/>
          <p:cNvSpPr>
            <a:spLocks noGrp="1"/>
          </p:cNvSpPr>
          <p:nvPr>
            <p:ph type="ftr" sz="quarter" idx="11"/>
          </p:nvPr>
        </p:nvSpPr>
        <p:spPr/>
        <p:txBody>
          <a:bodyPr/>
          <a:lstStyle/>
          <a:p>
            <a:r>
              <a:rPr lang="en-US" smtClean="0"/>
              <a:t>Progress out of Poverty Index</a:t>
            </a:r>
            <a:r>
              <a:rPr lang="en-US" baseline="30000" smtClean="0"/>
              <a:t>®</a:t>
            </a:r>
            <a:r>
              <a:rPr lang="en-US" smtClean="0"/>
              <a:t> by Grameen Foundation</a:t>
            </a:r>
            <a:endParaRPr lang="en-US" dirty="0"/>
          </a:p>
        </p:txBody>
      </p:sp>
      <p:sp>
        <p:nvSpPr>
          <p:cNvPr id="5" name="Slide Number Placeholder 4"/>
          <p:cNvSpPr>
            <a:spLocks noGrp="1"/>
          </p:cNvSpPr>
          <p:nvPr>
            <p:ph type="sldNum" sz="quarter" idx="12"/>
          </p:nvPr>
        </p:nvSpPr>
        <p:spPr/>
        <p:txBody>
          <a:bodyPr/>
          <a:lstStyle/>
          <a:p>
            <a:fld id="{B035C110-12EF-4538-B305-FF4FB445AFD8}" type="slidenum">
              <a:rPr lang="en-US" smtClean="0"/>
              <a:pPr/>
              <a:t>2</a:t>
            </a:fld>
            <a:endParaRPr lang="en-US"/>
          </a:p>
        </p:txBody>
      </p:sp>
      <p:sp>
        <p:nvSpPr>
          <p:cNvPr id="8" name="Rectangle 3"/>
          <p:cNvSpPr>
            <a:spLocks noGrp="1" noChangeArrowheads="1"/>
          </p:cNvSpPr>
          <p:nvPr>
            <p:ph type="body" sz="quarter" idx="14"/>
          </p:nvPr>
        </p:nvSpPr>
        <p:spPr bwMode="auto">
          <a:xfrm>
            <a:off x="152400" y="1447800"/>
            <a:ext cx="46482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To me poor people are like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bonsai trees. </a:t>
            </a:r>
          </a:p>
          <a:p>
            <a:pPr marL="0" marR="0" lvl="0" indent="0" algn="l" defTabSz="914400" rtl="0" eaLnBrk="1" fontAlgn="base" latinLnBrk="0" hangingPunct="1">
              <a:lnSpc>
                <a:spcPct val="100000"/>
              </a:lnSpc>
              <a:spcBef>
                <a:spcPct val="0"/>
              </a:spcBef>
              <a:spcAft>
                <a:spcPct val="0"/>
              </a:spcAft>
              <a:buClrTx/>
              <a:buSzTx/>
              <a:buFontTx/>
              <a:buNone/>
              <a:tabLst/>
            </a:pPr>
            <a:endParaRPr lang="en-US" sz="1600" dirty="0" smtClean="0">
              <a:solidFill>
                <a:srgbClr val="000000"/>
              </a:solidFill>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75000"/>
                  </a:schemeClr>
                </a:solidFill>
                <a:effectLst/>
                <a:latin typeface="Arial" pitchFamily="34" charset="0"/>
                <a:ea typeface="Calibri" pitchFamily="34" charset="0"/>
                <a:cs typeface="Arial" pitchFamily="34" charset="0"/>
              </a:rPr>
              <a:t>When you plant the best seed of the tallest tree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75000"/>
                  </a:schemeClr>
                </a:solidFill>
                <a:effectLst/>
                <a:latin typeface="Arial" pitchFamily="34" charset="0"/>
                <a:ea typeface="Calibri" pitchFamily="34" charset="0"/>
                <a:cs typeface="Arial" pitchFamily="34" charset="0"/>
              </a:rPr>
              <a:t> in a flower-pot, you get a replica of the tallest tree,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75000"/>
                  </a:schemeClr>
                </a:solidFill>
                <a:effectLst/>
                <a:latin typeface="Arial" pitchFamily="34" charset="0"/>
                <a:ea typeface="Calibri" pitchFamily="34" charset="0"/>
                <a:cs typeface="Arial" pitchFamily="34" charset="0"/>
              </a:rPr>
              <a:t>only inches tall. </a:t>
            </a:r>
            <a:r>
              <a:rPr lang="en-US" sz="1600" dirty="0" smtClean="0">
                <a:solidFill>
                  <a:schemeClr val="accent1">
                    <a:lumMod val="75000"/>
                  </a:schemeClr>
                </a:solidFill>
                <a:latin typeface="Arial" pitchFamily="34" charset="0"/>
                <a:ea typeface="Calibri" pitchFamily="34" charset="0"/>
                <a:cs typeface="Arial" pitchFamily="34" charset="0"/>
              </a:rPr>
              <a:t>…t</a:t>
            </a:r>
            <a:r>
              <a:rPr kumimoji="0" lang="en-US" sz="1600" b="0" i="0" u="none" strike="noStrike" cap="none" normalizeH="0" baseline="0" dirty="0" smtClean="0">
                <a:ln>
                  <a:noFill/>
                </a:ln>
                <a:solidFill>
                  <a:schemeClr val="accent1">
                    <a:lumMod val="75000"/>
                  </a:schemeClr>
                </a:solidFill>
                <a:effectLst/>
                <a:latin typeface="Arial" pitchFamily="34" charset="0"/>
                <a:ea typeface="Calibri" pitchFamily="34" charset="0"/>
                <a:cs typeface="Arial" pitchFamily="34" charset="0"/>
              </a:rPr>
              <a:t>he soil-base is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75000"/>
                  </a:schemeClr>
                </a:solidFill>
                <a:effectLst/>
                <a:latin typeface="Arial" pitchFamily="34" charset="0"/>
                <a:ea typeface="Calibri" pitchFamily="34" charset="0"/>
                <a:cs typeface="Arial" pitchFamily="34" charset="0"/>
              </a:rPr>
              <a:t> too inadequate.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dirty="0" smtClean="0">
              <a:solidFill>
                <a:schemeClr val="accent1">
                  <a:lumMod val="75000"/>
                </a:schemeClr>
              </a:solidFill>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75000"/>
                  </a:schemeClr>
                </a:solidFill>
                <a:effectLst/>
                <a:latin typeface="Arial" pitchFamily="34" charset="0"/>
                <a:ea typeface="Calibri" pitchFamily="34" charset="0"/>
                <a:cs typeface="Arial" pitchFamily="34" charset="0"/>
              </a:rPr>
              <a:t>Poor people are bonsai people. Simply, society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75000"/>
                  </a:schemeClr>
                </a:solidFill>
                <a:effectLst/>
                <a:latin typeface="Arial" pitchFamily="34" charset="0"/>
                <a:ea typeface="Calibri" pitchFamily="34" charset="0"/>
                <a:cs typeface="Arial" pitchFamily="34" charset="0"/>
              </a:rPr>
              <a:t>never gave them the base to grow on. All it needs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75000"/>
                  </a:schemeClr>
                </a:solidFill>
                <a:effectLst/>
                <a:latin typeface="Arial" pitchFamily="34" charset="0"/>
                <a:ea typeface="Calibri" pitchFamily="34" charset="0"/>
                <a:cs typeface="Arial" pitchFamily="34" charset="0"/>
              </a:rPr>
              <a:t>to get the poor people out of poverty is for us to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75000"/>
                  </a:schemeClr>
                </a:solidFill>
                <a:effectLst/>
                <a:latin typeface="Arial" pitchFamily="34" charset="0"/>
                <a:ea typeface="Calibri" pitchFamily="34" charset="0"/>
                <a:cs typeface="Arial" pitchFamily="34" charset="0"/>
              </a:rPr>
              <a:t>create an enabling environment for them. </a:t>
            </a:r>
          </a:p>
          <a:p>
            <a:pPr marL="0" marR="0" lvl="0" indent="0" algn="l" defTabSz="914400" rtl="0" eaLnBrk="1" fontAlgn="base" latinLnBrk="0" hangingPunct="1">
              <a:lnSpc>
                <a:spcPct val="100000"/>
              </a:lnSpc>
              <a:spcBef>
                <a:spcPct val="0"/>
              </a:spcBef>
              <a:spcAft>
                <a:spcPct val="0"/>
              </a:spcAft>
              <a:buClrTx/>
              <a:buSzTx/>
              <a:buFontTx/>
              <a:buNone/>
              <a:tabLst/>
            </a:pPr>
            <a:endParaRPr lang="en-US" sz="1600" dirty="0" smtClean="0">
              <a:solidFill>
                <a:srgbClr val="000000"/>
              </a:solidFill>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Once the poor can unleash their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energy and creativity, poverty will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disappear very quickly. </a:t>
            </a:r>
            <a:endParaRPr kumimoji="0" lang="en-US" sz="2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2" descr="http://dgdwblog.files.wordpress.com/2010/07/imagesmuhammad-yumus-small1.jpg"/>
          <p:cNvPicPr>
            <a:picLocks noGrp="1" noChangeAspect="1" noChangeArrowheads="1"/>
          </p:cNvPicPr>
          <p:nvPr>
            <p:ph sz="quarter" idx="15"/>
          </p:nvPr>
        </p:nvPicPr>
        <p:blipFill>
          <a:blip r:embed="rId3"/>
          <a:srcRect/>
          <a:stretch>
            <a:fillRect/>
          </a:stretch>
        </p:blipFill>
        <p:spPr bwMode="auto">
          <a:xfrm>
            <a:off x="4876800" y="1676400"/>
            <a:ext cx="3969440" cy="4057650"/>
          </a:xfrm>
          <a:prstGeom prst="rect">
            <a:avLst/>
          </a:prstGeom>
          <a:noFill/>
        </p:spPr>
      </p:pic>
    </p:spTree>
    <p:extLst>
      <p:ext uri="{BB962C8B-B14F-4D97-AF65-F5344CB8AC3E}">
        <p14:creationId xmlns:p14="http://schemas.microsoft.com/office/powerpoint/2010/main" val="2165170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the PPI work?</a:t>
            </a:r>
            <a:endParaRPr lang="en-US" dirty="0">
              <a:solidFill>
                <a:schemeClr val="accent2"/>
              </a:solidFill>
            </a:endParaRPr>
          </a:p>
        </p:txBody>
      </p:sp>
      <p:sp>
        <p:nvSpPr>
          <p:cNvPr id="3" name="Content Placeholder 2"/>
          <p:cNvSpPr>
            <a:spLocks noGrp="1"/>
          </p:cNvSpPr>
          <p:nvPr>
            <p:ph idx="1"/>
          </p:nvPr>
        </p:nvSpPr>
        <p:spPr/>
        <p:txBody>
          <a:bodyPr/>
          <a:lstStyle/>
          <a:p>
            <a:r>
              <a:rPr lang="en-US" dirty="0" smtClean="0"/>
              <a:t>Each Country-Specific PPI is comprised of a 10 question survey developed from national data</a:t>
            </a:r>
          </a:p>
          <a:p>
            <a:r>
              <a:rPr lang="en-US" dirty="0" smtClean="0"/>
              <a:t>Client’s answers to each question are added up for a total PPI score</a:t>
            </a:r>
          </a:p>
          <a:p>
            <a:r>
              <a:rPr lang="en-US" dirty="0" smtClean="0"/>
              <a:t>The PPI scores of all clients surveyed are compiled to estimate the poverty rate of all clients</a:t>
            </a:r>
            <a:endParaRPr lang="en-US" dirty="0"/>
          </a:p>
        </p:txBody>
      </p:sp>
      <p:sp>
        <p:nvSpPr>
          <p:cNvPr id="4" name="Footer Placeholder 3"/>
          <p:cNvSpPr txBox="1">
            <a:spLocks/>
          </p:cNvSpPr>
          <p:nvPr/>
        </p:nvSpPr>
        <p:spPr>
          <a:xfrm>
            <a:off x="2743200" y="6400800"/>
            <a:ext cx="3962400" cy="365125"/>
          </a:xfrm>
          <a:prstGeom prst="rect">
            <a:avLst/>
          </a:prstGeom>
        </p:spPr>
        <p:txBody>
          <a:bodyPr/>
          <a:lstStyle/>
          <a:p>
            <a:pPr fontAlgn="auto">
              <a:spcBef>
                <a:spcPts val="0"/>
              </a:spcBef>
              <a:spcAft>
                <a:spcPts val="0"/>
              </a:spcAft>
              <a:defRPr/>
            </a:pPr>
            <a:r>
              <a:rPr lang="en-US" sz="1100" dirty="0">
                <a:solidFill>
                  <a:schemeClr val="accent3"/>
                </a:solidFill>
                <a:latin typeface="+mn-lt"/>
                <a:cs typeface="+mn-cs"/>
              </a:rPr>
              <a:t>Progress out of Poverty Index</a:t>
            </a:r>
            <a:r>
              <a:rPr lang="en-US" sz="1100" baseline="30000" dirty="0">
                <a:solidFill>
                  <a:schemeClr val="accent3"/>
                </a:solidFill>
                <a:latin typeface="+mn-lt"/>
                <a:cs typeface="+mn-cs"/>
              </a:rPr>
              <a:t>®</a:t>
            </a:r>
            <a:r>
              <a:rPr lang="en-US" sz="1100" dirty="0">
                <a:solidFill>
                  <a:schemeClr val="accent3"/>
                </a:solidFill>
                <a:latin typeface="+mn-lt"/>
                <a:cs typeface="+mn-cs"/>
              </a:rPr>
              <a:t> by Grameen Foundation</a:t>
            </a:r>
          </a:p>
        </p:txBody>
      </p:sp>
      <p:sp>
        <p:nvSpPr>
          <p:cNvPr id="5" name="Slide Number Placeholder 4"/>
          <p:cNvSpPr txBox="1">
            <a:spLocks/>
          </p:cNvSpPr>
          <p:nvPr/>
        </p:nvSpPr>
        <p:spPr>
          <a:xfrm>
            <a:off x="6556375" y="6354763"/>
            <a:ext cx="2133600" cy="365125"/>
          </a:xfrm>
          <a:prstGeom prst="rect">
            <a:avLst/>
          </a:prstGeom>
        </p:spPr>
        <p:txBody>
          <a:bodyPr anchor="ctr"/>
          <a:lstStyle/>
          <a:p>
            <a:pPr algn="r" fontAlgn="auto">
              <a:spcBef>
                <a:spcPts val="0"/>
              </a:spcBef>
              <a:spcAft>
                <a:spcPts val="0"/>
              </a:spcAft>
              <a:defRPr/>
            </a:pPr>
            <a:fld id="{31ADBFB1-67A7-489A-8668-55B0229C844F}" type="slidenum">
              <a:rPr lang="en-US" sz="1200">
                <a:solidFill>
                  <a:schemeClr val="accent3"/>
                </a:solidFill>
                <a:latin typeface="+mn-lt"/>
                <a:cs typeface="+mn-cs"/>
              </a:rPr>
              <a:pPr algn="r" fontAlgn="auto">
                <a:spcBef>
                  <a:spcPts val="0"/>
                </a:spcBef>
                <a:spcAft>
                  <a:spcPts val="0"/>
                </a:spcAft>
                <a:defRPr/>
              </a:pPr>
              <a:t>20</a:t>
            </a:fld>
            <a:endParaRPr lang="en-US" sz="1200" dirty="0">
              <a:solidFill>
                <a:schemeClr val="accent3"/>
              </a:solidFill>
              <a:latin typeface="+mn-lt"/>
              <a:cs typeface="+mn-cs"/>
            </a:endParaRPr>
          </a:p>
        </p:txBody>
      </p:sp>
    </p:spTree>
    <p:extLst>
      <p:ext uri="{BB962C8B-B14F-4D97-AF65-F5344CB8AC3E}">
        <p14:creationId xmlns:p14="http://schemas.microsoft.com/office/powerpoint/2010/main" val="850103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PPI: More information</a:t>
            </a:r>
            <a:endParaRPr lang="en-US" dirty="0"/>
          </a:p>
        </p:txBody>
      </p:sp>
      <p:sp>
        <p:nvSpPr>
          <p:cNvPr id="3" name="Content Placeholder 2"/>
          <p:cNvSpPr>
            <a:spLocks noGrp="1"/>
          </p:cNvSpPr>
          <p:nvPr>
            <p:ph idx="1"/>
          </p:nvPr>
        </p:nvSpPr>
        <p:spPr/>
        <p:txBody>
          <a:bodyPr/>
          <a:lstStyle/>
          <a:p>
            <a:r>
              <a:rPr lang="en-US" dirty="0" smtClean="0"/>
              <a:t>Inexpensive and easy to collect.</a:t>
            </a:r>
          </a:p>
          <a:p>
            <a:r>
              <a:rPr lang="en-US" dirty="0" smtClean="0"/>
              <a:t>PPI data is objective and comparable because the tool is derived from representative national household income and expenditure surveys.</a:t>
            </a:r>
          </a:p>
          <a:p>
            <a:r>
              <a:rPr lang="en-US" dirty="0" smtClean="0"/>
              <a:t>Comprised of simple, non-financial indicators; easily verifiable; takes about ten minutes for field staff to </a:t>
            </a:r>
            <a:r>
              <a:rPr lang="en-US" dirty="0"/>
              <a:t>collect.</a:t>
            </a:r>
          </a:p>
          <a:p>
            <a:pPr marL="342900" lvl="1" indent="-342900">
              <a:buFont typeface="Wingdings 3" pitchFamily="18" charset="2"/>
              <a:buChar char=""/>
            </a:pPr>
            <a:r>
              <a:rPr lang="en-US" sz="2400" dirty="0"/>
              <a:t>Allows pro-poor organizations to benchmark poverty distributions to national &amp; international poverty </a:t>
            </a:r>
            <a:r>
              <a:rPr lang="en-US" sz="2400" dirty="0" smtClean="0"/>
              <a:t>levels</a:t>
            </a:r>
            <a:endParaRPr lang="en-US" sz="2400" dirty="0"/>
          </a:p>
        </p:txBody>
      </p:sp>
      <p:sp>
        <p:nvSpPr>
          <p:cNvPr id="5" name="Footer Placeholder 3"/>
          <p:cNvSpPr>
            <a:spLocks noGrp="1"/>
          </p:cNvSpPr>
          <p:nvPr>
            <p:ph type="ftr" sz="quarter" idx="11"/>
          </p:nvPr>
        </p:nvSpPr>
        <p:spPr>
          <a:xfrm>
            <a:off x="2590800" y="6356350"/>
            <a:ext cx="3962400" cy="365125"/>
          </a:xfrm>
        </p:spPr>
        <p:txBody>
          <a:bodyPr/>
          <a:lstStyle/>
          <a:p>
            <a:pPr>
              <a:defRPr/>
            </a:pPr>
            <a:r>
              <a:rPr lang="en-US" dirty="0" smtClean="0"/>
              <a:t>Progress out of Poverty Index</a:t>
            </a:r>
            <a:r>
              <a:rPr lang="en-US" baseline="30000" dirty="0" smtClean="0"/>
              <a:t>®</a:t>
            </a:r>
            <a:r>
              <a:rPr lang="en-US" dirty="0" smtClean="0"/>
              <a:t> by Grameen Foundation</a:t>
            </a:r>
            <a:endParaRPr lang="en-US" dirty="0"/>
          </a:p>
        </p:txBody>
      </p:sp>
      <p:sp>
        <p:nvSpPr>
          <p:cNvPr id="6" name="Slide Number Placeholder 4"/>
          <p:cNvSpPr>
            <a:spLocks noGrp="1"/>
          </p:cNvSpPr>
          <p:nvPr>
            <p:ph type="sldNum" sz="quarter" idx="12"/>
          </p:nvPr>
        </p:nvSpPr>
        <p:spPr>
          <a:xfrm>
            <a:off x="6553200" y="6356350"/>
            <a:ext cx="2133600" cy="365125"/>
          </a:xfrm>
        </p:spPr>
        <p:txBody>
          <a:bodyPr/>
          <a:lstStyle/>
          <a:p>
            <a:pPr>
              <a:defRPr/>
            </a:pPr>
            <a:fld id="{5F1169E9-5B38-4584-9DBB-599654ADA5C9}" type="slidenum">
              <a:rPr lang="en-US" smtClean="0"/>
              <a:pPr>
                <a:defRPr/>
              </a:pPr>
              <a:t>21</a:t>
            </a:fld>
            <a:endParaRPr lang="en-US" dirty="0"/>
          </a:p>
        </p:txBody>
      </p:sp>
    </p:spTree>
    <p:extLst>
      <p:ext uri="{BB962C8B-B14F-4D97-AF65-F5344CB8AC3E}">
        <p14:creationId xmlns:p14="http://schemas.microsoft.com/office/powerpoint/2010/main" val="3344622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6"/>
          <p:cNvSpPr>
            <a:spLocks noGrp="1"/>
          </p:cNvSpPr>
          <p:nvPr>
            <p:ph type="title"/>
          </p:nvPr>
        </p:nvSpPr>
        <p:spPr/>
        <p:txBody>
          <a:bodyPr>
            <a:noAutofit/>
          </a:bodyPr>
          <a:lstStyle/>
          <a:p>
            <a:r>
              <a:rPr lang="en-US" sz="3600" dirty="0" smtClean="0">
                <a:latin typeface="Helvetica Light" pitchFamily="125" charset="0"/>
                <a:ea typeface="Geneva" pitchFamily="125" charset="-128"/>
                <a:cs typeface="Helvetica 45 Light" pitchFamily="125" charset="0"/>
              </a:rPr>
              <a:t>How Organizations use the PPI</a:t>
            </a:r>
          </a:p>
        </p:txBody>
      </p:sp>
      <p:sp>
        <p:nvSpPr>
          <p:cNvPr id="6" name="Footer Placeholder 2"/>
          <p:cNvSpPr>
            <a:spLocks noGrp="1"/>
          </p:cNvSpPr>
          <p:nvPr>
            <p:ph type="ftr" sz="quarter" idx="11"/>
          </p:nvPr>
        </p:nvSpPr>
        <p:spPr/>
        <p:txBody>
          <a:bodyPr/>
          <a:lstStyle/>
          <a:p>
            <a:r>
              <a:rPr lang="en-US" dirty="0" smtClean="0"/>
              <a:t>Progress out of Poverty Index</a:t>
            </a:r>
            <a:r>
              <a:rPr lang="en-US" baseline="30000" dirty="0" smtClean="0"/>
              <a:t>®</a:t>
            </a:r>
            <a:r>
              <a:rPr lang="en-US" dirty="0" smtClean="0"/>
              <a:t> by Grameen Foundation</a:t>
            </a:r>
            <a:endParaRPr lang="en-US" dirty="0"/>
          </a:p>
        </p:txBody>
      </p:sp>
      <p:sp>
        <p:nvSpPr>
          <p:cNvPr id="7" name="Slide Number Placeholder 3"/>
          <p:cNvSpPr>
            <a:spLocks noGrp="1"/>
          </p:cNvSpPr>
          <p:nvPr>
            <p:ph type="sldNum" sz="quarter" idx="12"/>
          </p:nvPr>
        </p:nvSpPr>
        <p:spPr/>
        <p:txBody>
          <a:bodyPr/>
          <a:lstStyle/>
          <a:p>
            <a:fld id="{B035C110-12EF-4538-B305-FF4FB445AFD8}" type="slidenum">
              <a:rPr lang="en-US" smtClean="0"/>
              <a:pPr/>
              <a:t>22</a:t>
            </a:fld>
            <a:endParaRPr lang="en-US" dirty="0"/>
          </a:p>
        </p:txBody>
      </p:sp>
      <p:sp>
        <p:nvSpPr>
          <p:cNvPr id="24578" name="Text Placeholder 5"/>
          <p:cNvSpPr>
            <a:spLocks noGrp="1"/>
          </p:cNvSpPr>
          <p:nvPr>
            <p:ph sz="half" idx="4294967295"/>
          </p:nvPr>
        </p:nvSpPr>
        <p:spPr>
          <a:xfrm>
            <a:off x="917575" y="1570037"/>
            <a:ext cx="7083425" cy="4525963"/>
          </a:xfrm>
        </p:spPr>
        <p:txBody>
          <a:bodyPr/>
          <a:lstStyle/>
          <a:p>
            <a:r>
              <a:rPr lang="en-US" dirty="0" smtClean="0">
                <a:latin typeface="Helvetica 55 Roman" charset="0"/>
                <a:ea typeface="Geneva" pitchFamily="125" charset="-128"/>
                <a:cs typeface="Helvetica 45 Light" pitchFamily="125" charset="0"/>
              </a:rPr>
              <a:t>Poverty outreach</a:t>
            </a:r>
          </a:p>
          <a:p>
            <a:r>
              <a:rPr lang="en-US" dirty="0" smtClean="0">
                <a:latin typeface="Helvetica 55 Roman" charset="0"/>
                <a:ea typeface="Geneva" pitchFamily="125" charset="-128"/>
                <a:cs typeface="Helvetica 45 Light" pitchFamily="125" charset="0"/>
              </a:rPr>
              <a:t>Program evaluation</a:t>
            </a:r>
          </a:p>
          <a:p>
            <a:r>
              <a:rPr lang="en-US" dirty="0" smtClean="0">
                <a:latin typeface="Helvetica 55 Roman" charset="0"/>
                <a:ea typeface="Geneva" pitchFamily="125" charset="-128"/>
                <a:cs typeface="Helvetica 45 Light" pitchFamily="125" charset="0"/>
              </a:rPr>
              <a:t>Product development</a:t>
            </a:r>
          </a:p>
          <a:p>
            <a:r>
              <a:rPr lang="en-US" dirty="0" smtClean="0">
                <a:latin typeface="Helvetica 55 Roman" charset="0"/>
                <a:ea typeface="Geneva" pitchFamily="125" charset="-128"/>
                <a:cs typeface="Helvetica 45 Light" pitchFamily="125" charset="0"/>
              </a:rPr>
              <a:t>Monitoring</a:t>
            </a:r>
          </a:p>
          <a:p>
            <a:pPr lvl="1">
              <a:buFont typeface="Arial" pitchFamily="34" charset="0"/>
              <a:buChar char="•"/>
            </a:pPr>
            <a:r>
              <a:rPr lang="en-US" dirty="0" smtClean="0">
                <a:latin typeface="Helvetica 55 Roman" charset="0"/>
                <a:ea typeface="Geneva" pitchFamily="125" charset="-128"/>
              </a:rPr>
              <a:t>Client profiles and behaviors</a:t>
            </a:r>
          </a:p>
          <a:p>
            <a:pPr lvl="1">
              <a:buFont typeface="Arial" pitchFamily="34" charset="0"/>
              <a:buChar char="•"/>
            </a:pPr>
            <a:r>
              <a:rPr lang="en-US" dirty="0" smtClean="0">
                <a:latin typeface="Helvetica 55 Roman" charset="0"/>
                <a:ea typeface="Geneva" pitchFamily="125" charset="-128"/>
              </a:rPr>
              <a:t>Organization and program performance</a:t>
            </a:r>
          </a:p>
          <a:p>
            <a:pPr lvl="1">
              <a:buFont typeface="Arial" pitchFamily="34" charset="0"/>
              <a:buChar char="•"/>
            </a:pPr>
            <a:r>
              <a:rPr lang="en-US" dirty="0" smtClean="0">
                <a:latin typeface="Helvetica 55 Roman" charset="0"/>
                <a:ea typeface="Geneva" pitchFamily="125" charset="-128"/>
              </a:rPr>
              <a:t>Tracking over time</a:t>
            </a:r>
          </a:p>
          <a:p>
            <a:r>
              <a:rPr lang="en-US" dirty="0" smtClean="0">
                <a:latin typeface="Helvetica 55 Roman" charset="0"/>
                <a:ea typeface="Geneva" pitchFamily="125" charset="-128"/>
                <a:cs typeface="Helvetica 45 Light" pitchFamily="125" charset="0"/>
              </a:rPr>
              <a:t>Targeting and screening</a:t>
            </a:r>
          </a:p>
          <a:p>
            <a:r>
              <a:rPr lang="en-US" dirty="0" smtClean="0">
                <a:latin typeface="Helvetica 55 Roman" charset="0"/>
                <a:ea typeface="Geneva" pitchFamily="125" charset="-128"/>
                <a:cs typeface="Helvetica 45 Light" pitchFamily="125" charset="0"/>
              </a:rPr>
              <a:t>Tracking poverty movement</a:t>
            </a:r>
          </a:p>
          <a:p>
            <a:r>
              <a:rPr lang="en-US" dirty="0" smtClean="0">
                <a:latin typeface="Helvetica 55 Roman" charset="0"/>
                <a:ea typeface="Geneva" pitchFamily="125" charset="-128"/>
                <a:cs typeface="Helvetica 45 Light" pitchFamily="125" charset="0"/>
              </a:rPr>
              <a:t>Client insights</a:t>
            </a:r>
          </a:p>
        </p:txBody>
      </p:sp>
      <p:sp>
        <p:nvSpPr>
          <p:cNvPr id="24580" name="AutoShape 2" descr="Inline image 1"/>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24581" name="AutoShape 4" descr="Inline image 1"/>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Tree>
    <p:extLst>
      <p:ext uri="{BB962C8B-B14F-4D97-AF65-F5344CB8AC3E}">
        <p14:creationId xmlns:p14="http://schemas.microsoft.com/office/powerpoint/2010/main" val="3140160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nvGraphicFramePr>
        <p:xfrm>
          <a:off x="381000" y="4495800"/>
          <a:ext cx="4419599" cy="1752599"/>
        </p:xfrm>
        <a:graphic>
          <a:graphicData uri="http://schemas.openxmlformats.org/drawingml/2006/table">
            <a:tbl>
              <a:tblPr>
                <a:tableStyleId>{9DCAF9ED-07DC-4A11-8D7F-57B35C25682E}</a:tableStyleId>
              </a:tblPr>
              <a:tblGrid>
                <a:gridCol w="535710"/>
                <a:gridCol w="881398"/>
                <a:gridCol w="212566"/>
                <a:gridCol w="929975"/>
                <a:gridCol w="929975"/>
                <a:gridCol w="929975"/>
              </a:tblGrid>
              <a:tr h="647512">
                <a:tc gridSpan="6">
                  <a:txBody>
                    <a:bodyPr/>
                    <a:lstStyle/>
                    <a:p>
                      <a:pPr algn="ctr" fontAlgn="b"/>
                      <a:r>
                        <a:rPr lang="en-US" sz="1100" u="none" strike="noStrike" dirty="0"/>
                        <a:t>All-India, poverty lines and poverty rates, by round and by urban/rural</a:t>
                      </a:r>
                      <a:endParaRPr lang="en-US" sz="1100" b="0" i="0" u="none" strike="noStrike" dirty="0">
                        <a:latin typeface="EMR1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4408">
                <a:tc rowSpan="3">
                  <a:txBody>
                    <a:bodyPr/>
                    <a:lstStyle/>
                    <a:p>
                      <a:pPr algn="l" fontAlgn="b"/>
                      <a:r>
                        <a:rPr lang="en-US" sz="1100" u="none" strike="noStrike"/>
                        <a:t>Round</a:t>
                      </a:r>
                      <a:endParaRPr lang="en-US" sz="1100" b="0" i="0" u="none" strike="noStrike">
                        <a:latin typeface="EMBX10"/>
                      </a:endParaRPr>
                    </a:p>
                  </a:txBody>
                  <a:tcPr marL="0" marR="0" marT="0" marB="0" anchor="b"/>
                </a:tc>
                <a:tc>
                  <a:txBody>
                    <a:bodyPr/>
                    <a:lstStyle/>
                    <a:p>
                      <a:pPr algn="ctr" fontAlgn="b"/>
                      <a:endParaRPr lang="en-US" sz="1100" b="0" i="0" u="none" strike="noStrike">
                        <a:latin typeface="EMR10"/>
                      </a:endParaRPr>
                    </a:p>
                  </a:txBody>
                  <a:tcPr marL="0" marR="0" marT="0" marB="0" anchor="b"/>
                </a:tc>
                <a:tc>
                  <a:txBody>
                    <a:bodyPr/>
                    <a:lstStyle/>
                    <a:p>
                      <a:pPr algn="l" fontAlgn="b"/>
                      <a:r>
                        <a:rPr lang="en-US" sz="1100" u="none" strike="noStrike"/>
                        <a:t> </a:t>
                      </a:r>
                      <a:endParaRPr lang="en-US" sz="1100" b="0" i="0" u="none" strike="noStrike">
                        <a:latin typeface="EMR10"/>
                      </a:endParaRPr>
                    </a:p>
                  </a:txBody>
                  <a:tcPr marL="0" marR="0" marT="0" marB="0" anchor="b"/>
                </a:tc>
                <a:tc gridSpan="3">
                  <a:txBody>
                    <a:bodyPr/>
                    <a:lstStyle/>
                    <a:p>
                      <a:pPr algn="ctr" fontAlgn="b"/>
                      <a:r>
                        <a:rPr lang="en-US" sz="1100" u="sng" strike="noStrike"/>
                        <a:t>Poverty line (nominal Rs/person/day) and poverty rate (%)</a:t>
                      </a:r>
                      <a:endParaRPr lang="en-US" sz="1100" b="0" i="0" u="sng" strike="noStrike">
                        <a:latin typeface="EMBX10"/>
                      </a:endParaRPr>
                    </a:p>
                  </a:txBody>
                  <a:tcPr marL="0" marR="0" marT="0" marB="0" anchor="b"/>
                </a:tc>
                <a:tc hMerge="1">
                  <a:txBody>
                    <a:bodyPr/>
                    <a:lstStyle/>
                    <a:p>
                      <a:endParaRPr lang="en-US"/>
                    </a:p>
                  </a:txBody>
                  <a:tcPr/>
                </a:tc>
                <a:tc hMerge="1">
                  <a:txBody>
                    <a:bodyPr/>
                    <a:lstStyle/>
                    <a:p>
                      <a:endParaRPr lang="en-US"/>
                    </a:p>
                  </a:txBody>
                  <a:tcPr/>
                </a:tc>
              </a:tr>
              <a:tr h="226629">
                <a:tc vMerge="1">
                  <a:txBody>
                    <a:bodyPr/>
                    <a:lstStyle/>
                    <a:p>
                      <a:endParaRPr lang="en-US"/>
                    </a:p>
                  </a:txBody>
                  <a:tcPr/>
                </a:tc>
                <a:tc>
                  <a:txBody>
                    <a:bodyPr/>
                    <a:lstStyle/>
                    <a:p>
                      <a:pPr algn="l" fontAlgn="b"/>
                      <a:endParaRPr lang="en-US" sz="1100" b="0" i="0" u="none" strike="noStrike">
                        <a:latin typeface="EMBX10"/>
                      </a:endParaRPr>
                    </a:p>
                  </a:txBody>
                  <a:tcPr marL="0" marR="0" marT="0" marB="0" anchor="b"/>
                </a:tc>
                <a:tc>
                  <a:txBody>
                    <a:bodyPr/>
                    <a:lstStyle/>
                    <a:p>
                      <a:pPr algn="l" fontAlgn="b"/>
                      <a:endParaRPr lang="en-US" sz="1100" b="0" i="0" u="none" strike="noStrike">
                        <a:latin typeface="EMBX10"/>
                      </a:endParaRPr>
                    </a:p>
                  </a:txBody>
                  <a:tcPr marL="0" marR="0" marT="0" marB="0" anchor="b"/>
                </a:tc>
                <a:tc gridSpan="3">
                  <a:txBody>
                    <a:bodyPr/>
                    <a:lstStyle/>
                    <a:p>
                      <a:pPr algn="ctr" fontAlgn="b"/>
                      <a:r>
                        <a:rPr lang="en-US" sz="1100" u="sng" strike="noStrike" dirty="0"/>
                        <a:t>International purchase-power-parity lines</a:t>
                      </a:r>
                      <a:endParaRPr lang="en-US" sz="1100" b="0" i="0" u="sng" strike="noStrike" dirty="0">
                        <a:latin typeface="EMBX10"/>
                      </a:endParaRPr>
                    </a:p>
                  </a:txBody>
                  <a:tcPr marL="0" marR="0" marT="0" marB="0" anchor="b"/>
                </a:tc>
                <a:tc hMerge="1">
                  <a:txBody>
                    <a:bodyPr/>
                    <a:lstStyle/>
                    <a:p>
                      <a:endParaRPr lang="en-US"/>
                    </a:p>
                  </a:txBody>
                  <a:tcPr/>
                </a:tc>
                <a:tc hMerge="1">
                  <a:txBody>
                    <a:bodyPr/>
                    <a:lstStyle/>
                    <a:p>
                      <a:endParaRPr lang="en-US"/>
                    </a:p>
                  </a:txBody>
                  <a:tcPr/>
                </a:tc>
              </a:tr>
              <a:tr h="248213">
                <a:tc vMerge="1">
                  <a:txBody>
                    <a:bodyPr/>
                    <a:lstStyle/>
                    <a:p>
                      <a:endParaRPr lang="en-US"/>
                    </a:p>
                  </a:txBody>
                  <a:tcPr/>
                </a:tc>
                <a:tc>
                  <a:txBody>
                    <a:bodyPr/>
                    <a:lstStyle/>
                    <a:p>
                      <a:pPr algn="l" fontAlgn="b"/>
                      <a:r>
                        <a:rPr lang="en-US" sz="1100" u="none" strike="noStrike"/>
                        <a:t>Line/rate</a:t>
                      </a:r>
                      <a:endParaRPr lang="en-US" sz="1100" b="0" i="0" u="none" strike="noStrike">
                        <a:latin typeface="EMBX10"/>
                      </a:endParaRPr>
                    </a:p>
                  </a:txBody>
                  <a:tcPr marL="0" marR="0" marT="0" marB="0" anchor="b"/>
                </a:tc>
                <a:tc>
                  <a:txBody>
                    <a:bodyPr/>
                    <a:lstStyle/>
                    <a:p>
                      <a:pPr algn="l" fontAlgn="b"/>
                      <a:endParaRPr lang="en-US" sz="1100" b="0" i="0" u="none" strike="noStrike">
                        <a:latin typeface="EMBX10"/>
                      </a:endParaRPr>
                    </a:p>
                  </a:txBody>
                  <a:tcPr marL="0" marR="0" marT="0" marB="0" anchor="b"/>
                </a:tc>
                <a:tc>
                  <a:txBody>
                    <a:bodyPr/>
                    <a:lstStyle/>
                    <a:p>
                      <a:pPr algn="ctr" fontAlgn="b"/>
                      <a:r>
                        <a:rPr lang="en-US" sz="1100" u="none" strike="noStrike"/>
                        <a:t>National</a:t>
                      </a:r>
                      <a:endParaRPr lang="en-US" sz="1100" b="0" i="0" u="none" strike="noStrike">
                        <a:latin typeface="EMBX10"/>
                      </a:endParaRPr>
                    </a:p>
                  </a:txBody>
                  <a:tcPr marL="0" marR="0" marT="0" marB="0" anchor="b"/>
                </a:tc>
                <a:tc>
                  <a:txBody>
                    <a:bodyPr/>
                    <a:lstStyle/>
                    <a:p>
                      <a:pPr algn="ctr" fontAlgn="b"/>
                      <a:r>
                        <a:rPr lang="en-US" sz="1100" u="none" strike="noStrike"/>
                        <a:t>$1.25/day</a:t>
                      </a:r>
                      <a:endParaRPr lang="en-US" sz="1100" b="0" i="0" u="none" strike="noStrike">
                        <a:latin typeface="EMBX10"/>
                      </a:endParaRPr>
                    </a:p>
                  </a:txBody>
                  <a:tcPr marL="0" marR="0" marT="0" marB="0" anchor="b"/>
                </a:tc>
                <a:tc>
                  <a:txBody>
                    <a:bodyPr/>
                    <a:lstStyle/>
                    <a:p>
                      <a:pPr algn="ctr" fontAlgn="b"/>
                      <a:r>
                        <a:rPr lang="en-US" sz="1100" u="none" strike="noStrike"/>
                        <a:t>$2/day</a:t>
                      </a:r>
                      <a:endParaRPr lang="en-US" sz="1100" b="0" i="0" u="none" strike="noStrike">
                        <a:latin typeface="EMBX10"/>
                      </a:endParaRPr>
                    </a:p>
                  </a:txBody>
                  <a:tcPr marL="0" marR="0" marT="0" marB="0" anchor="b"/>
                </a:tc>
              </a:tr>
              <a:tr h="215837">
                <a:tc>
                  <a:txBody>
                    <a:bodyPr/>
                    <a:lstStyle/>
                    <a:p>
                      <a:pPr algn="ctr" fontAlgn="b"/>
                      <a:r>
                        <a:rPr lang="en-US" sz="1100" u="none" strike="noStrike"/>
                        <a:t>62</a:t>
                      </a:r>
                      <a:endParaRPr lang="en-US" sz="1100" b="0" i="0" u="none" strike="noStrike">
                        <a:latin typeface="EMR10"/>
                      </a:endParaRPr>
                    </a:p>
                  </a:txBody>
                  <a:tcPr marL="0" marR="0" marT="0" marB="0" anchor="b"/>
                </a:tc>
                <a:tc>
                  <a:txBody>
                    <a:bodyPr/>
                    <a:lstStyle/>
                    <a:p>
                      <a:pPr algn="l" fontAlgn="b"/>
                      <a:r>
                        <a:rPr lang="en-US" sz="1100" u="none" strike="noStrike"/>
                        <a:t>Line</a:t>
                      </a:r>
                      <a:endParaRPr lang="en-US" sz="1100" b="0" i="0" u="none" strike="noStrike">
                        <a:latin typeface="EMR10"/>
                      </a:endParaRPr>
                    </a:p>
                  </a:txBody>
                  <a:tcPr marL="0" marR="0" marT="0" marB="0" anchor="b"/>
                </a:tc>
                <a:tc>
                  <a:txBody>
                    <a:bodyPr/>
                    <a:lstStyle/>
                    <a:p>
                      <a:pPr algn="l" fontAlgn="b"/>
                      <a:endParaRPr lang="en-US" sz="1100" b="0" i="0" u="none" strike="noStrike">
                        <a:latin typeface="EMR10"/>
                      </a:endParaRPr>
                    </a:p>
                  </a:txBody>
                  <a:tcPr marL="0" marR="0" marT="0" marB="0" anchor="b"/>
                </a:tc>
                <a:tc>
                  <a:txBody>
                    <a:bodyPr/>
                    <a:lstStyle/>
                    <a:p>
                      <a:pPr algn="ctr" fontAlgn="b"/>
                      <a:r>
                        <a:rPr lang="en-US" sz="1100" u="none" strike="noStrike" dirty="0"/>
                        <a:t>14.25</a:t>
                      </a:r>
                      <a:endParaRPr lang="en-US" sz="1100" b="0" i="0" u="none" strike="noStrike" dirty="0">
                        <a:latin typeface="EMR10"/>
                      </a:endParaRPr>
                    </a:p>
                  </a:txBody>
                  <a:tcPr marL="0" marR="0" marT="0" marB="0" anchor="b"/>
                </a:tc>
                <a:tc>
                  <a:txBody>
                    <a:bodyPr/>
                    <a:lstStyle/>
                    <a:p>
                      <a:pPr algn="ctr" fontAlgn="b"/>
                      <a:r>
                        <a:rPr lang="en-US" sz="1100" u="none" strike="noStrike"/>
                        <a:t>19.22</a:t>
                      </a:r>
                      <a:endParaRPr lang="en-US" sz="1100" b="0" i="0" u="none" strike="noStrike">
                        <a:latin typeface="EMR10"/>
                      </a:endParaRPr>
                    </a:p>
                  </a:txBody>
                  <a:tcPr marL="0" marR="0" marT="0" marB="0" anchor="b"/>
                </a:tc>
                <a:tc>
                  <a:txBody>
                    <a:bodyPr/>
                    <a:lstStyle/>
                    <a:p>
                      <a:pPr algn="ctr" fontAlgn="b"/>
                      <a:r>
                        <a:rPr lang="en-US" sz="1100" u="none" strike="noStrike" dirty="0"/>
                        <a:t>30.75</a:t>
                      </a:r>
                      <a:endParaRPr lang="en-US" sz="1100" b="0" i="0" u="none" strike="noStrike" dirty="0">
                        <a:latin typeface="EMR10"/>
                      </a:endParaRPr>
                    </a:p>
                  </a:txBody>
                  <a:tcPr marL="0" marR="0" marT="0" marB="0" anchor="b"/>
                </a:tc>
              </a:tr>
            </a:tbl>
          </a:graphicData>
        </a:graphic>
      </p:graphicFrame>
      <p:sp>
        <p:nvSpPr>
          <p:cNvPr id="48159" name="Title 4"/>
          <p:cNvSpPr>
            <a:spLocks noGrp="1"/>
          </p:cNvSpPr>
          <p:nvPr>
            <p:ph type="title"/>
          </p:nvPr>
        </p:nvSpPr>
        <p:spPr>
          <a:xfrm>
            <a:off x="5181600" y="1066800"/>
            <a:ext cx="3505200" cy="3429000"/>
          </a:xfrm>
        </p:spPr>
        <p:txBody>
          <a:bodyPr/>
          <a:lstStyle/>
          <a:p>
            <a:pPr algn="ctr"/>
            <a:r>
              <a:rPr lang="en-US" altLang="en-US" sz="1600" u="sng" smtClean="0">
                <a:solidFill>
                  <a:srgbClr val="00B050"/>
                </a:solidFill>
              </a:rPr>
              <a:t>Very Good Poverty Outreach</a:t>
            </a:r>
            <a:r>
              <a:rPr lang="en-US" altLang="en-US" u="sng" smtClean="0"/>
              <a:t/>
            </a:r>
            <a:br>
              <a:rPr lang="en-US" altLang="en-US" u="sng" smtClean="0"/>
            </a:br>
            <a:r>
              <a:rPr lang="en-US" altLang="en-US" u="sng" smtClean="0"/>
              <a:t>75.2% </a:t>
            </a:r>
            <a:r>
              <a:rPr lang="en-US" altLang="en-US" sz="1600" smtClean="0"/>
              <a:t/>
            </a:r>
            <a:br>
              <a:rPr lang="en-US" altLang="en-US" sz="1600" smtClean="0"/>
            </a:br>
            <a:r>
              <a:rPr lang="en-US" altLang="en-US" sz="1600" smtClean="0"/>
              <a:t>of MFI-A new clients are below </a:t>
            </a:r>
            <a:br>
              <a:rPr lang="en-US" altLang="en-US" sz="1600" smtClean="0"/>
            </a:br>
            <a:r>
              <a:rPr lang="en-US" altLang="en-US" sz="1600" i="1" u="sng" smtClean="0"/>
              <a:t>$1.25  PPP line</a:t>
            </a:r>
            <a:r>
              <a:rPr lang="en-US" altLang="en-US" sz="1600" smtClean="0"/>
              <a:t/>
            </a:r>
            <a:br>
              <a:rPr lang="en-US" altLang="en-US" sz="1600" smtClean="0"/>
            </a:br>
            <a:r>
              <a:rPr lang="en-US" altLang="en-US" sz="1600" smtClean="0"/>
              <a:t/>
            </a:r>
            <a:br>
              <a:rPr lang="en-US" altLang="en-US" sz="1600" smtClean="0"/>
            </a:br>
            <a:r>
              <a:rPr lang="en-US" altLang="en-US" sz="1600" smtClean="0"/>
              <a:t>Compares with </a:t>
            </a:r>
            <a:br>
              <a:rPr lang="en-US" altLang="en-US" sz="1600" smtClean="0"/>
            </a:br>
            <a:r>
              <a:rPr lang="en-US" altLang="en-US" sz="1600" smtClean="0"/>
              <a:t/>
            </a:r>
            <a:br>
              <a:rPr lang="en-US" altLang="en-US" sz="1600" smtClean="0"/>
            </a:br>
            <a:r>
              <a:rPr lang="en-US" altLang="en-US" sz="1600" smtClean="0"/>
              <a:t> All India distribution of </a:t>
            </a:r>
            <a:br>
              <a:rPr lang="en-US" altLang="en-US" sz="1600" smtClean="0"/>
            </a:br>
            <a:r>
              <a:rPr lang="en-US" altLang="en-US" u="sng" smtClean="0"/>
              <a:t>42.6% </a:t>
            </a:r>
            <a:r>
              <a:rPr lang="en-US" altLang="en-US" sz="1600" smtClean="0"/>
              <a:t/>
            </a:r>
            <a:br>
              <a:rPr lang="en-US" altLang="en-US" sz="1600" smtClean="0"/>
            </a:br>
            <a:r>
              <a:rPr lang="en-US" altLang="en-US" sz="1600" smtClean="0"/>
              <a:t>below </a:t>
            </a:r>
            <a:r>
              <a:rPr lang="en-US" altLang="en-US" sz="1600" i="1" u="sng" smtClean="0"/>
              <a:t>$1.25  PPP line</a:t>
            </a:r>
            <a:endParaRPr lang="en-US" altLang="en-US" sz="1600" smtClean="0"/>
          </a:p>
        </p:txBody>
      </p:sp>
      <p:sp>
        <p:nvSpPr>
          <p:cNvPr id="5" name="Rectangle 2"/>
          <p:cNvSpPr txBox="1">
            <a:spLocks noChangeArrowheads="1"/>
          </p:cNvSpPr>
          <p:nvPr/>
        </p:nvSpPr>
        <p:spPr>
          <a:xfrm>
            <a:off x="1371600" y="76200"/>
            <a:ext cx="6629400" cy="563563"/>
          </a:xfrm>
          <a:prstGeom prst="rect">
            <a:avLst/>
          </a:prstGeom>
        </p:spPr>
        <p:txBody>
          <a:bodyPr/>
          <a:lstStyle/>
          <a:p>
            <a:pPr>
              <a:defRPr/>
            </a:pPr>
            <a:r>
              <a:rPr lang="en-US" sz="2400" b="1" kern="0" dirty="0">
                <a:solidFill>
                  <a:schemeClr val="folHlink"/>
                </a:solidFill>
                <a:latin typeface="+mj-lt"/>
                <a:ea typeface="+mj-ea"/>
                <a:cs typeface="+mj-cs"/>
              </a:rPr>
              <a:t>Sample Report – 1: </a:t>
            </a:r>
          </a:p>
          <a:p>
            <a:pPr>
              <a:defRPr/>
            </a:pPr>
            <a:r>
              <a:rPr lang="en-US" sz="2400" b="1" kern="0" dirty="0">
                <a:solidFill>
                  <a:schemeClr val="folHlink"/>
                </a:solidFill>
                <a:latin typeface="+mj-lt"/>
                <a:ea typeface="+mj-ea"/>
                <a:cs typeface="+mj-cs"/>
              </a:rPr>
              <a:t>Organization Poverty Outreach</a:t>
            </a:r>
          </a:p>
        </p:txBody>
      </p:sp>
      <p:sp>
        <p:nvSpPr>
          <p:cNvPr id="7" name="Title 4"/>
          <p:cNvSpPr txBox="1">
            <a:spLocks/>
          </p:cNvSpPr>
          <p:nvPr/>
        </p:nvSpPr>
        <p:spPr bwMode="auto">
          <a:xfrm>
            <a:off x="5410200" y="4800600"/>
            <a:ext cx="3429000" cy="1447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1600" b="1" kern="0" dirty="0">
                <a:solidFill>
                  <a:schemeClr val="accent4"/>
                </a:solidFill>
                <a:latin typeface="Californian FB" pitchFamily="18" charset="0"/>
                <a:ea typeface="+mj-ea"/>
                <a:cs typeface="+mj-cs"/>
              </a:rPr>
              <a:t>Same report could be generated at various level of analysis</a:t>
            </a:r>
          </a:p>
          <a:p>
            <a:pPr>
              <a:buFont typeface="Arial" pitchFamily="34" charset="0"/>
              <a:buChar char="•"/>
              <a:defRPr/>
            </a:pPr>
            <a:r>
              <a:rPr lang="en-US" sz="1600" b="1" kern="0" dirty="0">
                <a:solidFill>
                  <a:schemeClr val="accent4"/>
                </a:solidFill>
                <a:latin typeface="Californian FB" pitchFamily="18" charset="0"/>
                <a:ea typeface="+mj-ea"/>
                <a:cs typeface="+mj-cs"/>
              </a:rPr>
              <a:t>Rural/Urban</a:t>
            </a:r>
          </a:p>
          <a:p>
            <a:pPr>
              <a:buFont typeface="Arial" pitchFamily="34" charset="0"/>
              <a:buChar char="•"/>
              <a:defRPr/>
            </a:pPr>
            <a:r>
              <a:rPr lang="en-US" sz="1600" b="1" kern="0" dirty="0">
                <a:solidFill>
                  <a:schemeClr val="accent4"/>
                </a:solidFill>
                <a:latin typeface="Californian FB" pitchFamily="18" charset="0"/>
                <a:ea typeface="+mj-ea"/>
                <a:cs typeface="+mj-cs"/>
              </a:rPr>
              <a:t>States/Region</a:t>
            </a:r>
          </a:p>
          <a:p>
            <a:pPr>
              <a:buFont typeface="Arial" pitchFamily="34" charset="0"/>
              <a:buChar char="•"/>
              <a:defRPr/>
            </a:pPr>
            <a:r>
              <a:rPr lang="en-US" sz="1600" b="1" kern="0" dirty="0">
                <a:solidFill>
                  <a:schemeClr val="accent4"/>
                </a:solidFill>
                <a:latin typeface="Californian FB" pitchFamily="18" charset="0"/>
                <a:ea typeface="+mj-ea"/>
                <a:cs typeface="+mj-cs"/>
              </a:rPr>
              <a:t>District</a:t>
            </a:r>
          </a:p>
        </p:txBody>
      </p:sp>
      <p:graphicFrame>
        <p:nvGraphicFramePr>
          <p:cNvPr id="8" name="Chart 7"/>
          <p:cNvGraphicFramePr>
            <a:graphicFrameLocks/>
          </p:cNvGraphicFramePr>
          <p:nvPr/>
        </p:nvGraphicFramePr>
        <p:xfrm>
          <a:off x="381000" y="914400"/>
          <a:ext cx="47244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1205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066800" y="152400"/>
            <a:ext cx="6629400" cy="685800"/>
          </a:xfrm>
        </p:spPr>
        <p:txBody>
          <a:bodyPr>
            <a:normAutofit fontScale="90000"/>
          </a:bodyPr>
          <a:lstStyle/>
          <a:p>
            <a:pPr eaLnBrk="1" hangingPunct="1"/>
            <a:r>
              <a:rPr lang="en-US" altLang="en-US" sz="2700" b="1" kern="0" dirty="0">
                <a:solidFill>
                  <a:schemeClr val="folHlink"/>
                </a:solidFill>
              </a:rPr>
              <a:t>Sample Report – 2: </a:t>
            </a:r>
            <a:br>
              <a:rPr lang="en-US" altLang="en-US" sz="2700" b="1" kern="0" dirty="0">
                <a:solidFill>
                  <a:schemeClr val="folHlink"/>
                </a:solidFill>
              </a:rPr>
            </a:br>
            <a:r>
              <a:rPr lang="en-US" altLang="en-US" sz="2700" b="1" kern="0" dirty="0">
                <a:solidFill>
                  <a:schemeClr val="folHlink"/>
                </a:solidFill>
              </a:rPr>
              <a:t>Tracking </a:t>
            </a:r>
            <a:r>
              <a:rPr lang="en-US" altLang="en-US" sz="2700" b="1" kern="0" dirty="0">
                <a:solidFill>
                  <a:schemeClr val="folHlink"/>
                </a:solidFill>
              </a:rPr>
              <a:t>Over </a:t>
            </a:r>
            <a:r>
              <a:rPr lang="en-US" altLang="en-US" sz="2700" b="1" kern="0" dirty="0">
                <a:solidFill>
                  <a:schemeClr val="folHlink"/>
                </a:solidFill>
              </a:rPr>
              <a:t>Time Analysis</a:t>
            </a:r>
          </a:p>
        </p:txBody>
      </p:sp>
      <p:sp>
        <p:nvSpPr>
          <p:cNvPr id="3" name="Content Placeholder 2"/>
          <p:cNvSpPr>
            <a:spLocks noGrp="1"/>
          </p:cNvSpPr>
          <p:nvPr>
            <p:ph idx="1"/>
          </p:nvPr>
        </p:nvSpPr>
        <p:spPr>
          <a:xfrm>
            <a:off x="457200" y="4953000"/>
            <a:ext cx="8229600" cy="1096963"/>
          </a:xfrm>
          <a:solidFill>
            <a:schemeClr val="bg1"/>
          </a:solidFill>
          <a:ln>
            <a:solidFill>
              <a:schemeClr val="bg1"/>
            </a:solidFill>
            <a:miter lim="800000"/>
            <a:headEnd/>
            <a:tailEnd/>
          </a:ln>
        </p:spPr>
        <p:style>
          <a:lnRef idx="0">
            <a:schemeClr val="accent1"/>
          </a:lnRef>
          <a:fillRef idx="3">
            <a:schemeClr val="accent1"/>
          </a:fillRef>
          <a:effectRef idx="3">
            <a:schemeClr val="accent1"/>
          </a:effectRef>
          <a:fontRef idx="minor">
            <a:schemeClr val="lt1"/>
          </a:fontRef>
        </p:style>
        <p:txBody>
          <a:bodyPr rtlCol="0">
            <a:normAutofit/>
          </a:bodyPr>
          <a:lstStyle/>
          <a:p>
            <a:pPr algn="just" eaLnBrk="1" fontAlgn="auto" hangingPunct="1">
              <a:spcAft>
                <a:spcPts val="0"/>
              </a:spcAft>
              <a:defRPr/>
            </a:pPr>
            <a:r>
              <a:rPr lang="en-US" sz="1400" b="0" dirty="0" smtClean="0">
                <a:solidFill>
                  <a:schemeClr val="tx1"/>
                </a:solidFill>
              </a:rPr>
              <a:t>The poverty rates when clients join are on par with national poverty rates. 2</a:t>
            </a:r>
            <a:r>
              <a:rPr lang="en-US" sz="1400" b="0" baseline="30000" dirty="0" smtClean="0">
                <a:solidFill>
                  <a:schemeClr val="tx1"/>
                </a:solidFill>
              </a:rPr>
              <a:t>nd</a:t>
            </a:r>
            <a:r>
              <a:rPr lang="en-US" sz="1400" b="0" dirty="0" smtClean="0">
                <a:solidFill>
                  <a:schemeClr val="tx1"/>
                </a:solidFill>
              </a:rPr>
              <a:t> PPI score shows a decrease in poverty incidence – could be due to improvements but may be because of dropouts.</a:t>
            </a:r>
          </a:p>
          <a:p>
            <a:pPr algn="just" eaLnBrk="1" fontAlgn="auto" hangingPunct="1">
              <a:spcAft>
                <a:spcPts val="0"/>
              </a:spcAft>
              <a:defRPr/>
            </a:pPr>
            <a:r>
              <a:rPr lang="en-US" sz="1400" b="0" dirty="0" smtClean="0">
                <a:solidFill>
                  <a:schemeClr val="tx1"/>
                </a:solidFill>
              </a:rPr>
              <a:t>A 9% reduction in poverty incidence in terms of the commonly referred to “extreme’ poverty line of $1.25/day/PPP can be seen here.</a:t>
            </a:r>
          </a:p>
        </p:txBody>
      </p:sp>
      <p:pic>
        <p:nvPicPr>
          <p:cNvPr id="512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p:nvSpPr>
        <p:spPr>
          <a:xfrm>
            <a:off x="5562600" y="3352800"/>
            <a:ext cx="1371600" cy="914400"/>
          </a:xfrm>
          <a:prstGeom prst="ellipse">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aphicFrame>
        <p:nvGraphicFramePr>
          <p:cNvPr id="6" name="Table 5"/>
          <p:cNvGraphicFramePr>
            <a:graphicFrameLocks noGrp="1"/>
          </p:cNvGraphicFramePr>
          <p:nvPr/>
        </p:nvGraphicFramePr>
        <p:xfrm>
          <a:off x="1309688" y="4403725"/>
          <a:ext cx="7162800" cy="244475"/>
        </p:xfrm>
        <a:graphic>
          <a:graphicData uri="http://schemas.openxmlformats.org/drawingml/2006/table">
            <a:tbl>
              <a:tblPr firstRow="1" bandRow="1">
                <a:tableStyleId>{5940675A-B579-460E-94D1-54222C63F5DA}</a:tableStyleId>
              </a:tblPr>
              <a:tblGrid>
                <a:gridCol w="1600200"/>
                <a:gridCol w="1295400"/>
                <a:gridCol w="1371600"/>
                <a:gridCol w="1371600"/>
                <a:gridCol w="1524000"/>
              </a:tblGrid>
              <a:tr h="244475">
                <a:tc>
                  <a:txBody>
                    <a:bodyPr/>
                    <a:lstStyle/>
                    <a:p>
                      <a:r>
                        <a:rPr lang="en-US" sz="1000" dirty="0" smtClean="0">
                          <a:latin typeface="Arial" pitchFamily="34" charset="0"/>
                          <a:cs typeface="Arial" pitchFamily="34" charset="0"/>
                        </a:rPr>
                        <a:t>National poverty rates</a:t>
                      </a:r>
                      <a:endParaRPr lang="en-US" sz="1000" dirty="0">
                        <a:latin typeface="Arial" pitchFamily="34" charset="0"/>
                        <a:cs typeface="Arial" pitchFamily="34" charset="0"/>
                      </a:endParaRPr>
                    </a:p>
                  </a:txBody>
                  <a:tcPr marT="45839" marB="4583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Arial" pitchFamily="34" charset="0"/>
                          <a:cs typeface="Arial" pitchFamily="34" charset="0"/>
                        </a:rPr>
                        <a:t>17.0%</a:t>
                      </a:r>
                    </a:p>
                  </a:txBody>
                  <a:tcPr marT="45839" marB="4583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Arial" pitchFamily="34" charset="0"/>
                          <a:cs typeface="Arial" pitchFamily="34" charset="0"/>
                        </a:rPr>
                        <a:t>25.4%</a:t>
                      </a:r>
                      <a:endParaRPr lang="en-US" sz="1000" dirty="0">
                        <a:latin typeface="Arial" pitchFamily="34" charset="0"/>
                        <a:cs typeface="Arial" pitchFamily="34" charset="0"/>
                      </a:endParaRPr>
                    </a:p>
                  </a:txBody>
                  <a:tcPr marT="45839" marB="4583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Arial" pitchFamily="34" charset="0"/>
                          <a:cs typeface="Arial" pitchFamily="34" charset="0"/>
                        </a:rPr>
                        <a:t>42.6%</a:t>
                      </a:r>
                    </a:p>
                  </a:txBody>
                  <a:tcPr marT="45839" marB="4583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Arial" pitchFamily="34" charset="0"/>
                          <a:cs typeface="Arial" pitchFamily="34" charset="0"/>
                        </a:rPr>
                        <a:t>74.9%</a:t>
                      </a:r>
                    </a:p>
                  </a:txBody>
                  <a:tcPr marT="45839" marB="45839"/>
                </a:tc>
              </a:tr>
            </a:tbl>
          </a:graphicData>
        </a:graphic>
      </p:graphicFrame>
    </p:spTree>
    <p:extLst>
      <p:ext uri="{BB962C8B-B14F-4D97-AF65-F5344CB8AC3E}">
        <p14:creationId xmlns:p14="http://schemas.microsoft.com/office/powerpoint/2010/main" val="331287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yriad Pro" pitchFamily="34" charset="0"/>
              </a:rPr>
              <a:t>Website</a:t>
            </a:r>
            <a:endParaRPr lang="en-US" b="1" dirty="0">
              <a:latin typeface="Myriad Pro" pitchFamily="34" charset="0"/>
            </a:endParaRPr>
          </a:p>
        </p:txBody>
      </p:sp>
      <p:sp>
        <p:nvSpPr>
          <p:cNvPr id="3" name="Content Placeholder 2"/>
          <p:cNvSpPr>
            <a:spLocks noGrp="1"/>
          </p:cNvSpPr>
          <p:nvPr>
            <p:ph idx="1"/>
          </p:nvPr>
        </p:nvSpPr>
        <p:spPr>
          <a:xfrm>
            <a:off x="525780" y="1821180"/>
            <a:ext cx="4389120" cy="541020"/>
          </a:xfrm>
          <a:solidFill>
            <a:schemeClr val="bg1"/>
          </a:solidFill>
          <a:ln>
            <a:noFill/>
          </a:ln>
        </p:spPr>
        <p:txBody>
          <a:bodyPr>
            <a:noAutofit/>
          </a:bodyPr>
          <a:lstStyle/>
          <a:p>
            <a:pPr marL="0" indent="0">
              <a:buNone/>
            </a:pPr>
            <a:r>
              <a:rPr lang="en-US" sz="2400" dirty="0" smtClean="0">
                <a:latin typeface="Myriad Pro" pitchFamily="34" charset="0"/>
                <a:hlinkClick r:id="rId3"/>
              </a:rPr>
              <a:t>www.progressoutofpoverty.org</a:t>
            </a:r>
            <a:endParaRPr lang="en-US" sz="2400" dirty="0" smtClean="0">
              <a:latin typeface="Myriad Pro" pitchFamily="34" charset="0"/>
            </a:endParaRPr>
          </a:p>
          <a:p>
            <a:pPr marL="0" indent="0">
              <a:buNone/>
            </a:pPr>
            <a:r>
              <a:rPr lang="en-US" sz="2400" dirty="0" smtClean="0">
                <a:latin typeface="Myriad Pro" pitchFamily="34" charset="0"/>
                <a:hlinkClick r:id="rId4"/>
              </a:rPr>
              <a:t>info@grameenfoundation.org</a:t>
            </a:r>
            <a:endParaRPr lang="en-US" sz="2400" dirty="0" smtClean="0">
              <a:latin typeface="Myriad Pro" pitchFamily="34" charset="0"/>
            </a:endParaRPr>
          </a:p>
          <a:p>
            <a:pPr marL="0" indent="0">
              <a:buNone/>
            </a:pPr>
            <a:r>
              <a:rPr lang="en-US" sz="2400" dirty="0" smtClean="0">
                <a:latin typeface="Myriad Pro" pitchFamily="34" charset="0"/>
              </a:rPr>
              <a:t> </a:t>
            </a:r>
          </a:p>
        </p:txBody>
      </p:sp>
      <p:pic>
        <p:nvPicPr>
          <p:cNvPr id="2050" name="Picture 2"/>
          <p:cNvPicPr>
            <a:picLocks noChangeAspect="1" noChangeArrowheads="1"/>
          </p:cNvPicPr>
          <p:nvPr/>
        </p:nvPicPr>
        <p:blipFill>
          <a:blip r:embed="rId5" cstate="screen"/>
          <a:srcRect/>
          <a:stretch>
            <a:fillRect/>
          </a:stretch>
        </p:blipFill>
        <p:spPr bwMode="auto">
          <a:xfrm>
            <a:off x="5189220" y="1345948"/>
            <a:ext cx="3543300" cy="2641712"/>
          </a:xfrm>
          <a:prstGeom prst="rect">
            <a:avLst/>
          </a:prstGeom>
          <a:no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pic>
      <p:sp>
        <p:nvSpPr>
          <p:cNvPr id="7" name="Content Placeholder 2"/>
          <p:cNvSpPr txBox="1">
            <a:spLocks/>
          </p:cNvSpPr>
          <p:nvPr/>
        </p:nvSpPr>
        <p:spPr bwMode="auto">
          <a:xfrm>
            <a:off x="388620" y="3200400"/>
            <a:ext cx="4389120" cy="2971800"/>
          </a:xfrm>
          <a:prstGeom prst="rect">
            <a:avLst/>
          </a:prstGeom>
          <a:solidFill>
            <a:schemeClr val="bg1"/>
          </a:solidFill>
          <a:ln w="9525">
            <a:noFill/>
            <a:miter lim="800000"/>
            <a:headEnd/>
            <a:tailEnd/>
          </a:ln>
        </p:spPr>
        <p:txBody>
          <a:bodyPr vert="horz" wrap="square" lIns="91439" tIns="45719" rIns="91439" bIns="45719" numCol="1" anchor="t" anchorCtr="0" compatLnSpc="1">
            <a:prstTxWarp prst="textNoShape">
              <a:avLst/>
            </a:prstTxWarp>
          </a:bodyPr>
          <a:lstStyle/>
          <a:p>
            <a:pPr defTabSz="457196" fontAlgn="base">
              <a:spcBef>
                <a:spcPct val="20000"/>
              </a:spcBef>
              <a:spcAft>
                <a:spcPts val="540"/>
              </a:spcAft>
              <a:buClr>
                <a:srgbClr val="7F7F7F"/>
              </a:buClr>
              <a:defRPr/>
            </a:pPr>
            <a:r>
              <a:rPr lang="en-US" sz="2000" dirty="0" smtClean="0">
                <a:latin typeface="Myriad Pro" pitchFamily="34" charset="0"/>
                <a:ea typeface="Geneva" pitchFamily="-110" charset="-128"/>
              </a:rPr>
              <a:t>Primary features and functions:</a:t>
            </a:r>
            <a:endParaRPr lang="en-US" sz="2000" dirty="0">
              <a:latin typeface="Myriad Pro" pitchFamily="34" charset="0"/>
              <a:ea typeface="Geneva" pitchFamily="-110" charset="-128"/>
            </a:endParaRPr>
          </a:p>
          <a:p>
            <a:pPr marL="411480" indent="-411480" defTabSz="457196" fontAlgn="base">
              <a:spcBef>
                <a:spcPct val="20000"/>
              </a:spcBef>
              <a:spcAft>
                <a:spcPts val="540"/>
              </a:spcAft>
              <a:buClr>
                <a:srgbClr val="7F7F7F"/>
              </a:buClr>
              <a:buFont typeface="+mj-lt"/>
              <a:buAutoNum type="arabicPeriod"/>
              <a:defRPr/>
            </a:pPr>
            <a:r>
              <a:rPr lang="en-US" sz="2000" dirty="0" smtClean="0">
                <a:latin typeface="Myriad Pro" pitchFamily="34" charset="0"/>
                <a:ea typeface="Geneva" pitchFamily="-110" charset="-128"/>
              </a:rPr>
              <a:t>Free and easily downloadable country-specific PPI toolkits and educational resources.</a:t>
            </a:r>
          </a:p>
          <a:p>
            <a:pPr marL="411480" indent="-411480" defTabSz="457196" fontAlgn="base">
              <a:spcBef>
                <a:spcPct val="20000"/>
              </a:spcBef>
              <a:spcAft>
                <a:spcPts val="540"/>
              </a:spcAft>
              <a:buClr>
                <a:srgbClr val="7F7F7F"/>
              </a:buClr>
              <a:buFont typeface="+mj-lt"/>
              <a:buAutoNum type="arabicPeriod"/>
              <a:defRPr/>
            </a:pPr>
            <a:r>
              <a:rPr lang="en-US" sz="2000" dirty="0" smtClean="0">
                <a:latin typeface="Myriad Pro" pitchFamily="34" charset="0"/>
                <a:ea typeface="Geneva" pitchFamily="-110" charset="-128"/>
              </a:rPr>
              <a:t>Warehouse for industry-wide thought leadership and learning around social performance via blog posts and announcements</a:t>
            </a:r>
          </a:p>
        </p:txBody>
      </p:sp>
      <p:sp>
        <p:nvSpPr>
          <p:cNvPr id="10" name="TextBox 9"/>
          <p:cNvSpPr txBox="1"/>
          <p:nvPr/>
        </p:nvSpPr>
        <p:spPr>
          <a:xfrm>
            <a:off x="5189220" y="4226308"/>
            <a:ext cx="3634740" cy="2022092"/>
          </a:xfrm>
          <a:prstGeom prst="rect">
            <a:avLst/>
          </a:prstGeom>
          <a:solidFill>
            <a:schemeClr val="accent5">
              <a:lumMod val="20000"/>
              <a:lumOff val="80000"/>
            </a:schemeClr>
          </a:solidFill>
        </p:spPr>
        <p:txBody>
          <a:bodyPr wrap="square" lIns="82296" tIns="41148" rIns="82296" bIns="41148" rtlCol="0">
            <a:spAutoFit/>
          </a:bodyPr>
          <a:lstStyle/>
          <a:p>
            <a:pPr algn="ctr"/>
            <a:r>
              <a:rPr lang="en-US" dirty="0" smtClean="0">
                <a:solidFill>
                  <a:schemeClr val="tx1">
                    <a:lumMod val="65000"/>
                    <a:lumOff val="35000"/>
                  </a:schemeClr>
                </a:solidFill>
                <a:latin typeface="Myriad Pro" pitchFamily="34" charset="0"/>
              </a:rPr>
              <a:t>New website to include:</a:t>
            </a:r>
          </a:p>
          <a:p>
            <a:pPr algn="ctr"/>
            <a:endParaRPr lang="en-US" dirty="0" smtClean="0">
              <a:solidFill>
                <a:schemeClr val="accent6">
                  <a:lumMod val="75000"/>
                </a:schemeClr>
              </a:solidFill>
              <a:latin typeface="Myriad Pro" pitchFamily="34" charset="0"/>
            </a:endParaRPr>
          </a:p>
          <a:p>
            <a:pPr algn="ctr"/>
            <a:r>
              <a:rPr lang="en-US" b="1" dirty="0" smtClean="0">
                <a:solidFill>
                  <a:schemeClr val="accent6">
                    <a:lumMod val="75000"/>
                  </a:schemeClr>
                </a:solidFill>
                <a:latin typeface="Myriad Pro" pitchFamily="34" charset="0"/>
              </a:rPr>
              <a:t>+  Easier navigation</a:t>
            </a:r>
          </a:p>
          <a:p>
            <a:pPr algn="ctr"/>
            <a:r>
              <a:rPr lang="en-US" b="1" dirty="0" smtClean="0">
                <a:solidFill>
                  <a:schemeClr val="accent6">
                    <a:lumMod val="75000"/>
                  </a:schemeClr>
                </a:solidFill>
                <a:latin typeface="Myriad Pro" pitchFamily="34" charset="0"/>
              </a:rPr>
              <a:t>+ Community portal</a:t>
            </a:r>
          </a:p>
          <a:p>
            <a:pPr algn="ctr"/>
            <a:r>
              <a:rPr lang="en-US" b="1" dirty="0" smtClean="0">
                <a:solidFill>
                  <a:schemeClr val="accent6">
                    <a:lumMod val="75000"/>
                  </a:schemeClr>
                </a:solidFill>
                <a:latin typeface="Myriad Pro" pitchFamily="34" charset="0"/>
              </a:rPr>
              <a:t>+ Rich media</a:t>
            </a:r>
          </a:p>
          <a:p>
            <a:pPr algn="ctr"/>
            <a:r>
              <a:rPr lang="en-US" b="1" dirty="0" smtClean="0">
                <a:solidFill>
                  <a:schemeClr val="accent6">
                    <a:lumMod val="75000"/>
                  </a:schemeClr>
                </a:solidFill>
                <a:latin typeface="Myriad Pro" pitchFamily="34" charset="0"/>
              </a:rPr>
              <a:t>+ User accounts w/ advanced support features</a:t>
            </a:r>
            <a:endParaRPr lang="en-US" b="1" dirty="0">
              <a:solidFill>
                <a:schemeClr val="accent6">
                  <a:lumMod val="75000"/>
                </a:schemeClr>
              </a:solidFill>
              <a:latin typeface="Myriad Pro" pitchFamily="34" charset="0"/>
            </a:endParaRPr>
          </a:p>
        </p:txBody>
      </p:sp>
    </p:spTree>
    <p:extLst>
      <p:ext uri="{BB962C8B-B14F-4D97-AF65-F5344CB8AC3E}">
        <p14:creationId xmlns:p14="http://schemas.microsoft.com/office/powerpoint/2010/main" val="648522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lvl="0"/>
            <a:r>
              <a:rPr lang="en-US" dirty="0" smtClean="0">
                <a:latin typeface="Helvetica Light" pitchFamily="125" charset="0"/>
                <a:ea typeface="Geneva" pitchFamily="125" charset="-128"/>
                <a:cs typeface="Helvetica 45 Light" pitchFamily="125" charset="0"/>
              </a:rPr>
              <a:t>The PPI is a Public Good</a:t>
            </a:r>
            <a:endParaRPr lang="en-US" dirty="0"/>
          </a:p>
        </p:txBody>
      </p:sp>
      <p:sp>
        <p:nvSpPr>
          <p:cNvPr id="20483" name="Content Placeholder 2"/>
          <p:cNvSpPr>
            <a:spLocks noGrp="1"/>
          </p:cNvSpPr>
          <p:nvPr>
            <p:ph idx="4294967295"/>
          </p:nvPr>
        </p:nvSpPr>
        <p:spPr>
          <a:xfrm>
            <a:off x="609600" y="1417637"/>
            <a:ext cx="7848600" cy="4525963"/>
          </a:xfrm>
        </p:spPr>
        <p:txBody>
          <a:bodyPr/>
          <a:lstStyle/>
          <a:p>
            <a:pPr marL="0" indent="0">
              <a:buNone/>
            </a:pPr>
            <a:r>
              <a:rPr lang="en-US" sz="2400" dirty="0" smtClean="0">
                <a:latin typeface="Helvetica 55 Roman" charset="0"/>
                <a:ea typeface="Geneva" pitchFamily="125" charset="-128"/>
                <a:cs typeface="Helvetica 45 Light" pitchFamily="125" charset="0"/>
              </a:rPr>
              <a:t>PPIs are available for roughly 89% of the world’s poor, free of charge.</a:t>
            </a:r>
          </a:p>
          <a:p>
            <a:endParaRPr lang="en-US" dirty="0" smtClean="0">
              <a:latin typeface="Helvetica 55 Roman" charset="0"/>
              <a:ea typeface="Geneva" pitchFamily="125" charset="-128"/>
              <a:cs typeface="Helvetica 45 Light" pitchFamily="125" charset="0"/>
            </a:endParaRPr>
          </a:p>
        </p:txBody>
      </p:sp>
      <p:pic>
        <p:nvPicPr>
          <p:cNvPr id="1029" name="Picture 5"/>
          <p:cNvPicPr>
            <a:picLocks noChangeAspect="1" noChangeArrowheads="1"/>
          </p:cNvPicPr>
          <p:nvPr/>
        </p:nvPicPr>
        <p:blipFill>
          <a:blip r:embed="rId3" cstate="print"/>
          <a:srcRect/>
          <a:stretch>
            <a:fillRect/>
          </a:stretch>
        </p:blipFill>
        <p:spPr bwMode="auto">
          <a:xfrm>
            <a:off x="0" y="2426275"/>
            <a:ext cx="9144000" cy="3364925"/>
          </a:xfrm>
          <a:prstGeom prst="rect">
            <a:avLst/>
          </a:prstGeom>
          <a:noFill/>
          <a:ln w="9525">
            <a:noFill/>
            <a:miter lim="800000"/>
            <a:headEnd/>
            <a:tailEnd/>
          </a:ln>
        </p:spPr>
      </p:pic>
      <p:sp>
        <p:nvSpPr>
          <p:cNvPr id="13" name="Footer Placeholder 2"/>
          <p:cNvSpPr>
            <a:spLocks noGrp="1"/>
          </p:cNvSpPr>
          <p:nvPr>
            <p:ph type="ftr" sz="quarter" idx="11"/>
          </p:nvPr>
        </p:nvSpPr>
        <p:spPr>
          <a:xfrm>
            <a:off x="2590800" y="6356350"/>
            <a:ext cx="3962400" cy="365125"/>
          </a:xfrm>
        </p:spPr>
        <p:txBody>
          <a:bodyPr/>
          <a:lstStyle/>
          <a:p>
            <a:r>
              <a:rPr lang="en-US" dirty="0" smtClean="0"/>
              <a:t>Progress out of Poverty Index</a:t>
            </a:r>
            <a:r>
              <a:rPr lang="en-US" baseline="30000" dirty="0" smtClean="0"/>
              <a:t>®</a:t>
            </a:r>
            <a:r>
              <a:rPr lang="en-US" dirty="0" smtClean="0"/>
              <a:t> by Grameen Foundation</a:t>
            </a:r>
            <a:endParaRPr lang="en-US" dirty="0"/>
          </a:p>
        </p:txBody>
      </p:sp>
      <p:sp>
        <p:nvSpPr>
          <p:cNvPr id="14" name="Slide Number Placeholder 3"/>
          <p:cNvSpPr>
            <a:spLocks noGrp="1"/>
          </p:cNvSpPr>
          <p:nvPr>
            <p:ph type="sldNum" sz="quarter" idx="12"/>
          </p:nvPr>
        </p:nvSpPr>
        <p:spPr>
          <a:xfrm>
            <a:off x="6553200" y="6356350"/>
            <a:ext cx="2133600" cy="365125"/>
          </a:xfrm>
        </p:spPr>
        <p:txBody>
          <a:bodyPr/>
          <a:lstStyle/>
          <a:p>
            <a:fld id="{B035C110-12EF-4538-B305-FF4FB445AFD8}"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295400"/>
            <a:ext cx="8229600" cy="4595104"/>
          </a:xfrm>
          <a:prstGeom prst="rect">
            <a:avLst/>
          </a:prstGeom>
          <a:noFill/>
        </p:spPr>
        <p:txBody>
          <a:bodyPr wrap="square" numCol="4">
            <a:spAutoFit/>
          </a:bodyPr>
          <a:lstStyle/>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Afghanistan</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Bangladesh</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Benin</a:t>
            </a:r>
          </a:p>
          <a:p>
            <a:pPr marL="342900" indent="-342900" fontAlgn="auto">
              <a:spcBef>
                <a:spcPct val="20000"/>
              </a:spcBef>
              <a:spcAft>
                <a:spcPts val="0"/>
              </a:spcAft>
              <a:buClr>
                <a:schemeClr val="accent3"/>
              </a:buClr>
              <a:buSzPct val="80000"/>
              <a:buFont typeface="Wingdings 3" pitchFamily="18" charset="2"/>
              <a:buChar char=""/>
              <a:defRPr/>
            </a:pPr>
            <a:r>
              <a:rPr lang="en-US" sz="1900" b="1" dirty="0">
                <a:solidFill>
                  <a:schemeClr val="accent2">
                    <a:lumMod val="60000"/>
                    <a:lumOff val="40000"/>
                  </a:schemeClr>
                </a:solidFill>
                <a:ea typeface="Arial" charset="0"/>
              </a:rPr>
              <a:t>Bolivia</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Brazil</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Burkina Faso</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Cambodia</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China*</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Colombia</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Dominican Republic</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Ecuador</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Egypt</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El Salvador</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Ethiopia</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Ghana</a:t>
            </a:r>
          </a:p>
          <a:p>
            <a:pPr marL="342900" indent="-342900" fontAlgn="auto">
              <a:spcBef>
                <a:spcPct val="20000"/>
              </a:spcBef>
              <a:spcAft>
                <a:spcPts val="0"/>
              </a:spcAft>
              <a:buClr>
                <a:schemeClr val="accent3"/>
              </a:buClr>
              <a:buSzPct val="80000"/>
              <a:buFont typeface="Wingdings 3" pitchFamily="18" charset="2"/>
              <a:buChar char=""/>
              <a:defRPr/>
            </a:pPr>
            <a:r>
              <a:rPr lang="en-US" sz="1900" b="1" dirty="0">
                <a:solidFill>
                  <a:schemeClr val="accent2">
                    <a:lumMod val="60000"/>
                    <a:lumOff val="40000"/>
                  </a:schemeClr>
                </a:solidFill>
                <a:latin typeface="+mn-lt"/>
                <a:ea typeface="Arial" charset="0"/>
              </a:rPr>
              <a:t>Guatemala</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Haiti</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Honduras</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India</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Indonesia</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Jordan</a:t>
            </a:r>
          </a:p>
          <a:p>
            <a:pPr marL="342900" indent="-342900" fontAlgn="auto">
              <a:spcBef>
                <a:spcPct val="20000"/>
              </a:spcBef>
              <a:spcAft>
                <a:spcPts val="0"/>
              </a:spcAft>
              <a:buClr>
                <a:schemeClr val="accent3"/>
              </a:buClr>
              <a:buSzPct val="80000"/>
              <a:buFont typeface="Wingdings 3" pitchFamily="18" charset="2"/>
              <a:buChar char=""/>
              <a:defRPr/>
            </a:pPr>
            <a:r>
              <a:rPr lang="en-US" sz="1900" b="1" dirty="0">
                <a:solidFill>
                  <a:schemeClr val="accent2">
                    <a:lumMod val="60000"/>
                    <a:lumOff val="40000"/>
                  </a:schemeClr>
                </a:solidFill>
                <a:ea typeface="Arial" charset="0"/>
              </a:rPr>
              <a:t>Kenya</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Malawi</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Mali</a:t>
            </a:r>
          </a:p>
          <a:p>
            <a:pPr marL="342900" indent="-342900" fontAlgn="auto">
              <a:spcBef>
                <a:spcPct val="20000"/>
              </a:spcBef>
              <a:spcAft>
                <a:spcPts val="0"/>
              </a:spcAft>
              <a:buClr>
                <a:schemeClr val="accent3"/>
              </a:buClr>
              <a:buSzPct val="80000"/>
              <a:buFont typeface="Wingdings 3" pitchFamily="18" charset="2"/>
              <a:buChar char=""/>
              <a:defRPr/>
            </a:pPr>
            <a:r>
              <a:rPr lang="en-US" sz="1900" b="1" dirty="0">
                <a:solidFill>
                  <a:schemeClr val="accent2">
                    <a:lumMod val="60000"/>
                    <a:lumOff val="40000"/>
                  </a:schemeClr>
                </a:solidFill>
                <a:ea typeface="Arial" charset="0"/>
              </a:rPr>
              <a:t>Mexico</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Morocco</a:t>
            </a:r>
          </a:p>
          <a:p>
            <a:pPr marL="342900" indent="-342900" fontAlgn="auto">
              <a:spcBef>
                <a:spcPct val="20000"/>
              </a:spcBef>
              <a:spcAft>
                <a:spcPts val="0"/>
              </a:spcAft>
              <a:buClr>
                <a:schemeClr val="accent3"/>
              </a:buClr>
              <a:buSzPct val="80000"/>
              <a:buFont typeface="Wingdings 3" pitchFamily="18" charset="2"/>
              <a:buChar char=""/>
              <a:defRPr/>
            </a:pPr>
            <a:r>
              <a:rPr lang="en-US" sz="1900" b="1" dirty="0">
                <a:solidFill>
                  <a:schemeClr val="accent2">
                    <a:lumMod val="60000"/>
                    <a:lumOff val="40000"/>
                  </a:schemeClr>
                </a:solidFill>
                <a:ea typeface="Arial" charset="0"/>
              </a:rPr>
              <a:t>Nepal</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Nicaragua</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Nigeria</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Pakistan</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Palestine</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Paraguay</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Peru</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Philippines</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Romania</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Russia</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Rwanda</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Senegal</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Sierra Leone</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South Africa</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Sri Lanka</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Syria</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Tanzania</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Timor-Leste</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Uganda</a:t>
            </a:r>
          </a:p>
          <a:p>
            <a:pPr marL="342900" indent="-342900" fontAlgn="auto">
              <a:spcBef>
                <a:spcPct val="20000"/>
              </a:spcBef>
              <a:spcAft>
                <a:spcPts val="0"/>
              </a:spcAft>
              <a:buClr>
                <a:schemeClr val="accent3"/>
              </a:buClr>
              <a:buSzPct val="80000"/>
              <a:buFont typeface="Wingdings 3" pitchFamily="18" charset="2"/>
              <a:buChar char=""/>
              <a:defRPr/>
            </a:pPr>
            <a:r>
              <a:rPr lang="en-US" sz="1900" dirty="0">
                <a:solidFill>
                  <a:schemeClr val="accent1">
                    <a:lumMod val="75000"/>
                  </a:schemeClr>
                </a:solidFill>
                <a:latin typeface="+mn-lt"/>
                <a:ea typeface="Arial" charset="0"/>
              </a:rPr>
              <a:t>Vietnam</a:t>
            </a:r>
          </a:p>
          <a:p>
            <a:pPr marL="342900" indent="-342900" fontAlgn="auto">
              <a:spcBef>
                <a:spcPct val="20000"/>
              </a:spcBef>
              <a:spcAft>
                <a:spcPts val="0"/>
              </a:spcAft>
              <a:buClr>
                <a:schemeClr val="accent3"/>
              </a:buClr>
              <a:buSzPct val="80000"/>
              <a:buFont typeface="Wingdings 3" pitchFamily="18" charset="2"/>
              <a:buChar char=""/>
              <a:defRPr/>
            </a:pPr>
            <a:r>
              <a:rPr lang="en-US" sz="1900" dirty="0" smtClean="0">
                <a:solidFill>
                  <a:schemeClr val="accent1">
                    <a:lumMod val="75000"/>
                  </a:schemeClr>
                </a:solidFill>
                <a:latin typeface="+mn-lt"/>
                <a:ea typeface="Arial" charset="0"/>
              </a:rPr>
              <a:t>Yemen</a:t>
            </a:r>
          </a:p>
          <a:p>
            <a:pPr marL="342900" indent="-342900" fontAlgn="auto">
              <a:spcBef>
                <a:spcPct val="20000"/>
              </a:spcBef>
              <a:spcAft>
                <a:spcPts val="0"/>
              </a:spcAft>
              <a:buClr>
                <a:schemeClr val="accent3"/>
              </a:buClr>
              <a:buSzPct val="80000"/>
              <a:buFont typeface="Wingdings 3" pitchFamily="18" charset="2"/>
              <a:buChar char=""/>
              <a:defRPr/>
            </a:pPr>
            <a:r>
              <a:rPr lang="en-US" sz="1900" dirty="0" smtClean="0">
                <a:solidFill>
                  <a:schemeClr val="accent1">
                    <a:lumMod val="75000"/>
                  </a:schemeClr>
                </a:solidFill>
                <a:ea typeface="Arial" charset="0"/>
              </a:rPr>
              <a:t>Zambia</a:t>
            </a:r>
          </a:p>
          <a:p>
            <a:pPr marL="342900" indent="-342900" fontAlgn="auto">
              <a:spcBef>
                <a:spcPct val="20000"/>
              </a:spcBef>
              <a:spcAft>
                <a:spcPts val="0"/>
              </a:spcAft>
              <a:buClr>
                <a:schemeClr val="accent3"/>
              </a:buClr>
              <a:buSzPct val="80000"/>
              <a:buFont typeface="Wingdings 3" pitchFamily="18" charset="2"/>
              <a:buChar char=""/>
              <a:defRPr/>
            </a:pPr>
            <a:endParaRPr lang="en-US" sz="1900" i="1" dirty="0" smtClean="0">
              <a:solidFill>
                <a:schemeClr val="accent1">
                  <a:lumMod val="75000"/>
                </a:schemeClr>
              </a:solidFill>
              <a:latin typeface="+mn-lt"/>
              <a:ea typeface="Arial" charset="0"/>
            </a:endParaRPr>
          </a:p>
          <a:p>
            <a:pPr marL="342900" indent="-342900" fontAlgn="auto">
              <a:spcBef>
                <a:spcPct val="20000"/>
              </a:spcBef>
              <a:spcAft>
                <a:spcPts val="0"/>
              </a:spcAft>
              <a:buClr>
                <a:schemeClr val="accent3"/>
              </a:buClr>
              <a:buSzPct val="80000"/>
              <a:buFont typeface="Wingdings 3" pitchFamily="18" charset="2"/>
              <a:buChar char=""/>
              <a:defRPr/>
            </a:pPr>
            <a:r>
              <a:rPr lang="en-US" sz="1900" i="1" dirty="0" smtClean="0">
                <a:solidFill>
                  <a:schemeClr val="bg2">
                    <a:lumMod val="50000"/>
                  </a:schemeClr>
                </a:solidFill>
                <a:ea typeface="Arial" charset="0"/>
              </a:rPr>
              <a:t>Coming soon</a:t>
            </a:r>
          </a:p>
          <a:p>
            <a:pPr marL="342900" indent="-342900" fontAlgn="auto">
              <a:spcBef>
                <a:spcPct val="20000"/>
              </a:spcBef>
              <a:spcAft>
                <a:spcPts val="0"/>
              </a:spcAft>
              <a:buClr>
                <a:schemeClr val="accent3"/>
              </a:buClr>
              <a:buSzPct val="80000"/>
              <a:buFont typeface="Wingdings 3" pitchFamily="18" charset="2"/>
              <a:buChar char=""/>
              <a:defRPr/>
            </a:pPr>
            <a:r>
              <a:rPr lang="en-US" sz="1900" i="1" dirty="0" smtClean="0">
                <a:solidFill>
                  <a:schemeClr val="bg2">
                    <a:lumMod val="50000"/>
                  </a:schemeClr>
                </a:solidFill>
                <a:latin typeface="+mn-lt"/>
                <a:ea typeface="Arial" charset="0"/>
              </a:rPr>
              <a:t>Tunisia</a:t>
            </a:r>
            <a:endParaRPr lang="en-US" sz="1900" i="1" dirty="0">
              <a:solidFill>
                <a:schemeClr val="bg2">
                  <a:lumMod val="50000"/>
                </a:schemeClr>
              </a:solidFill>
              <a:latin typeface="+mn-lt"/>
              <a:ea typeface="Arial" charset="0"/>
            </a:endParaRPr>
          </a:p>
        </p:txBody>
      </p:sp>
      <p:sp>
        <p:nvSpPr>
          <p:cNvPr id="6" name="Title 5"/>
          <p:cNvSpPr txBox="1">
            <a:spLocks/>
          </p:cNvSpPr>
          <p:nvPr/>
        </p:nvSpPr>
        <p:spPr>
          <a:xfrm>
            <a:off x="457200" y="457200"/>
            <a:ext cx="8229600" cy="1143000"/>
          </a:xfrm>
          <a:prstGeom prst="rect">
            <a:avLst/>
          </a:prstGeom>
        </p:spPr>
        <p:txBody>
          <a:bodyPr/>
          <a:lstStyle/>
          <a:p>
            <a:pPr fontAlgn="auto">
              <a:spcAft>
                <a:spcPts val="0"/>
              </a:spcAft>
              <a:defRPr/>
            </a:pPr>
            <a:r>
              <a:rPr lang="en-US" sz="4400" dirty="0" smtClean="0">
                <a:solidFill>
                  <a:schemeClr val="accent1"/>
                </a:solidFill>
                <a:latin typeface="+mj-lt"/>
                <a:ea typeface="+mj-ea"/>
                <a:cs typeface="+mj-cs"/>
              </a:rPr>
              <a:t>48 </a:t>
            </a:r>
            <a:r>
              <a:rPr lang="en-US" sz="4400" dirty="0">
                <a:solidFill>
                  <a:schemeClr val="accent1"/>
                </a:solidFill>
                <a:latin typeface="+mj-lt"/>
                <a:ea typeface="+mj-ea"/>
                <a:cs typeface="+mj-cs"/>
              </a:rPr>
              <a:t>Country-specific PPIs</a:t>
            </a:r>
          </a:p>
        </p:txBody>
      </p:sp>
      <p:sp>
        <p:nvSpPr>
          <p:cNvPr id="11" name="Footer Placeholder 3"/>
          <p:cNvSpPr txBox="1">
            <a:spLocks/>
          </p:cNvSpPr>
          <p:nvPr/>
        </p:nvSpPr>
        <p:spPr>
          <a:xfrm>
            <a:off x="2743200" y="6400800"/>
            <a:ext cx="3962400" cy="365125"/>
          </a:xfrm>
          <a:prstGeom prst="rect">
            <a:avLst/>
          </a:prstGeom>
        </p:spPr>
        <p:txBody>
          <a:bodyPr/>
          <a:lstStyle/>
          <a:p>
            <a:pPr fontAlgn="auto">
              <a:spcBef>
                <a:spcPts val="0"/>
              </a:spcBef>
              <a:spcAft>
                <a:spcPts val="0"/>
              </a:spcAft>
              <a:defRPr/>
            </a:pPr>
            <a:r>
              <a:rPr lang="en-US" sz="1100" dirty="0">
                <a:solidFill>
                  <a:schemeClr val="accent3"/>
                </a:solidFill>
                <a:latin typeface="+mn-lt"/>
                <a:cs typeface="+mn-cs"/>
              </a:rPr>
              <a:t>Progress out of Poverty Index</a:t>
            </a:r>
            <a:r>
              <a:rPr lang="en-US" sz="1100" baseline="30000" dirty="0">
                <a:solidFill>
                  <a:schemeClr val="accent3"/>
                </a:solidFill>
                <a:latin typeface="+mn-lt"/>
                <a:cs typeface="+mn-cs"/>
              </a:rPr>
              <a:t>®</a:t>
            </a:r>
            <a:r>
              <a:rPr lang="en-US" sz="1100" dirty="0">
                <a:solidFill>
                  <a:schemeClr val="accent3"/>
                </a:solidFill>
                <a:latin typeface="+mn-lt"/>
                <a:cs typeface="+mn-cs"/>
              </a:rPr>
              <a:t> by Grameen Foundation</a:t>
            </a:r>
          </a:p>
        </p:txBody>
      </p:sp>
      <p:sp>
        <p:nvSpPr>
          <p:cNvPr id="12" name="Slide Number Placeholder 4"/>
          <p:cNvSpPr txBox="1">
            <a:spLocks/>
          </p:cNvSpPr>
          <p:nvPr/>
        </p:nvSpPr>
        <p:spPr>
          <a:xfrm>
            <a:off x="6556375" y="6354763"/>
            <a:ext cx="2133600" cy="365125"/>
          </a:xfrm>
          <a:prstGeom prst="rect">
            <a:avLst/>
          </a:prstGeom>
        </p:spPr>
        <p:txBody>
          <a:bodyPr anchor="ctr"/>
          <a:lstStyle/>
          <a:p>
            <a:pPr algn="r" fontAlgn="auto">
              <a:spcBef>
                <a:spcPts val="0"/>
              </a:spcBef>
              <a:spcAft>
                <a:spcPts val="0"/>
              </a:spcAft>
              <a:defRPr/>
            </a:pPr>
            <a:fld id="{31ADBFB1-67A7-489A-8668-55B0229C844F}" type="slidenum">
              <a:rPr lang="en-US" sz="1200">
                <a:solidFill>
                  <a:schemeClr val="accent3"/>
                </a:solidFill>
                <a:latin typeface="+mn-lt"/>
                <a:cs typeface="+mn-cs"/>
              </a:rPr>
              <a:pPr algn="r" fontAlgn="auto">
                <a:spcBef>
                  <a:spcPts val="0"/>
                </a:spcBef>
                <a:spcAft>
                  <a:spcPts val="0"/>
                </a:spcAft>
                <a:defRPr/>
              </a:pPr>
              <a:t>27</a:t>
            </a:fld>
            <a:endParaRPr lang="en-US" sz="1200" dirty="0">
              <a:solidFill>
                <a:schemeClr val="accent3"/>
              </a:solidFill>
              <a:latin typeface="+mn-lt"/>
              <a:cs typeface="+mn-cs"/>
            </a:endParaRPr>
          </a:p>
        </p:txBody>
      </p:sp>
      <p:sp>
        <p:nvSpPr>
          <p:cNvPr id="13" name="TextBox 12"/>
          <p:cNvSpPr txBox="1"/>
          <p:nvPr/>
        </p:nvSpPr>
        <p:spPr>
          <a:xfrm>
            <a:off x="533400" y="5867400"/>
            <a:ext cx="7239000" cy="261938"/>
          </a:xfrm>
          <a:prstGeom prst="rect">
            <a:avLst/>
          </a:prstGeom>
          <a:noFill/>
        </p:spPr>
        <p:txBody>
          <a:bodyPr>
            <a:spAutoFit/>
          </a:bodyPr>
          <a:lstStyle/>
          <a:p>
            <a:pPr fontAlgn="auto">
              <a:spcBef>
                <a:spcPts val="0"/>
              </a:spcBef>
              <a:spcAft>
                <a:spcPts val="0"/>
              </a:spcAft>
              <a:defRPr/>
            </a:pPr>
            <a:r>
              <a:rPr lang="en-US" sz="1100" dirty="0">
                <a:solidFill>
                  <a:schemeClr val="accent1">
                    <a:lumMod val="75000"/>
                  </a:schemeClr>
                </a:solidFill>
                <a:latin typeface="+mn-lt"/>
                <a:ea typeface="Arial" charset="0"/>
              </a:rPr>
              <a:t>*China has an expert-based poverty scorecard in place of a PPI.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Who uses the PPI?</a:t>
            </a:r>
          </a:p>
        </p:txBody>
      </p:sp>
      <p:sp>
        <p:nvSpPr>
          <p:cNvPr id="21507" name="Content Placeholder 6"/>
          <p:cNvSpPr>
            <a:spLocks noGrp="1"/>
          </p:cNvSpPr>
          <p:nvPr>
            <p:ph idx="1"/>
          </p:nvPr>
        </p:nvSpPr>
        <p:spPr/>
        <p:txBody>
          <a:bodyPr/>
          <a:lstStyle/>
          <a:p>
            <a:r>
              <a:rPr lang="en-US" dirty="0" smtClean="0"/>
              <a:t>Microfinance Institutions </a:t>
            </a:r>
          </a:p>
          <a:p>
            <a:r>
              <a:rPr lang="en-US" dirty="0" smtClean="0"/>
              <a:t>Social Businesses </a:t>
            </a:r>
          </a:p>
          <a:p>
            <a:r>
              <a:rPr lang="en-US" dirty="0" smtClean="0"/>
              <a:t>Social investors </a:t>
            </a:r>
          </a:p>
          <a:p>
            <a:r>
              <a:rPr lang="en-US" dirty="0" smtClean="0"/>
              <a:t>Impact Investors</a:t>
            </a:r>
          </a:p>
          <a:p>
            <a:r>
              <a:rPr lang="en-US" dirty="0" smtClean="0"/>
              <a:t>National and/or regional associations </a:t>
            </a:r>
          </a:p>
          <a:p>
            <a:r>
              <a:rPr lang="en-US" dirty="0"/>
              <a:t>I</a:t>
            </a:r>
            <a:r>
              <a:rPr lang="en-US" dirty="0" smtClean="0"/>
              <a:t>nternational NGOs</a:t>
            </a:r>
          </a:p>
          <a:p>
            <a:r>
              <a:rPr lang="en-US" dirty="0" smtClean="0"/>
              <a:t>Governments</a:t>
            </a:r>
          </a:p>
        </p:txBody>
      </p:sp>
      <p:sp>
        <p:nvSpPr>
          <p:cNvPr id="8" name="Footer Placeholder 3"/>
          <p:cNvSpPr>
            <a:spLocks noGrp="1"/>
          </p:cNvSpPr>
          <p:nvPr>
            <p:ph type="ftr" sz="quarter" idx="11"/>
          </p:nvPr>
        </p:nvSpPr>
        <p:spPr>
          <a:xfrm>
            <a:off x="2590800" y="6356350"/>
            <a:ext cx="3962400" cy="365125"/>
          </a:xfrm>
        </p:spPr>
        <p:txBody>
          <a:bodyPr/>
          <a:lstStyle/>
          <a:p>
            <a:pPr>
              <a:defRPr/>
            </a:pPr>
            <a:r>
              <a:rPr lang="en-US" dirty="0" smtClean="0"/>
              <a:t>Progress out of Poverty Index</a:t>
            </a:r>
            <a:r>
              <a:rPr lang="en-US" baseline="30000" dirty="0" smtClean="0"/>
              <a:t>®</a:t>
            </a:r>
            <a:r>
              <a:rPr lang="en-US" dirty="0" smtClean="0"/>
              <a:t> by Grameen Foundation</a:t>
            </a:r>
            <a:endParaRPr lang="en-US" dirty="0"/>
          </a:p>
        </p:txBody>
      </p:sp>
      <p:sp>
        <p:nvSpPr>
          <p:cNvPr id="9" name="Slide Number Placeholder 4"/>
          <p:cNvSpPr>
            <a:spLocks noGrp="1"/>
          </p:cNvSpPr>
          <p:nvPr>
            <p:ph type="sldNum" sz="quarter" idx="12"/>
          </p:nvPr>
        </p:nvSpPr>
        <p:spPr>
          <a:xfrm>
            <a:off x="6553200" y="6356350"/>
            <a:ext cx="2133600" cy="365125"/>
          </a:xfrm>
        </p:spPr>
        <p:txBody>
          <a:bodyPr/>
          <a:lstStyle/>
          <a:p>
            <a:pPr>
              <a:defRPr/>
            </a:pPr>
            <a:fld id="{5F1169E9-5B38-4584-9DBB-599654ADA5C9}"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Title 1"/>
          <p:cNvSpPr>
            <a:spLocks noGrp="1"/>
          </p:cNvSpPr>
          <p:nvPr>
            <p:ph type="title"/>
          </p:nvPr>
        </p:nvSpPr>
        <p:spPr/>
        <p:txBody>
          <a:bodyPr>
            <a:normAutofit/>
          </a:bodyPr>
          <a:lstStyle/>
          <a:p>
            <a:r>
              <a:rPr lang="en-US" dirty="0" smtClean="0"/>
              <a:t>Who uses the PPI?</a:t>
            </a:r>
          </a:p>
        </p:txBody>
      </p:sp>
      <p:sp>
        <p:nvSpPr>
          <p:cNvPr id="1027" name="Content Placeholder 2"/>
          <p:cNvSpPr>
            <a:spLocks noGrp="1"/>
          </p:cNvSpPr>
          <p:nvPr>
            <p:ph idx="1"/>
          </p:nvPr>
        </p:nvSpPr>
        <p:spPr/>
        <p:txBody>
          <a:bodyPr/>
          <a:lstStyle/>
          <a:p>
            <a:r>
              <a:rPr lang="en-US" sz="2000" dirty="0" smtClean="0">
                <a:ea typeface="Geneva"/>
                <a:cs typeface="Geneva"/>
              </a:rPr>
              <a:t>Over 200 development organizations are currently using the PPI</a:t>
            </a:r>
          </a:p>
          <a:p>
            <a:r>
              <a:rPr lang="en-US" sz="2000" dirty="0" smtClean="0">
                <a:ea typeface="Geneva"/>
                <a:cs typeface="Geneva"/>
              </a:rPr>
              <a:t>Social audits and ratings incorporate the PPI into their social ratings  </a:t>
            </a:r>
          </a:p>
          <a:p>
            <a:endParaRPr lang="en-US" sz="1800" dirty="0" smtClean="0">
              <a:ea typeface="Geneva"/>
              <a:cs typeface="Geneva"/>
            </a:endParaRPr>
          </a:p>
          <a:p>
            <a:endParaRPr lang="en-US" sz="1800" dirty="0" smtClean="0">
              <a:ea typeface="Geneva"/>
              <a:cs typeface="Geneva"/>
            </a:endParaRPr>
          </a:p>
        </p:txBody>
      </p:sp>
      <p:pic>
        <p:nvPicPr>
          <p:cNvPr id="1029" name="Picture 2"/>
          <p:cNvPicPr>
            <a:picLocks noChangeAspect="1" noChangeArrowheads="1"/>
          </p:cNvPicPr>
          <p:nvPr/>
        </p:nvPicPr>
        <p:blipFill>
          <a:blip r:embed="rId4"/>
          <a:srcRect/>
          <a:stretch>
            <a:fillRect/>
          </a:stretch>
        </p:blipFill>
        <p:spPr bwMode="auto">
          <a:xfrm>
            <a:off x="76200" y="2990850"/>
            <a:ext cx="2506663" cy="666750"/>
          </a:xfrm>
          <a:prstGeom prst="rect">
            <a:avLst/>
          </a:prstGeom>
          <a:noFill/>
          <a:ln w="9525">
            <a:noFill/>
            <a:miter lim="800000"/>
            <a:headEnd/>
            <a:tailEnd/>
          </a:ln>
        </p:spPr>
      </p:pic>
      <p:pic>
        <p:nvPicPr>
          <p:cNvPr id="1030" name="Picture 3"/>
          <p:cNvPicPr>
            <a:picLocks noChangeAspect="1" noChangeArrowheads="1"/>
          </p:cNvPicPr>
          <p:nvPr/>
        </p:nvPicPr>
        <p:blipFill>
          <a:blip r:embed="rId5"/>
          <a:srcRect/>
          <a:stretch>
            <a:fillRect/>
          </a:stretch>
        </p:blipFill>
        <p:spPr bwMode="auto">
          <a:xfrm>
            <a:off x="6477000" y="3886200"/>
            <a:ext cx="2590800" cy="712788"/>
          </a:xfrm>
          <a:prstGeom prst="rect">
            <a:avLst/>
          </a:prstGeom>
          <a:noFill/>
          <a:ln w="9525">
            <a:noFill/>
            <a:miter lim="800000"/>
            <a:headEnd/>
            <a:tailEnd/>
          </a:ln>
        </p:spPr>
      </p:pic>
      <p:pic>
        <p:nvPicPr>
          <p:cNvPr id="1031" name="Picture 2"/>
          <p:cNvPicPr>
            <a:picLocks noChangeAspect="1" noChangeArrowheads="1"/>
          </p:cNvPicPr>
          <p:nvPr/>
        </p:nvPicPr>
        <p:blipFill>
          <a:blip r:embed="rId6"/>
          <a:srcRect/>
          <a:stretch>
            <a:fillRect/>
          </a:stretch>
        </p:blipFill>
        <p:spPr bwMode="auto">
          <a:xfrm>
            <a:off x="4478338" y="2971800"/>
            <a:ext cx="1406525" cy="914400"/>
          </a:xfrm>
          <a:prstGeom prst="rect">
            <a:avLst/>
          </a:prstGeom>
          <a:noFill/>
          <a:ln w="9525">
            <a:noFill/>
            <a:miter lim="800000"/>
            <a:headEnd/>
            <a:tailEnd/>
          </a:ln>
        </p:spPr>
      </p:pic>
      <p:pic>
        <p:nvPicPr>
          <p:cNvPr id="1032" name="Picture 2" descr="Plan International Homepage"/>
          <p:cNvPicPr>
            <a:picLocks noChangeAspect="1" noChangeArrowheads="1"/>
          </p:cNvPicPr>
          <p:nvPr/>
        </p:nvPicPr>
        <p:blipFill>
          <a:blip r:embed="rId7"/>
          <a:srcRect/>
          <a:stretch>
            <a:fillRect/>
          </a:stretch>
        </p:blipFill>
        <p:spPr bwMode="auto">
          <a:xfrm>
            <a:off x="5888038" y="2820988"/>
            <a:ext cx="1000125" cy="1150937"/>
          </a:xfrm>
          <a:prstGeom prst="rect">
            <a:avLst/>
          </a:prstGeom>
          <a:noFill/>
          <a:ln w="9525">
            <a:noFill/>
            <a:miter lim="800000"/>
            <a:headEnd/>
            <a:tailEnd/>
          </a:ln>
        </p:spPr>
      </p:pic>
      <p:pic>
        <p:nvPicPr>
          <p:cNvPr id="1033" name="Picture 9" descr="PUCA Partners_FR_horizontal_new.jpg"/>
          <p:cNvPicPr>
            <a:picLocks noChangeAspect="1"/>
          </p:cNvPicPr>
          <p:nvPr/>
        </p:nvPicPr>
        <p:blipFill>
          <a:blip r:embed="rId8"/>
          <a:srcRect/>
          <a:stretch>
            <a:fillRect/>
          </a:stretch>
        </p:blipFill>
        <p:spPr bwMode="auto">
          <a:xfrm>
            <a:off x="2667000" y="2819400"/>
            <a:ext cx="1643063" cy="1054100"/>
          </a:xfrm>
          <a:prstGeom prst="rect">
            <a:avLst/>
          </a:prstGeom>
          <a:noFill/>
          <a:ln w="9525">
            <a:noFill/>
            <a:miter lim="800000"/>
            <a:headEnd/>
            <a:tailEnd/>
          </a:ln>
        </p:spPr>
      </p:pic>
      <p:pic>
        <p:nvPicPr>
          <p:cNvPr id="1034" name="Picture 10" descr="PUCA Partners_FR_horizontal_new.jpg"/>
          <p:cNvPicPr>
            <a:picLocks noChangeAspect="1"/>
          </p:cNvPicPr>
          <p:nvPr/>
        </p:nvPicPr>
        <p:blipFill>
          <a:blip r:embed="rId9"/>
          <a:srcRect/>
          <a:stretch>
            <a:fillRect/>
          </a:stretch>
        </p:blipFill>
        <p:spPr bwMode="auto">
          <a:xfrm>
            <a:off x="2209800" y="3962400"/>
            <a:ext cx="1600200" cy="1219200"/>
          </a:xfrm>
          <a:prstGeom prst="rect">
            <a:avLst/>
          </a:prstGeom>
          <a:noFill/>
          <a:ln w="9525">
            <a:noFill/>
            <a:miter lim="800000"/>
            <a:headEnd/>
            <a:tailEnd/>
          </a:ln>
        </p:spPr>
      </p:pic>
      <p:pic>
        <p:nvPicPr>
          <p:cNvPr id="1035" name="Picture 10" descr="Planet Rating new logo.jpg"/>
          <p:cNvPicPr>
            <a:picLocks noChangeAspect="1"/>
          </p:cNvPicPr>
          <p:nvPr/>
        </p:nvPicPr>
        <p:blipFill>
          <a:blip r:embed="rId10"/>
          <a:srcRect/>
          <a:stretch>
            <a:fillRect/>
          </a:stretch>
        </p:blipFill>
        <p:spPr bwMode="auto">
          <a:xfrm>
            <a:off x="4397375" y="4038600"/>
            <a:ext cx="1622425" cy="558800"/>
          </a:xfrm>
          <a:prstGeom prst="rect">
            <a:avLst/>
          </a:prstGeom>
          <a:noFill/>
          <a:ln w="9525">
            <a:noFill/>
            <a:miter lim="800000"/>
            <a:headEnd/>
            <a:tailEnd/>
          </a:ln>
        </p:spPr>
      </p:pic>
      <p:pic>
        <p:nvPicPr>
          <p:cNvPr id="1036" name="Picture 11" descr="vflogo2.jpg"/>
          <p:cNvPicPr>
            <a:picLocks noChangeAspect="1"/>
          </p:cNvPicPr>
          <p:nvPr/>
        </p:nvPicPr>
        <p:blipFill>
          <a:blip r:embed="rId11"/>
          <a:srcRect/>
          <a:stretch>
            <a:fillRect/>
          </a:stretch>
        </p:blipFill>
        <p:spPr bwMode="auto">
          <a:xfrm>
            <a:off x="182563" y="4156075"/>
            <a:ext cx="1951037" cy="796925"/>
          </a:xfrm>
          <a:prstGeom prst="rect">
            <a:avLst/>
          </a:prstGeom>
          <a:noFill/>
          <a:ln w="9525">
            <a:noFill/>
            <a:miter lim="800000"/>
            <a:headEnd/>
            <a:tailEnd/>
          </a:ln>
        </p:spPr>
      </p:pic>
      <p:pic>
        <p:nvPicPr>
          <p:cNvPr id="1037" name="Picture 12" descr="MicrosaveLogo.png"/>
          <p:cNvPicPr>
            <a:picLocks noChangeAspect="1"/>
          </p:cNvPicPr>
          <p:nvPr/>
        </p:nvPicPr>
        <p:blipFill>
          <a:blip r:embed="rId12"/>
          <a:srcRect/>
          <a:stretch>
            <a:fillRect/>
          </a:stretch>
        </p:blipFill>
        <p:spPr bwMode="auto">
          <a:xfrm>
            <a:off x="4146550" y="4748213"/>
            <a:ext cx="2101850" cy="509587"/>
          </a:xfrm>
          <a:prstGeom prst="rect">
            <a:avLst/>
          </a:prstGeom>
          <a:noFill/>
          <a:ln w="9525">
            <a:noFill/>
            <a:miter lim="800000"/>
            <a:headEnd/>
            <a:tailEnd/>
          </a:ln>
        </p:spPr>
      </p:pic>
      <p:pic>
        <p:nvPicPr>
          <p:cNvPr id="1038" name="Picture 13" descr="logo.gif"/>
          <p:cNvPicPr>
            <a:picLocks noChangeAspect="1"/>
          </p:cNvPicPr>
          <p:nvPr/>
        </p:nvPicPr>
        <p:blipFill>
          <a:blip r:embed="rId13"/>
          <a:srcRect/>
          <a:stretch>
            <a:fillRect/>
          </a:stretch>
        </p:blipFill>
        <p:spPr bwMode="auto">
          <a:xfrm>
            <a:off x="6934200" y="2971800"/>
            <a:ext cx="2209800" cy="742950"/>
          </a:xfrm>
          <a:prstGeom prst="rect">
            <a:avLst/>
          </a:prstGeom>
          <a:noFill/>
          <a:ln w="9525">
            <a:noFill/>
            <a:miter lim="800000"/>
            <a:headEnd/>
            <a:tailEnd/>
          </a:ln>
        </p:spPr>
      </p:pic>
      <p:sp>
        <p:nvSpPr>
          <p:cNvPr id="1040"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15"/>
          <p:cNvGraphicFramePr>
            <a:graphicFrameLocks noChangeAspect="1"/>
          </p:cNvGraphicFramePr>
          <p:nvPr>
            <p:extLst>
              <p:ext uri="{D42A27DB-BD31-4B8C-83A1-F6EECF244321}">
                <p14:modId xmlns:p14="http://schemas.microsoft.com/office/powerpoint/2010/main" val="1614433627"/>
              </p:ext>
            </p:extLst>
          </p:nvPr>
        </p:nvGraphicFramePr>
        <p:xfrm>
          <a:off x="7315200" y="4667250"/>
          <a:ext cx="1752600" cy="666750"/>
        </p:xfrm>
        <a:graphic>
          <a:graphicData uri="http://schemas.openxmlformats.org/presentationml/2006/ole">
            <mc:AlternateContent xmlns:mc="http://schemas.openxmlformats.org/markup-compatibility/2006">
              <mc:Choice xmlns:v="urn:schemas-microsoft-com:vml" Requires="v">
                <p:oleObj spid="_x0000_s94236" name="Bitmap Image" r:id="rId14" imgW="3809524" imgH="1457143" progId="Paint.Picture">
                  <p:embed/>
                </p:oleObj>
              </mc:Choice>
              <mc:Fallback>
                <p:oleObj name="Bitmap Image" r:id="rId14" imgW="3809524" imgH="1457143" progId="Paint.Picture">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15200" y="4667250"/>
                        <a:ext cx="175260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Footer Placeholder 3"/>
          <p:cNvSpPr>
            <a:spLocks noGrp="1"/>
          </p:cNvSpPr>
          <p:nvPr>
            <p:ph type="ftr" sz="quarter" idx="11"/>
          </p:nvPr>
        </p:nvSpPr>
        <p:spPr>
          <a:xfrm>
            <a:off x="2590800" y="6356350"/>
            <a:ext cx="3962400" cy="365125"/>
          </a:xfrm>
        </p:spPr>
        <p:txBody>
          <a:bodyPr/>
          <a:lstStyle/>
          <a:p>
            <a:pPr>
              <a:defRPr/>
            </a:pPr>
            <a:r>
              <a:rPr lang="en-US" dirty="0" smtClean="0"/>
              <a:t>Progress out of Poverty Index</a:t>
            </a:r>
            <a:r>
              <a:rPr lang="en-US" baseline="30000" dirty="0" smtClean="0"/>
              <a:t>®</a:t>
            </a:r>
            <a:r>
              <a:rPr lang="en-US" dirty="0" smtClean="0"/>
              <a:t> by Grameen Foundation</a:t>
            </a:r>
            <a:endParaRPr lang="en-US" dirty="0"/>
          </a:p>
        </p:txBody>
      </p:sp>
      <p:sp>
        <p:nvSpPr>
          <p:cNvPr id="18" name="Slide Number Placeholder 4"/>
          <p:cNvSpPr>
            <a:spLocks noGrp="1"/>
          </p:cNvSpPr>
          <p:nvPr>
            <p:ph type="sldNum" sz="quarter" idx="12"/>
          </p:nvPr>
        </p:nvSpPr>
        <p:spPr>
          <a:xfrm>
            <a:off x="6553200" y="6356350"/>
            <a:ext cx="2133600" cy="365125"/>
          </a:xfrm>
        </p:spPr>
        <p:txBody>
          <a:bodyPr/>
          <a:lstStyle/>
          <a:p>
            <a:pPr>
              <a:defRPr/>
            </a:pPr>
            <a:fld id="{5F1169E9-5B38-4584-9DBB-599654ADA5C9}" type="slidenum">
              <a:rPr lang="en-US" smtClean="0"/>
              <a:pPr>
                <a:defRPr/>
              </a:pPr>
              <a:t>29</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Global Relationships</a:t>
            </a:r>
            <a:endParaRPr lang="en-GB" dirty="0"/>
          </a:p>
        </p:txBody>
      </p:sp>
      <p:sp>
        <p:nvSpPr>
          <p:cNvPr id="3" name="Date Placeholder 2"/>
          <p:cNvSpPr>
            <a:spLocks noGrp="1"/>
          </p:cNvSpPr>
          <p:nvPr>
            <p:ph type="dt" sz="half" idx="10"/>
          </p:nvPr>
        </p:nvSpPr>
        <p:spPr/>
        <p:txBody>
          <a:bodyPr/>
          <a:lstStyle/>
          <a:p>
            <a:fld id="{95A351A6-0030-4CD3-8146-A800745F698F}" type="datetime4">
              <a:rPr lang="en-US" smtClean="0"/>
              <a:pPr/>
              <a:t>October 22, 2013</a:t>
            </a:fld>
            <a:endParaRPr lang="en-US"/>
          </a:p>
        </p:txBody>
      </p:sp>
      <p:sp>
        <p:nvSpPr>
          <p:cNvPr id="4" name="Footer Placeholder 3"/>
          <p:cNvSpPr>
            <a:spLocks noGrp="1"/>
          </p:cNvSpPr>
          <p:nvPr>
            <p:ph type="ftr" sz="quarter" idx="11"/>
          </p:nvPr>
        </p:nvSpPr>
        <p:spPr/>
        <p:txBody>
          <a:bodyPr/>
          <a:lstStyle/>
          <a:p>
            <a:r>
              <a:rPr lang="en-US" smtClean="0"/>
              <a:t>Progress out of Poverty Index</a:t>
            </a:r>
            <a:r>
              <a:rPr lang="en-US" baseline="30000" smtClean="0"/>
              <a:t>®</a:t>
            </a:r>
            <a:r>
              <a:rPr lang="en-US" smtClean="0"/>
              <a:t> by Grameen Foundation</a:t>
            </a:r>
            <a:endParaRPr lang="en-US" dirty="0"/>
          </a:p>
        </p:txBody>
      </p:sp>
      <p:sp>
        <p:nvSpPr>
          <p:cNvPr id="5" name="Slide Number Placeholder 4"/>
          <p:cNvSpPr>
            <a:spLocks noGrp="1"/>
          </p:cNvSpPr>
          <p:nvPr>
            <p:ph type="sldNum" sz="quarter" idx="12"/>
          </p:nvPr>
        </p:nvSpPr>
        <p:spPr/>
        <p:txBody>
          <a:bodyPr/>
          <a:lstStyle/>
          <a:p>
            <a:fld id="{B035C110-12EF-4538-B305-FF4FB445AFD8}" type="slidenum">
              <a:rPr lang="en-US" smtClean="0"/>
              <a:pPr/>
              <a:t>3</a:t>
            </a:fld>
            <a:endParaRPr lang="en-US"/>
          </a:p>
        </p:txBody>
      </p:sp>
      <p:sp>
        <p:nvSpPr>
          <p:cNvPr id="6" name="Slide Number Placeholder 7"/>
          <p:cNvSpPr txBox="1">
            <a:spLocks/>
          </p:cNvSpPr>
          <p:nvPr/>
        </p:nvSpPr>
        <p:spPr bwMode="auto">
          <a:xfrm>
            <a:off x="6553200" y="6280150"/>
            <a:ext cx="2133600" cy="365125"/>
          </a:xfrm>
          <a:prstGeom prst="rect">
            <a:avLst/>
          </a:prstGeom>
          <a:noFill/>
          <a:ln>
            <a:miter lim="800000"/>
            <a:headEnd/>
            <a:tailEnd/>
          </a:ln>
        </p:spPr>
        <p:txBody>
          <a:bodyPr vert="horz" lIns="91440" tIns="45720" rIns="91440" bIns="45720" rtlCol="0" anchor="ct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5A098B-676D-41A0-9BF3-D5FBCA9DE092}" type="slidenum">
              <a:rPr lang="en-US" smtClean="0">
                <a:latin typeface="Calibri" pitchFamily="34" charset="0"/>
                <a:ea typeface="Geneva" pitchFamily="34" charset="0"/>
                <a:cs typeface="Geneva" pitchFamily="34" charset="0"/>
              </a:rPr>
              <a:pPr/>
              <a:t>3</a:t>
            </a:fld>
            <a:endParaRPr lang="en-US" smtClean="0">
              <a:latin typeface="Calibri" pitchFamily="34" charset="0"/>
              <a:ea typeface="Geneva" pitchFamily="34" charset="0"/>
              <a:cs typeface="Geneva" pitchFamily="34" charset="0"/>
            </a:endParaRPr>
          </a:p>
        </p:txBody>
      </p:sp>
      <p:pic>
        <p:nvPicPr>
          <p:cNvPr id="8" name="Picture 2" descr="ref2_selected.jpg"/>
          <p:cNvPicPr>
            <a:picLocks noChangeAspect="1" noChangeArrowheads="1"/>
          </p:cNvPicPr>
          <p:nvPr/>
        </p:nvPicPr>
        <p:blipFill>
          <a:blip r:embed="rId2"/>
          <a:srcRect r="34462"/>
          <a:stretch>
            <a:fillRect/>
          </a:stretch>
        </p:blipFill>
        <p:spPr bwMode="auto">
          <a:xfrm>
            <a:off x="533401" y="3733800"/>
            <a:ext cx="2895600" cy="1395153"/>
          </a:xfrm>
          <a:prstGeom prst="rect">
            <a:avLst/>
          </a:prstGeom>
          <a:noFill/>
          <a:ln w="9525">
            <a:noFill/>
            <a:miter lim="800000"/>
            <a:headEnd/>
            <a:tailEnd/>
          </a:ln>
        </p:spPr>
      </p:pic>
      <p:pic>
        <p:nvPicPr>
          <p:cNvPr id="9" name="Picture 7" descr="image001"/>
          <p:cNvPicPr>
            <a:picLocks noChangeAspect="1" noChangeArrowheads="1"/>
          </p:cNvPicPr>
          <p:nvPr/>
        </p:nvPicPr>
        <p:blipFill>
          <a:blip r:embed="rId3"/>
          <a:srcRect/>
          <a:stretch>
            <a:fillRect/>
          </a:stretch>
        </p:blipFill>
        <p:spPr bwMode="auto">
          <a:xfrm>
            <a:off x="4800600" y="3886200"/>
            <a:ext cx="2514600" cy="1126875"/>
          </a:xfrm>
          <a:prstGeom prst="rect">
            <a:avLst/>
          </a:prstGeom>
          <a:noFill/>
          <a:ln w="9525">
            <a:noFill/>
            <a:miter lim="800000"/>
            <a:headEnd/>
            <a:tailEnd/>
          </a:ln>
        </p:spPr>
      </p:pic>
      <p:sp>
        <p:nvSpPr>
          <p:cNvPr id="10" name="TextBox 9"/>
          <p:cNvSpPr txBox="1"/>
          <p:nvPr/>
        </p:nvSpPr>
        <p:spPr>
          <a:xfrm rot="5400000">
            <a:off x="8132092" y="4482152"/>
            <a:ext cx="1023037" cy="523220"/>
          </a:xfrm>
          <a:prstGeom prst="rect">
            <a:avLst/>
          </a:prstGeom>
          <a:noFill/>
        </p:spPr>
        <p:txBody>
          <a:bodyPr wrap="none" rtlCol="0">
            <a:spAutoFit/>
          </a:bodyPr>
          <a:lstStyle/>
          <a:p>
            <a:r>
              <a:rPr lang="en-US" sz="2800" b="1" dirty="0" smtClean="0"/>
              <a:t>India</a:t>
            </a:r>
            <a:endParaRPr lang="en-US" sz="2800" b="1" dirty="0"/>
          </a:p>
        </p:txBody>
      </p:sp>
      <p:sp>
        <p:nvSpPr>
          <p:cNvPr id="11" name="TextBox 10"/>
          <p:cNvSpPr txBox="1"/>
          <p:nvPr/>
        </p:nvSpPr>
        <p:spPr>
          <a:xfrm rot="5400000">
            <a:off x="7992631" y="1983010"/>
            <a:ext cx="1301959" cy="523220"/>
          </a:xfrm>
          <a:prstGeom prst="rect">
            <a:avLst/>
          </a:prstGeom>
          <a:noFill/>
        </p:spPr>
        <p:txBody>
          <a:bodyPr wrap="none" rtlCol="0">
            <a:spAutoFit/>
          </a:bodyPr>
          <a:lstStyle/>
          <a:p>
            <a:r>
              <a:rPr lang="en-US" sz="2800" b="1" dirty="0" smtClean="0"/>
              <a:t>Global</a:t>
            </a:r>
            <a:endParaRPr lang="en-US" sz="2800" b="1" dirty="0"/>
          </a:p>
        </p:txBody>
      </p:sp>
      <p:sp>
        <p:nvSpPr>
          <p:cNvPr id="12" name="TextBox 11"/>
          <p:cNvSpPr txBox="1"/>
          <p:nvPr/>
        </p:nvSpPr>
        <p:spPr>
          <a:xfrm>
            <a:off x="4495800" y="5248870"/>
            <a:ext cx="3863557" cy="830997"/>
          </a:xfrm>
          <a:prstGeom prst="rect">
            <a:avLst/>
          </a:prstGeom>
          <a:noFill/>
        </p:spPr>
        <p:txBody>
          <a:bodyPr wrap="none" rtlCol="0">
            <a:spAutoFit/>
          </a:bodyPr>
          <a:lstStyle/>
          <a:p>
            <a:pPr algn="ctr"/>
            <a:r>
              <a:rPr lang="en-US" sz="1600" dirty="0" smtClean="0"/>
              <a:t>JV with GF, Citibank and IFMR</a:t>
            </a:r>
          </a:p>
          <a:p>
            <a:pPr algn="ctr"/>
            <a:r>
              <a:rPr lang="en-US" sz="1600" dirty="0" smtClean="0"/>
              <a:t>Established in 2008 as a social business</a:t>
            </a:r>
          </a:p>
          <a:p>
            <a:pPr algn="ctr"/>
            <a:r>
              <a:rPr lang="en-US" sz="1600" dirty="0" smtClean="0"/>
              <a:t>Provides financial advisory services</a:t>
            </a:r>
          </a:p>
        </p:txBody>
      </p:sp>
      <p:sp>
        <p:nvSpPr>
          <p:cNvPr id="13" name="TextBox 12"/>
          <p:cNvSpPr txBox="1"/>
          <p:nvPr/>
        </p:nvSpPr>
        <p:spPr>
          <a:xfrm>
            <a:off x="251242" y="5257800"/>
            <a:ext cx="3863558" cy="830997"/>
          </a:xfrm>
          <a:prstGeom prst="rect">
            <a:avLst/>
          </a:prstGeom>
          <a:noFill/>
        </p:spPr>
        <p:txBody>
          <a:bodyPr wrap="none" rtlCol="0">
            <a:spAutoFit/>
          </a:bodyPr>
          <a:lstStyle/>
          <a:p>
            <a:pPr algn="ctr"/>
            <a:r>
              <a:rPr lang="en-US" sz="1600" dirty="0" smtClean="0"/>
              <a:t>Wholly-owned subsidiary of GF</a:t>
            </a:r>
          </a:p>
          <a:p>
            <a:pPr algn="ctr"/>
            <a:r>
              <a:rPr lang="en-US" sz="1600" dirty="0" smtClean="0"/>
              <a:t>Established in 2010 as a social business</a:t>
            </a:r>
          </a:p>
          <a:p>
            <a:pPr algn="ctr"/>
            <a:r>
              <a:rPr lang="en-US" sz="1600" dirty="0" smtClean="0"/>
              <a:t>Provides non-financial services</a:t>
            </a:r>
            <a:endParaRPr lang="en-US" sz="1600" dirty="0"/>
          </a:p>
        </p:txBody>
      </p:sp>
      <p:cxnSp>
        <p:nvCxnSpPr>
          <p:cNvPr id="14" name="Straight Connector 13"/>
          <p:cNvCxnSpPr/>
          <p:nvPr/>
        </p:nvCxnSpPr>
        <p:spPr>
          <a:xfrm>
            <a:off x="228600" y="3505200"/>
            <a:ext cx="8229600" cy="0"/>
          </a:xfrm>
          <a:prstGeom prst="line">
            <a:avLst/>
          </a:prstGeom>
        </p:spPr>
        <p:style>
          <a:lnRef idx="2">
            <a:schemeClr val="accent1"/>
          </a:lnRef>
          <a:fillRef idx="0">
            <a:schemeClr val="accent1"/>
          </a:fillRef>
          <a:effectRef idx="1">
            <a:schemeClr val="accent1"/>
          </a:effectRef>
          <a:fontRef idx="minor">
            <a:schemeClr val="tx1"/>
          </a:fontRef>
        </p:style>
      </p:cxnSp>
      <p:pic>
        <p:nvPicPr>
          <p:cNvPr id="95234" name="Picture 2" descr="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3060" y="1371412"/>
            <a:ext cx="3753396" cy="1828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791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PPI Users in India</a:t>
            </a:r>
            <a:endParaRPr lang="en-GB" dirty="0"/>
          </a:p>
        </p:txBody>
      </p:sp>
      <p:sp>
        <p:nvSpPr>
          <p:cNvPr id="3" name="Content Placeholder 2"/>
          <p:cNvSpPr>
            <a:spLocks noGrp="1"/>
          </p:cNvSpPr>
          <p:nvPr>
            <p:ph idx="1"/>
          </p:nvPr>
        </p:nvSpPr>
        <p:spPr>
          <a:xfrm>
            <a:off x="457200" y="1447800"/>
            <a:ext cx="8229600" cy="4983163"/>
          </a:xfrm>
        </p:spPr>
        <p:txBody>
          <a:bodyPr>
            <a:normAutofit fontScale="92500" lnSpcReduction="10000"/>
          </a:bodyPr>
          <a:lstStyle/>
          <a:p>
            <a:pPr>
              <a:lnSpc>
                <a:spcPct val="90000"/>
              </a:lnSpc>
            </a:pPr>
            <a:r>
              <a:rPr lang="en-US" altLang="en-US" sz="2000" b="1" dirty="0"/>
              <a:t>More than 19 MFIs are using PPI</a:t>
            </a:r>
            <a:r>
              <a:rPr lang="en-US" altLang="en-US" sz="2000" b="1" baseline="30000" dirty="0"/>
              <a:t> ®</a:t>
            </a:r>
            <a:r>
              <a:rPr lang="en-US" altLang="en-US" sz="2000" b="1" dirty="0"/>
              <a:t> &amp; many more are piloting</a:t>
            </a:r>
          </a:p>
          <a:p>
            <a:pPr lvl="1">
              <a:lnSpc>
                <a:spcPct val="90000"/>
              </a:lnSpc>
            </a:pPr>
            <a:r>
              <a:rPr lang="en-US" altLang="en-US" sz="1800" dirty="0" err="1"/>
              <a:t>Grameen</a:t>
            </a:r>
            <a:r>
              <a:rPr lang="en-US" altLang="en-US" sz="1800" dirty="0"/>
              <a:t> Foundation Direct Engagements:</a:t>
            </a:r>
          </a:p>
          <a:p>
            <a:pPr lvl="2">
              <a:lnSpc>
                <a:spcPct val="90000"/>
              </a:lnSpc>
            </a:pPr>
            <a:r>
              <a:rPr lang="en-US" altLang="en-US" sz="1800" dirty="0" err="1"/>
              <a:t>Cashpor</a:t>
            </a:r>
            <a:r>
              <a:rPr lang="en-US" altLang="en-US" sz="1800" dirty="0"/>
              <a:t> </a:t>
            </a:r>
            <a:r>
              <a:rPr lang="en-US" altLang="en-US" sz="1800" dirty="0" err="1"/>
              <a:t>MicroCredit</a:t>
            </a:r>
            <a:endParaRPr lang="en-US" altLang="en-US" sz="1800" dirty="0"/>
          </a:p>
          <a:p>
            <a:pPr lvl="2">
              <a:lnSpc>
                <a:spcPct val="90000"/>
              </a:lnSpc>
            </a:pPr>
            <a:r>
              <a:rPr lang="en-US" altLang="en-US" sz="1800" dirty="0" err="1"/>
              <a:t>Grameen</a:t>
            </a:r>
            <a:r>
              <a:rPr lang="en-US" altLang="en-US" sz="1800" dirty="0"/>
              <a:t> </a:t>
            </a:r>
            <a:r>
              <a:rPr lang="en-US" altLang="en-US" sz="1800" dirty="0" err="1"/>
              <a:t>Koota</a:t>
            </a:r>
            <a:endParaRPr lang="en-US" altLang="en-US" sz="1800" dirty="0"/>
          </a:p>
          <a:p>
            <a:pPr lvl="2">
              <a:lnSpc>
                <a:spcPct val="90000"/>
              </a:lnSpc>
            </a:pPr>
            <a:r>
              <a:rPr lang="en-US" altLang="en-US" sz="1800" dirty="0"/>
              <a:t>Sonata Finance Pvt. Limited</a:t>
            </a:r>
          </a:p>
          <a:p>
            <a:pPr lvl="2">
              <a:lnSpc>
                <a:spcPct val="90000"/>
              </a:lnSpc>
            </a:pPr>
            <a:r>
              <a:rPr lang="en-US" altLang="en-US" sz="1800" dirty="0"/>
              <a:t>ESAF Microfinance &amp; Investment Pvt. Limited</a:t>
            </a:r>
          </a:p>
          <a:p>
            <a:pPr>
              <a:lnSpc>
                <a:spcPct val="90000"/>
              </a:lnSpc>
            </a:pPr>
            <a:endParaRPr lang="en-US" altLang="en-US" sz="1800" dirty="0"/>
          </a:p>
          <a:p>
            <a:pPr>
              <a:lnSpc>
                <a:spcPct val="90000"/>
              </a:lnSpc>
            </a:pPr>
            <a:r>
              <a:rPr lang="en-US" altLang="en-US" sz="2100" b="1" dirty="0"/>
              <a:t>Social investors : </a:t>
            </a:r>
            <a:r>
              <a:rPr lang="en-US" altLang="en-US" sz="1800" dirty="0" err="1">
                <a:solidFill>
                  <a:schemeClr val="tx1"/>
                </a:solidFill>
              </a:rPr>
              <a:t>Dia</a:t>
            </a:r>
            <a:r>
              <a:rPr lang="en-US" altLang="en-US" sz="1800" dirty="0">
                <a:solidFill>
                  <a:schemeClr val="tx1"/>
                </a:solidFill>
              </a:rPr>
              <a:t>-Vikas, </a:t>
            </a:r>
            <a:r>
              <a:rPr lang="en-US" altLang="en-US" sz="1800" dirty="0" err="1">
                <a:solidFill>
                  <a:schemeClr val="tx1"/>
                </a:solidFill>
              </a:rPr>
              <a:t>Manaveeya</a:t>
            </a:r>
            <a:r>
              <a:rPr lang="en-US" altLang="en-US" sz="1800" dirty="0">
                <a:solidFill>
                  <a:schemeClr val="tx1"/>
                </a:solidFill>
              </a:rPr>
              <a:t> Holdings and </a:t>
            </a:r>
            <a:r>
              <a:rPr lang="en-IN" altLang="en-US" sz="1800" dirty="0">
                <a:solidFill>
                  <a:schemeClr val="tx1"/>
                </a:solidFill>
              </a:rPr>
              <a:t>Michael and Susan Dell foundation (MSDF)</a:t>
            </a:r>
            <a:r>
              <a:rPr lang="en-US" altLang="en-US" sz="1800" dirty="0">
                <a:solidFill>
                  <a:schemeClr val="tx1"/>
                </a:solidFill>
              </a:rPr>
              <a:t>  have integrated PPI in Social Performance Monitoring Tool</a:t>
            </a:r>
          </a:p>
          <a:p>
            <a:pPr>
              <a:lnSpc>
                <a:spcPct val="90000"/>
              </a:lnSpc>
              <a:buFontTx/>
              <a:buNone/>
            </a:pPr>
            <a:endParaRPr lang="en-US" altLang="en-US" sz="1800" dirty="0">
              <a:solidFill>
                <a:schemeClr val="tx1"/>
              </a:solidFill>
            </a:endParaRPr>
          </a:p>
          <a:p>
            <a:pPr>
              <a:lnSpc>
                <a:spcPct val="90000"/>
              </a:lnSpc>
            </a:pPr>
            <a:r>
              <a:rPr lang="en-US" altLang="en-US" sz="2100" b="1" dirty="0"/>
              <a:t>Technical Service Provider: </a:t>
            </a:r>
          </a:p>
          <a:p>
            <a:pPr lvl="1">
              <a:lnSpc>
                <a:spcPct val="90000"/>
              </a:lnSpc>
            </a:pPr>
            <a:r>
              <a:rPr lang="en-US" altLang="en-US" sz="1800" dirty="0"/>
              <a:t>EDA Rural Systems</a:t>
            </a:r>
          </a:p>
          <a:p>
            <a:pPr lvl="1">
              <a:lnSpc>
                <a:spcPct val="90000"/>
              </a:lnSpc>
            </a:pPr>
            <a:r>
              <a:rPr lang="en-US" altLang="en-US" sz="1800" dirty="0"/>
              <a:t>M2i Consulting </a:t>
            </a:r>
          </a:p>
          <a:p>
            <a:pPr lvl="1">
              <a:lnSpc>
                <a:spcPct val="90000"/>
              </a:lnSpc>
            </a:pPr>
            <a:r>
              <a:rPr lang="en-US" altLang="en-US" sz="1800" dirty="0" err="1"/>
              <a:t>MicroSave</a:t>
            </a:r>
            <a:endParaRPr lang="en-US" altLang="en-US" sz="1800" dirty="0"/>
          </a:p>
          <a:p>
            <a:pPr lvl="1">
              <a:lnSpc>
                <a:spcPct val="90000"/>
              </a:lnSpc>
            </a:pPr>
            <a:endParaRPr lang="en-US" altLang="en-US" sz="1800" dirty="0"/>
          </a:p>
          <a:p>
            <a:pPr>
              <a:lnSpc>
                <a:spcPct val="90000"/>
              </a:lnSpc>
            </a:pPr>
            <a:r>
              <a:rPr lang="en-US" altLang="en-US" sz="2100" b="1" dirty="0" smtClean="0"/>
              <a:t>Leading </a:t>
            </a:r>
            <a:r>
              <a:rPr lang="en-US" altLang="en-US" sz="2100" b="1" dirty="0"/>
              <a:t>publication and discussions on social performance management </a:t>
            </a:r>
            <a:r>
              <a:rPr lang="en-US" altLang="en-US" sz="2100" b="1" dirty="0" smtClean="0"/>
              <a:t>- </a:t>
            </a:r>
            <a:r>
              <a:rPr lang="en-US" altLang="en-US" sz="1800" dirty="0" smtClean="0"/>
              <a:t>Ex</a:t>
            </a:r>
            <a:r>
              <a:rPr lang="en-US" altLang="en-US" sz="1800" dirty="0"/>
              <a:t>. Sa-</a:t>
            </a:r>
            <a:r>
              <a:rPr lang="en-US" altLang="en-US" sz="1800" dirty="0" err="1"/>
              <a:t>Dhan</a:t>
            </a:r>
            <a:r>
              <a:rPr lang="en-US" altLang="en-US" sz="1800" dirty="0"/>
              <a:t> SPM report</a:t>
            </a:r>
          </a:p>
          <a:p>
            <a:endParaRPr lang="en-GB" dirty="0"/>
          </a:p>
        </p:txBody>
      </p:sp>
      <p:sp>
        <p:nvSpPr>
          <p:cNvPr id="4" name="Date Placeholder 3"/>
          <p:cNvSpPr>
            <a:spLocks noGrp="1"/>
          </p:cNvSpPr>
          <p:nvPr>
            <p:ph type="dt" sz="half" idx="10"/>
          </p:nvPr>
        </p:nvSpPr>
        <p:spPr/>
        <p:txBody>
          <a:bodyPr/>
          <a:lstStyle/>
          <a:p>
            <a:fld id="{86343958-02CE-4042-A2B3-610CC181834A}" type="datetime1">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FFBCD-6618-4E20-9415-49CAD725B502}" type="slidenum">
              <a:rPr lang="en-US" smtClean="0"/>
              <a:pPr/>
              <a:t>30</a:t>
            </a:fld>
            <a:endParaRPr lang="en-US"/>
          </a:p>
        </p:txBody>
      </p:sp>
    </p:spTree>
    <p:extLst>
      <p:ext uri="{BB962C8B-B14F-4D97-AF65-F5344CB8AC3E}">
        <p14:creationId xmlns:p14="http://schemas.microsoft.com/office/powerpoint/2010/main" val="341293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990600"/>
            <a:ext cx="8229600" cy="56356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4400" dirty="0" smtClean="0">
              <a:solidFill>
                <a:schemeClr val="accent1"/>
              </a:solidFill>
              <a:latin typeface="Helvetica Light" pitchFamily="125" charset="0"/>
              <a:ea typeface="Geneva" pitchFamily="125" charset="-128"/>
              <a:cs typeface="Helvetica 45 Light" pitchFamily="125" charset="0"/>
            </a:endParaRPr>
          </a:p>
        </p:txBody>
      </p:sp>
      <p:sp>
        <p:nvSpPr>
          <p:cNvPr id="12" name="Content Placeholder 2"/>
          <p:cNvSpPr txBox="1">
            <a:spLocks/>
          </p:cNvSpPr>
          <p:nvPr/>
        </p:nvSpPr>
        <p:spPr>
          <a:xfrm>
            <a:off x="762000" y="1981200"/>
            <a:ext cx="8229600" cy="4449763"/>
          </a:xfrm>
          <a:prstGeom prst="rect">
            <a:avLst/>
          </a:prstGeom>
        </p:spPr>
        <p:txBody>
          <a:bodyPr/>
          <a:lstStyle/>
          <a:p>
            <a:pPr marL="342900" lvl="0" indent="-342900" defTabSz="457200" eaLnBrk="0" fontAlgn="base" hangingPunct="0">
              <a:spcBef>
                <a:spcPct val="20000"/>
              </a:spcBef>
              <a:spcAft>
                <a:spcPct val="0"/>
              </a:spcAft>
              <a:buClr>
                <a:srgbClr val="7F7F7F"/>
              </a:buClr>
              <a:defRPr/>
            </a:pPr>
            <a:r>
              <a:rPr lang="en-US" sz="2800" dirty="0" smtClean="0"/>
              <a:t>	The PPI is managed by Grameen Foundation's </a:t>
            </a:r>
            <a:r>
              <a:rPr lang="en-US" sz="2800" dirty="0" smtClean="0">
                <a:hlinkClick r:id="rId3"/>
              </a:rPr>
              <a:t>Progress out of Poverty Initiative</a:t>
            </a:r>
            <a:r>
              <a:rPr lang="en-US" sz="2800" dirty="0" smtClean="0"/>
              <a:t> and is developed by Mark Schreiner of </a:t>
            </a:r>
            <a:r>
              <a:rPr lang="en-US" sz="2800" dirty="0" smtClean="0">
                <a:hlinkClick r:id="rId4"/>
              </a:rPr>
              <a:t>Microfinance Risk Management, L.L.C</a:t>
            </a:r>
            <a:r>
              <a:rPr lang="en-US" sz="2800" dirty="0" smtClean="0"/>
              <a:t>. with input from Grameen Foundation and partners in the field. </a:t>
            </a:r>
            <a:endParaRPr lang="en-US" sz="2800" dirty="0" smtClean="0">
              <a:ea typeface="Geneva" pitchFamily="-110" charset="-128"/>
              <a:cs typeface="Myriad Pro"/>
            </a:endParaRPr>
          </a:p>
        </p:txBody>
      </p:sp>
      <p:sp>
        <p:nvSpPr>
          <p:cNvPr id="4" name="Title 3"/>
          <p:cNvSpPr>
            <a:spLocks noGrp="1"/>
          </p:cNvSpPr>
          <p:nvPr>
            <p:ph type="title"/>
          </p:nvPr>
        </p:nvSpPr>
        <p:spPr/>
        <p:txBody>
          <a:bodyPr/>
          <a:lstStyle/>
          <a:p>
            <a:pPr lvl="0"/>
            <a:r>
              <a:rPr lang="en-US" smtClean="0"/>
              <a:t>Who is involved?</a:t>
            </a:r>
            <a:endParaRPr lang="en-US" dirty="0"/>
          </a:p>
        </p:txBody>
      </p:sp>
      <p:sp>
        <p:nvSpPr>
          <p:cNvPr id="5" name="Footer Placeholder 2"/>
          <p:cNvSpPr>
            <a:spLocks noGrp="1"/>
          </p:cNvSpPr>
          <p:nvPr>
            <p:ph type="ftr" sz="quarter" idx="11"/>
          </p:nvPr>
        </p:nvSpPr>
        <p:spPr>
          <a:xfrm>
            <a:off x="2590800" y="6356350"/>
            <a:ext cx="3962400" cy="365125"/>
          </a:xfrm>
        </p:spPr>
        <p:txBody>
          <a:bodyPr/>
          <a:lstStyle/>
          <a:p>
            <a:r>
              <a:rPr lang="en-US" dirty="0" smtClean="0"/>
              <a:t>Progress out of Poverty Index</a:t>
            </a:r>
            <a:r>
              <a:rPr lang="en-US" baseline="30000" dirty="0" smtClean="0"/>
              <a:t>®</a:t>
            </a:r>
            <a:r>
              <a:rPr lang="en-US" dirty="0" smtClean="0"/>
              <a:t> by Grameen Foundation</a:t>
            </a:r>
            <a:endParaRPr lang="en-US" dirty="0"/>
          </a:p>
        </p:txBody>
      </p:sp>
    </p:spTree>
    <p:extLst>
      <p:ext uri="{BB962C8B-B14F-4D97-AF65-F5344CB8AC3E}">
        <p14:creationId xmlns:p14="http://schemas.microsoft.com/office/powerpoint/2010/main" val="171960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1143000" y="3016250"/>
            <a:ext cx="3733800" cy="1393825"/>
          </a:xfrm>
        </p:spPr>
        <p:txBody>
          <a:bodyPr rtlCol="0">
            <a:normAutofit fontScale="90000"/>
          </a:bodyPr>
          <a:lstStyle/>
          <a:p>
            <a:pPr eaLnBrk="1" fontAlgn="auto" hangingPunct="1">
              <a:spcAft>
                <a:spcPts val="0"/>
              </a:spcAft>
              <a:defRPr/>
            </a:pPr>
            <a:r>
              <a:rPr lang="en-US" sz="12500" dirty="0" smtClean="0">
                <a:latin typeface="Segoe UI" pitchFamily="34" charset="0"/>
                <a:cs typeface="Segoe UI" pitchFamily="34" charset="0"/>
              </a:rPr>
              <a:t>H</a:t>
            </a:r>
            <a:r>
              <a:rPr lang="en-US" sz="12500" baseline="-25000" dirty="0" smtClean="0">
                <a:latin typeface="Segoe UI" pitchFamily="34" charset="0"/>
                <a:cs typeface="Segoe UI" pitchFamily="34" charset="0"/>
              </a:rPr>
              <a:t>2</a:t>
            </a:r>
            <a:r>
              <a:rPr lang="en-US" sz="12500" dirty="0" smtClean="0">
                <a:latin typeface="Segoe UI" pitchFamily="34" charset="0"/>
                <a:cs typeface="Segoe UI" pitchFamily="34" charset="0"/>
              </a:rPr>
              <a:t>O</a:t>
            </a:r>
            <a:endParaRPr lang="en-US" sz="12500" baseline="-25000" dirty="0">
              <a:latin typeface="Segoe UI" pitchFamily="34" charset="0"/>
              <a:cs typeface="Segoe UI" pitchFamily="34" charset="0"/>
            </a:endParaRPr>
          </a:p>
        </p:txBody>
      </p:sp>
      <p:sp>
        <p:nvSpPr>
          <p:cNvPr id="3" name="Footer Placeholder 3"/>
          <p:cNvSpPr txBox="1">
            <a:spLocks/>
          </p:cNvSpPr>
          <p:nvPr/>
        </p:nvSpPr>
        <p:spPr>
          <a:xfrm>
            <a:off x="2743200" y="6400800"/>
            <a:ext cx="3962400" cy="365125"/>
          </a:xfrm>
          <a:prstGeom prst="rect">
            <a:avLst/>
          </a:prstGeom>
        </p:spPr>
        <p:txBody>
          <a:bodyPr/>
          <a:lstStyle/>
          <a:p>
            <a:pPr fontAlgn="auto">
              <a:spcBef>
                <a:spcPts val="0"/>
              </a:spcBef>
              <a:spcAft>
                <a:spcPts val="0"/>
              </a:spcAft>
              <a:defRPr/>
            </a:pPr>
            <a:r>
              <a:rPr lang="en-US" sz="1100" dirty="0">
                <a:solidFill>
                  <a:schemeClr val="accent3"/>
                </a:solidFill>
                <a:latin typeface="+mn-lt"/>
                <a:cs typeface="+mn-cs"/>
              </a:rPr>
              <a:t>Progress out of Poverty Index</a:t>
            </a:r>
            <a:r>
              <a:rPr lang="en-US" sz="1100" baseline="30000" dirty="0">
                <a:solidFill>
                  <a:schemeClr val="accent3"/>
                </a:solidFill>
                <a:latin typeface="+mn-lt"/>
                <a:cs typeface="+mn-cs"/>
              </a:rPr>
              <a:t>®</a:t>
            </a:r>
            <a:r>
              <a:rPr lang="en-US" sz="1100" dirty="0">
                <a:solidFill>
                  <a:schemeClr val="accent3"/>
                </a:solidFill>
                <a:latin typeface="+mn-lt"/>
                <a:cs typeface="+mn-cs"/>
              </a:rPr>
              <a:t> by Grameen Foundation</a:t>
            </a:r>
          </a:p>
        </p:txBody>
      </p:sp>
      <p:sp>
        <p:nvSpPr>
          <p:cNvPr id="4" name="Slide Number Placeholder 4"/>
          <p:cNvSpPr txBox="1">
            <a:spLocks/>
          </p:cNvSpPr>
          <p:nvPr/>
        </p:nvSpPr>
        <p:spPr>
          <a:xfrm>
            <a:off x="6556375" y="6354763"/>
            <a:ext cx="2133600" cy="365125"/>
          </a:xfrm>
          <a:prstGeom prst="rect">
            <a:avLst/>
          </a:prstGeom>
        </p:spPr>
        <p:txBody>
          <a:bodyPr anchor="ctr"/>
          <a:lstStyle/>
          <a:p>
            <a:pPr algn="r" fontAlgn="auto">
              <a:spcBef>
                <a:spcPts val="0"/>
              </a:spcBef>
              <a:spcAft>
                <a:spcPts val="0"/>
              </a:spcAft>
              <a:defRPr/>
            </a:pPr>
            <a:fld id="{7346C042-61FD-4FB9-86CA-0A38F3EC018F}" type="slidenum">
              <a:rPr lang="en-US" sz="1200">
                <a:solidFill>
                  <a:schemeClr val="accent3"/>
                </a:solidFill>
                <a:latin typeface="+mn-lt"/>
                <a:cs typeface="+mn-cs"/>
              </a:rPr>
              <a:pPr algn="r" fontAlgn="auto">
                <a:spcBef>
                  <a:spcPts val="0"/>
                </a:spcBef>
                <a:spcAft>
                  <a:spcPts val="0"/>
                </a:spcAft>
                <a:defRPr/>
              </a:pPr>
              <a:t>32</a:t>
            </a:fld>
            <a:endParaRPr lang="en-US" sz="1200" dirty="0">
              <a:solidFill>
                <a:schemeClr val="accent3"/>
              </a:solidFill>
              <a:latin typeface="+mn-lt"/>
              <a:cs typeface="+mn-cs"/>
            </a:endParaRPr>
          </a:p>
        </p:txBody>
      </p:sp>
      <p:sp>
        <p:nvSpPr>
          <p:cNvPr id="5" name="Title 7"/>
          <p:cNvSpPr txBox="1">
            <a:spLocks/>
          </p:cNvSpPr>
          <p:nvPr/>
        </p:nvSpPr>
        <p:spPr>
          <a:xfrm>
            <a:off x="457200" y="471488"/>
            <a:ext cx="8229600" cy="1143000"/>
          </a:xfrm>
          <a:prstGeom prst="rect">
            <a:avLst/>
          </a:prstGeom>
        </p:spPr>
        <p:txBody>
          <a:bodyPr/>
          <a:lstStyle/>
          <a:p>
            <a:pPr fontAlgn="auto">
              <a:spcAft>
                <a:spcPts val="0"/>
              </a:spcAft>
              <a:defRPr/>
            </a:pPr>
            <a:r>
              <a:rPr lang="en-US" sz="4400" dirty="0">
                <a:solidFill>
                  <a:schemeClr val="accent1"/>
                </a:solidFill>
                <a:latin typeface="+mj-lt"/>
                <a:ea typeface="+mj-ea"/>
                <a:cs typeface="+mj-cs"/>
              </a:rPr>
              <a:t>Construction of the PPI</a:t>
            </a:r>
          </a:p>
        </p:txBody>
      </p:sp>
      <p:pic>
        <p:nvPicPr>
          <p:cNvPr id="32774" name="Picture 2" descr="http://blog.timesunion.com/opinion/files/2010/10/1015_WVwateroil.jpg"/>
          <p:cNvPicPr>
            <a:picLocks noChangeAspect="1" noChangeArrowheads="1"/>
          </p:cNvPicPr>
          <p:nvPr/>
        </p:nvPicPr>
        <p:blipFill>
          <a:blip r:embed="rId3"/>
          <a:srcRect/>
          <a:stretch>
            <a:fillRect/>
          </a:stretch>
        </p:blipFill>
        <p:spPr bwMode="auto">
          <a:xfrm>
            <a:off x="4191000" y="2025650"/>
            <a:ext cx="4191000" cy="3384550"/>
          </a:xfrm>
          <a:prstGeom prst="rect">
            <a:avLst/>
          </a:prstGeom>
          <a:noFill/>
          <a:ln w="9525">
            <a:noFill/>
            <a:miter lim="800000"/>
            <a:headEnd/>
            <a:tailEnd/>
          </a:ln>
        </p:spPr>
      </p:pic>
      <p:sp>
        <p:nvSpPr>
          <p:cNvPr id="8" name="Title 7"/>
          <p:cNvSpPr txBox="1">
            <a:spLocks/>
          </p:cNvSpPr>
          <p:nvPr/>
        </p:nvSpPr>
        <p:spPr>
          <a:xfrm>
            <a:off x="609600" y="1111250"/>
            <a:ext cx="8229600" cy="1143000"/>
          </a:xfrm>
          <a:prstGeom prst="rect">
            <a:avLst/>
          </a:prstGeom>
        </p:spPr>
        <p:txBody>
          <a:bodyPr/>
          <a:lstStyle/>
          <a:p>
            <a:pPr fontAlgn="auto">
              <a:spcAft>
                <a:spcPts val="0"/>
              </a:spcAft>
              <a:defRPr/>
            </a:pPr>
            <a:r>
              <a:rPr lang="en-US" sz="3600" dirty="0">
                <a:solidFill>
                  <a:schemeClr val="accent1"/>
                </a:solidFill>
                <a:latin typeface="+mj-lt"/>
                <a:ea typeface="+mj-ea"/>
                <a:cs typeface="+mj-cs"/>
              </a:rPr>
              <a:t>Little Change, Big Effect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txBox="1">
            <a:spLocks/>
          </p:cNvSpPr>
          <p:nvPr/>
        </p:nvSpPr>
        <p:spPr>
          <a:xfrm>
            <a:off x="2743200" y="6400800"/>
            <a:ext cx="3962400" cy="365125"/>
          </a:xfrm>
          <a:prstGeom prst="rect">
            <a:avLst/>
          </a:prstGeom>
        </p:spPr>
        <p:txBody>
          <a:bodyPr/>
          <a:lstStyle/>
          <a:p>
            <a:pPr fontAlgn="auto">
              <a:spcBef>
                <a:spcPts val="0"/>
              </a:spcBef>
              <a:spcAft>
                <a:spcPts val="0"/>
              </a:spcAft>
              <a:defRPr/>
            </a:pPr>
            <a:r>
              <a:rPr lang="en-US" sz="1100" dirty="0">
                <a:solidFill>
                  <a:schemeClr val="accent3"/>
                </a:solidFill>
                <a:latin typeface="+mn-lt"/>
                <a:cs typeface="+mn-cs"/>
              </a:rPr>
              <a:t>Progress out of Poverty Index</a:t>
            </a:r>
            <a:r>
              <a:rPr lang="en-US" sz="1100" baseline="30000" dirty="0">
                <a:solidFill>
                  <a:schemeClr val="accent3"/>
                </a:solidFill>
                <a:latin typeface="+mn-lt"/>
                <a:cs typeface="+mn-cs"/>
              </a:rPr>
              <a:t>®</a:t>
            </a:r>
            <a:r>
              <a:rPr lang="en-US" sz="1100" dirty="0">
                <a:solidFill>
                  <a:schemeClr val="accent3"/>
                </a:solidFill>
                <a:latin typeface="+mn-lt"/>
                <a:cs typeface="+mn-cs"/>
              </a:rPr>
              <a:t> by Grameen Foundation</a:t>
            </a:r>
          </a:p>
        </p:txBody>
      </p:sp>
      <p:sp>
        <p:nvSpPr>
          <p:cNvPr id="4" name="Slide Number Placeholder 4"/>
          <p:cNvSpPr txBox="1">
            <a:spLocks/>
          </p:cNvSpPr>
          <p:nvPr/>
        </p:nvSpPr>
        <p:spPr>
          <a:xfrm>
            <a:off x="6556375" y="6354763"/>
            <a:ext cx="2133600" cy="365125"/>
          </a:xfrm>
          <a:prstGeom prst="rect">
            <a:avLst/>
          </a:prstGeom>
        </p:spPr>
        <p:txBody>
          <a:bodyPr anchor="ctr"/>
          <a:lstStyle/>
          <a:p>
            <a:pPr algn="r" fontAlgn="auto">
              <a:spcBef>
                <a:spcPts val="0"/>
              </a:spcBef>
              <a:spcAft>
                <a:spcPts val="0"/>
              </a:spcAft>
              <a:defRPr/>
            </a:pPr>
            <a:fld id="{578BC76E-4502-411C-BF63-55D0B905624D}" type="slidenum">
              <a:rPr lang="en-US" sz="1200">
                <a:solidFill>
                  <a:schemeClr val="accent3"/>
                </a:solidFill>
                <a:latin typeface="+mn-lt"/>
                <a:cs typeface="+mn-cs"/>
              </a:rPr>
              <a:pPr algn="r" fontAlgn="auto">
                <a:spcBef>
                  <a:spcPts val="0"/>
                </a:spcBef>
                <a:spcAft>
                  <a:spcPts val="0"/>
                </a:spcAft>
                <a:defRPr/>
              </a:pPr>
              <a:t>33</a:t>
            </a:fld>
            <a:endParaRPr lang="en-US" sz="1200" dirty="0">
              <a:solidFill>
                <a:schemeClr val="accent3"/>
              </a:solidFill>
              <a:latin typeface="+mn-lt"/>
              <a:cs typeface="+mn-cs"/>
            </a:endParaRPr>
          </a:p>
        </p:txBody>
      </p:sp>
      <p:sp>
        <p:nvSpPr>
          <p:cNvPr id="5" name="Title 7"/>
          <p:cNvSpPr txBox="1">
            <a:spLocks/>
          </p:cNvSpPr>
          <p:nvPr/>
        </p:nvSpPr>
        <p:spPr>
          <a:xfrm>
            <a:off x="457200" y="465138"/>
            <a:ext cx="8229600" cy="1143000"/>
          </a:xfrm>
          <a:prstGeom prst="rect">
            <a:avLst/>
          </a:prstGeom>
        </p:spPr>
        <p:txBody>
          <a:bodyPr/>
          <a:lstStyle/>
          <a:p>
            <a:pPr fontAlgn="auto">
              <a:spcAft>
                <a:spcPts val="0"/>
              </a:spcAft>
              <a:defRPr/>
            </a:pPr>
            <a:r>
              <a:rPr lang="en-US" sz="4400" dirty="0">
                <a:solidFill>
                  <a:schemeClr val="accent1"/>
                </a:solidFill>
                <a:latin typeface="+mj-lt"/>
                <a:ea typeface="+mj-ea"/>
                <a:cs typeface="+mj-cs"/>
              </a:rPr>
              <a:t>Construction of the PPI</a:t>
            </a:r>
          </a:p>
        </p:txBody>
      </p:sp>
      <p:pic>
        <p:nvPicPr>
          <p:cNvPr id="65538" name="Picture 2" descr="Hydrogen Peroxide BP 6%"/>
          <p:cNvPicPr>
            <a:picLocks noChangeAspect="1" noChangeArrowheads="1"/>
          </p:cNvPicPr>
          <p:nvPr/>
        </p:nvPicPr>
        <p:blipFill>
          <a:blip r:embed="rId3"/>
          <a:srcRect/>
          <a:stretch>
            <a:fillRect/>
          </a:stretch>
        </p:blipFill>
        <p:spPr bwMode="auto">
          <a:xfrm>
            <a:off x="5353050" y="2019300"/>
            <a:ext cx="1809750" cy="3162300"/>
          </a:xfrm>
          <a:prstGeom prst="rect">
            <a:avLst/>
          </a:prstGeom>
          <a:noFill/>
          <a:ln w="9525">
            <a:noFill/>
            <a:miter lim="800000"/>
            <a:headEnd/>
            <a:tailEnd/>
          </a:ln>
        </p:spPr>
      </p:pic>
      <p:sp>
        <p:nvSpPr>
          <p:cNvPr id="10" name="Title 1"/>
          <p:cNvSpPr>
            <a:spLocks noGrp="1"/>
          </p:cNvSpPr>
          <p:nvPr>
            <p:ph type="ctrTitle"/>
          </p:nvPr>
        </p:nvSpPr>
        <p:spPr>
          <a:xfrm>
            <a:off x="1143000" y="3009900"/>
            <a:ext cx="3733800" cy="1393825"/>
          </a:xfrm>
        </p:spPr>
        <p:txBody>
          <a:bodyPr rtlCol="0">
            <a:normAutofit fontScale="90000"/>
          </a:bodyPr>
          <a:lstStyle/>
          <a:p>
            <a:pPr eaLnBrk="1" fontAlgn="auto" hangingPunct="1">
              <a:spcAft>
                <a:spcPts val="0"/>
              </a:spcAft>
              <a:defRPr/>
            </a:pPr>
            <a:r>
              <a:rPr lang="en-US" sz="12500" dirty="0" smtClean="0">
                <a:latin typeface="Segoe UI" pitchFamily="34" charset="0"/>
                <a:cs typeface="Segoe UI" pitchFamily="34" charset="0"/>
              </a:rPr>
              <a:t>H</a:t>
            </a:r>
            <a:r>
              <a:rPr lang="en-US" sz="12500" baseline="-25000" dirty="0" smtClean="0">
                <a:latin typeface="Segoe UI" pitchFamily="34" charset="0"/>
                <a:cs typeface="Segoe UI" pitchFamily="34" charset="0"/>
              </a:rPr>
              <a:t>2</a:t>
            </a:r>
            <a:r>
              <a:rPr lang="en-US" sz="12500" dirty="0" smtClean="0">
                <a:latin typeface="Segoe UI" pitchFamily="34" charset="0"/>
                <a:cs typeface="Segoe UI" pitchFamily="34" charset="0"/>
              </a:rPr>
              <a:t>O</a:t>
            </a:r>
            <a:r>
              <a:rPr lang="en-US" sz="12500" baseline="-25000" dirty="0" smtClean="0">
                <a:latin typeface="Segoe UI" pitchFamily="34" charset="0"/>
                <a:cs typeface="Segoe UI" pitchFamily="34" charset="0"/>
              </a:rPr>
              <a:t>2</a:t>
            </a:r>
            <a:endParaRPr lang="en-US" sz="12500" baseline="-25000" dirty="0">
              <a:latin typeface="Segoe UI" pitchFamily="34" charset="0"/>
              <a:cs typeface="Segoe UI" pitchFamily="34" charset="0"/>
            </a:endParaRPr>
          </a:p>
        </p:txBody>
      </p:sp>
      <p:sp>
        <p:nvSpPr>
          <p:cNvPr id="12" name="Title 7"/>
          <p:cNvSpPr txBox="1">
            <a:spLocks/>
          </p:cNvSpPr>
          <p:nvPr/>
        </p:nvSpPr>
        <p:spPr>
          <a:xfrm>
            <a:off x="609600" y="1111250"/>
            <a:ext cx="8229600" cy="1143000"/>
          </a:xfrm>
          <a:prstGeom prst="rect">
            <a:avLst/>
          </a:prstGeom>
        </p:spPr>
        <p:txBody>
          <a:bodyPr/>
          <a:lstStyle/>
          <a:p>
            <a:pPr fontAlgn="auto">
              <a:spcAft>
                <a:spcPts val="0"/>
              </a:spcAft>
              <a:defRPr/>
            </a:pPr>
            <a:r>
              <a:rPr lang="en-US" sz="3600" dirty="0">
                <a:solidFill>
                  <a:schemeClr val="accent1"/>
                </a:solidFill>
                <a:latin typeface="+mj-lt"/>
                <a:ea typeface="+mj-ea"/>
                <a:cs typeface="+mj-cs"/>
              </a:rPr>
              <a:t>Little Change, Big Effect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Viewing the PPI as a Whole </a:t>
            </a:r>
          </a:p>
        </p:txBody>
      </p:sp>
      <p:pic>
        <p:nvPicPr>
          <p:cNvPr id="25603" name="Content Placeholder 4" descr="Red Car.jpg"/>
          <p:cNvPicPr>
            <a:picLocks noGrp="1" noChangeAspect="1"/>
          </p:cNvPicPr>
          <p:nvPr>
            <p:ph idx="1"/>
          </p:nvPr>
        </p:nvPicPr>
        <p:blipFill>
          <a:blip r:embed="rId3" cstate="print"/>
          <a:srcRect t="21001" b="20500"/>
          <a:stretch>
            <a:fillRect/>
          </a:stretch>
        </p:blipFill>
        <p:spPr>
          <a:xfrm>
            <a:off x="1905000" y="1600200"/>
            <a:ext cx="5080000" cy="2971800"/>
          </a:xfrm>
        </p:spPr>
      </p:pic>
      <p:sp>
        <p:nvSpPr>
          <p:cNvPr id="25605" name="TextBox 5"/>
          <p:cNvSpPr txBox="1">
            <a:spLocks noChangeArrowheads="1"/>
          </p:cNvSpPr>
          <p:nvPr/>
        </p:nvSpPr>
        <p:spPr bwMode="auto">
          <a:xfrm>
            <a:off x="685800" y="4572000"/>
            <a:ext cx="7620000" cy="830997"/>
          </a:xfrm>
          <a:prstGeom prst="rect">
            <a:avLst/>
          </a:prstGeom>
          <a:noFill/>
          <a:ln w="9525">
            <a:noFill/>
            <a:miter lim="800000"/>
            <a:headEnd/>
            <a:tailEnd/>
          </a:ln>
        </p:spPr>
        <p:txBody>
          <a:bodyPr wrap="square">
            <a:spAutoFit/>
          </a:bodyPr>
          <a:lstStyle/>
          <a:p>
            <a:pPr>
              <a:spcBef>
                <a:spcPct val="20000"/>
              </a:spcBef>
              <a:buClr>
                <a:schemeClr val="accent3"/>
              </a:buClr>
            </a:pPr>
            <a:r>
              <a:rPr lang="en-US" sz="2400" dirty="0">
                <a:solidFill>
                  <a:schemeClr val="accent4"/>
                </a:solidFill>
                <a:latin typeface="Helvetica 55 Roman" charset="0"/>
                <a:ea typeface="Geneva" pitchFamily="125" charset="-128"/>
                <a:cs typeface="Helvetica 45 Light" pitchFamily="125" charset="0"/>
              </a:rPr>
              <a:t>Observation: PPI users struggle with viewing the PPI as 10 questions linked together  </a:t>
            </a:r>
          </a:p>
        </p:txBody>
      </p:sp>
      <p:sp>
        <p:nvSpPr>
          <p:cNvPr id="6" name="Footer Placeholder 3"/>
          <p:cNvSpPr txBox="1">
            <a:spLocks/>
          </p:cNvSpPr>
          <p:nvPr/>
        </p:nvSpPr>
        <p:spPr>
          <a:xfrm>
            <a:off x="2743200" y="6400800"/>
            <a:ext cx="3962400" cy="365125"/>
          </a:xfrm>
          <a:prstGeom prst="rect">
            <a:avLst/>
          </a:prstGeom>
        </p:spPr>
        <p:txBody>
          <a:bodyPr/>
          <a:lstStyle/>
          <a:p>
            <a:pPr fontAlgn="auto">
              <a:spcBef>
                <a:spcPts val="0"/>
              </a:spcBef>
              <a:spcAft>
                <a:spcPts val="0"/>
              </a:spcAft>
              <a:defRPr/>
            </a:pPr>
            <a:r>
              <a:rPr lang="en-US" sz="1100" dirty="0">
                <a:solidFill>
                  <a:schemeClr val="accent3"/>
                </a:solidFill>
                <a:latin typeface="+mn-lt"/>
                <a:cs typeface="+mn-cs"/>
              </a:rPr>
              <a:t>Progress out of Poverty Index</a:t>
            </a:r>
            <a:r>
              <a:rPr lang="en-US" sz="1100" baseline="30000" dirty="0">
                <a:solidFill>
                  <a:schemeClr val="accent3"/>
                </a:solidFill>
                <a:latin typeface="+mn-lt"/>
                <a:cs typeface="+mn-cs"/>
              </a:rPr>
              <a:t>®</a:t>
            </a:r>
            <a:r>
              <a:rPr lang="en-US" sz="1100" dirty="0">
                <a:solidFill>
                  <a:schemeClr val="accent3"/>
                </a:solidFill>
                <a:latin typeface="+mn-lt"/>
                <a:cs typeface="+mn-cs"/>
              </a:rPr>
              <a:t> by Grameen Foundation</a:t>
            </a:r>
          </a:p>
        </p:txBody>
      </p:sp>
      <p:sp>
        <p:nvSpPr>
          <p:cNvPr id="7" name="Slide Number Placeholder 4"/>
          <p:cNvSpPr txBox="1">
            <a:spLocks/>
          </p:cNvSpPr>
          <p:nvPr/>
        </p:nvSpPr>
        <p:spPr>
          <a:xfrm>
            <a:off x="6556375" y="6354763"/>
            <a:ext cx="2133600" cy="365125"/>
          </a:xfrm>
          <a:prstGeom prst="rect">
            <a:avLst/>
          </a:prstGeom>
        </p:spPr>
        <p:txBody>
          <a:bodyPr anchor="ctr"/>
          <a:lstStyle/>
          <a:p>
            <a:pPr algn="r" fontAlgn="auto">
              <a:spcBef>
                <a:spcPts val="0"/>
              </a:spcBef>
              <a:spcAft>
                <a:spcPts val="0"/>
              </a:spcAft>
              <a:defRPr/>
            </a:pPr>
            <a:fld id="{31ADBFB1-67A7-489A-8668-55B0229C844F}" type="slidenum">
              <a:rPr lang="en-US" sz="1200">
                <a:solidFill>
                  <a:schemeClr val="accent3"/>
                </a:solidFill>
                <a:latin typeface="+mn-lt"/>
                <a:cs typeface="+mn-cs"/>
              </a:rPr>
              <a:pPr algn="r" fontAlgn="auto">
                <a:spcBef>
                  <a:spcPts val="0"/>
                </a:spcBef>
                <a:spcAft>
                  <a:spcPts val="0"/>
                </a:spcAft>
                <a:defRPr/>
              </a:pPr>
              <a:t>34</a:t>
            </a:fld>
            <a:endParaRPr lang="en-US" sz="1200" dirty="0">
              <a:solidFill>
                <a:schemeClr val="accent3"/>
              </a:solidFill>
              <a:latin typeface="+mn-lt"/>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n-US" dirty="0" smtClean="0"/>
              <a:t>What happens…</a:t>
            </a:r>
          </a:p>
        </p:txBody>
      </p:sp>
      <p:pic>
        <p:nvPicPr>
          <p:cNvPr id="15366" name="Picture 7"/>
          <p:cNvPicPr>
            <a:picLocks noGrp="1" noChangeAspect="1" noChangeArrowheads="1"/>
          </p:cNvPicPr>
          <p:nvPr>
            <p:ph idx="1"/>
          </p:nvPr>
        </p:nvPicPr>
        <p:blipFill>
          <a:blip r:embed="rId3" cstate="print"/>
          <a:stretch>
            <a:fillRect/>
          </a:stretch>
        </p:blipFill>
        <p:spPr>
          <a:xfrm>
            <a:off x="2743200" y="2481800"/>
            <a:ext cx="3204210" cy="2499471"/>
          </a:xfrm>
        </p:spPr>
      </p:pic>
      <p:sp>
        <p:nvSpPr>
          <p:cNvPr id="15364" name="TextBox 5"/>
          <p:cNvSpPr txBox="1">
            <a:spLocks noChangeArrowheads="1"/>
          </p:cNvSpPr>
          <p:nvPr/>
        </p:nvSpPr>
        <p:spPr bwMode="auto">
          <a:xfrm>
            <a:off x="457200" y="1395139"/>
            <a:ext cx="6324600" cy="1348061"/>
          </a:xfrm>
          <a:prstGeom prst="rect">
            <a:avLst/>
          </a:prstGeom>
          <a:noFill/>
          <a:ln w="9525">
            <a:noFill/>
            <a:miter lim="800000"/>
            <a:headEnd/>
            <a:tailEnd/>
          </a:ln>
        </p:spPr>
        <p:txBody>
          <a:bodyPr>
            <a:spAutoFit/>
          </a:bodyPr>
          <a:lstStyle/>
          <a:p>
            <a:pPr marL="342900" indent="-342900">
              <a:spcBef>
                <a:spcPct val="20000"/>
              </a:spcBef>
              <a:buClr>
                <a:schemeClr val="accent3"/>
              </a:buClr>
              <a:buFont typeface="Wingdings 3" pitchFamily="18" charset="2"/>
              <a:buChar char=""/>
            </a:pPr>
            <a:r>
              <a:rPr lang="en-US" sz="2400" dirty="0">
                <a:solidFill>
                  <a:schemeClr val="accent4"/>
                </a:solidFill>
                <a:latin typeface="Helvetica 55 Roman" charset="0"/>
                <a:ea typeface="Geneva" pitchFamily="125" charset="-128"/>
                <a:cs typeface="Helvetica 45 Light" pitchFamily="125" charset="0"/>
              </a:rPr>
              <a:t>  If </a:t>
            </a:r>
            <a:r>
              <a:rPr lang="en-US" sz="2400" dirty="0" smtClean="0">
                <a:solidFill>
                  <a:schemeClr val="accent4"/>
                </a:solidFill>
                <a:latin typeface="Helvetica 55 Roman" charset="0"/>
                <a:ea typeface="Geneva" pitchFamily="125" charset="-128"/>
                <a:cs typeface="Helvetica 45 Light" pitchFamily="125" charset="0"/>
              </a:rPr>
              <a:t>a PPI is changed?</a:t>
            </a:r>
            <a:endParaRPr lang="en-US" sz="2400" dirty="0">
              <a:solidFill>
                <a:schemeClr val="accent4"/>
              </a:solidFill>
              <a:latin typeface="Helvetica 55 Roman" charset="0"/>
              <a:ea typeface="Geneva" pitchFamily="125" charset="-128"/>
              <a:cs typeface="Helvetica 45 Light" pitchFamily="125" charset="0"/>
            </a:endParaRPr>
          </a:p>
          <a:p>
            <a:pPr marL="342900" indent="-342900">
              <a:spcBef>
                <a:spcPct val="20000"/>
              </a:spcBef>
              <a:buClr>
                <a:schemeClr val="accent3"/>
              </a:buClr>
              <a:buFont typeface="Wingdings 3" pitchFamily="18" charset="2"/>
              <a:buChar char=""/>
            </a:pPr>
            <a:r>
              <a:rPr lang="en-US" sz="2400" dirty="0">
                <a:solidFill>
                  <a:schemeClr val="accent4"/>
                </a:solidFill>
                <a:latin typeface="Helvetica 55 Roman" charset="0"/>
                <a:ea typeface="Geneva" pitchFamily="125" charset="-128"/>
                <a:cs typeface="Helvetica 45 Light" pitchFamily="125" charset="0"/>
              </a:rPr>
              <a:t>  If </a:t>
            </a:r>
            <a:r>
              <a:rPr lang="en-US" sz="2400" dirty="0" smtClean="0">
                <a:solidFill>
                  <a:schemeClr val="accent4"/>
                </a:solidFill>
                <a:latin typeface="Helvetica 55 Roman" charset="0"/>
                <a:ea typeface="Geneva" pitchFamily="125" charset="-128"/>
                <a:cs typeface="Helvetica 45 Light" pitchFamily="125" charset="0"/>
              </a:rPr>
              <a:t>a score on the PPI is changed?</a:t>
            </a:r>
            <a:endParaRPr lang="en-US" sz="2400" dirty="0">
              <a:solidFill>
                <a:schemeClr val="accent4"/>
              </a:solidFill>
              <a:latin typeface="Helvetica 55 Roman" charset="0"/>
              <a:ea typeface="Geneva" pitchFamily="125" charset="-128"/>
              <a:cs typeface="Helvetica 45 Light" pitchFamily="125" charset="0"/>
            </a:endParaRPr>
          </a:p>
          <a:p>
            <a:pPr marL="342900" indent="-342900">
              <a:spcBef>
                <a:spcPct val="20000"/>
              </a:spcBef>
              <a:buClr>
                <a:schemeClr val="accent3"/>
              </a:buClr>
              <a:buFont typeface="Wingdings 3" pitchFamily="18" charset="2"/>
              <a:buChar char=""/>
            </a:pPr>
            <a:endParaRPr lang="en-US" sz="2400" dirty="0">
              <a:solidFill>
                <a:schemeClr val="accent4"/>
              </a:solidFill>
              <a:latin typeface="Helvetica 55 Roman" charset="0"/>
              <a:ea typeface="Geneva" pitchFamily="125" charset="-128"/>
              <a:cs typeface="Helvetica 45 Light" pitchFamily="125" charset="0"/>
            </a:endParaRPr>
          </a:p>
        </p:txBody>
      </p:sp>
      <p:sp>
        <p:nvSpPr>
          <p:cNvPr id="7" name="TextBox 6"/>
          <p:cNvSpPr txBox="1"/>
          <p:nvPr/>
        </p:nvSpPr>
        <p:spPr>
          <a:xfrm>
            <a:off x="762000" y="5105400"/>
            <a:ext cx="7162800" cy="461962"/>
          </a:xfrm>
          <a:prstGeom prst="rect">
            <a:avLst/>
          </a:prstGeom>
          <a:noFill/>
        </p:spPr>
        <p:txBody>
          <a:bodyPr>
            <a:spAutoFit/>
          </a:bodyPr>
          <a:lstStyle/>
          <a:p>
            <a:pPr algn="ctr">
              <a:defRPr/>
            </a:pPr>
            <a:r>
              <a:rPr lang="en-US" sz="2400" b="1" cap="all" dirty="0" smtClean="0">
                <a:solidFill>
                  <a:srgbClr val="FF0000"/>
                </a:solidFill>
                <a:latin typeface="Arial" charset="0"/>
              </a:rPr>
              <a:t>It</a:t>
            </a:r>
            <a:r>
              <a:rPr lang="en-US" sz="2400" b="1" cap="all" dirty="0">
                <a:solidFill>
                  <a:srgbClr val="FF0000"/>
                </a:solidFill>
                <a:latin typeface="Arial" charset="0"/>
              </a:rPr>
              <a:t> </a:t>
            </a:r>
            <a:r>
              <a:rPr lang="en-US" sz="2400" b="1" cap="all" dirty="0" err="1" smtClean="0">
                <a:solidFill>
                  <a:srgbClr val="FF0000"/>
                </a:solidFill>
                <a:latin typeface="Arial" charset="0"/>
              </a:rPr>
              <a:t>brEAKS</a:t>
            </a:r>
            <a:r>
              <a:rPr lang="en-US" sz="2400" b="1" cap="all" dirty="0" smtClean="0">
                <a:solidFill>
                  <a:srgbClr val="FF0000"/>
                </a:solidFill>
                <a:latin typeface="Arial" charset="0"/>
              </a:rPr>
              <a:t> DOWN</a:t>
            </a:r>
            <a:endParaRPr lang="en-US" sz="2400" b="1" cap="all" dirty="0">
              <a:solidFill>
                <a:srgbClr val="FF0000"/>
              </a:solidFill>
              <a:latin typeface="Arial" charset="0"/>
            </a:endParaRPr>
          </a:p>
        </p:txBody>
      </p:sp>
      <p:sp>
        <p:nvSpPr>
          <p:cNvPr id="8" name="TextBox 5"/>
          <p:cNvSpPr txBox="1">
            <a:spLocks noChangeArrowheads="1"/>
          </p:cNvSpPr>
          <p:nvPr/>
        </p:nvSpPr>
        <p:spPr bwMode="auto">
          <a:xfrm>
            <a:off x="609600" y="5638800"/>
            <a:ext cx="8305800" cy="646113"/>
          </a:xfrm>
          <a:prstGeom prst="rect">
            <a:avLst/>
          </a:prstGeom>
          <a:noFill/>
          <a:ln w="9525">
            <a:noFill/>
            <a:miter lim="800000"/>
            <a:headEnd/>
            <a:tailEnd/>
          </a:ln>
        </p:spPr>
        <p:txBody>
          <a:bodyPr>
            <a:spAutoFit/>
          </a:bodyPr>
          <a:lstStyle/>
          <a:p>
            <a:pPr>
              <a:defRPr/>
            </a:pPr>
            <a:r>
              <a:rPr lang="en-US" b="1" i="1" dirty="0">
                <a:solidFill>
                  <a:schemeClr val="accent1">
                    <a:lumMod val="75000"/>
                  </a:schemeClr>
                </a:solidFill>
              </a:rPr>
              <a:t>Because everything is </a:t>
            </a:r>
            <a:r>
              <a:rPr lang="en-US" b="1" i="1" u="sng" dirty="0">
                <a:solidFill>
                  <a:schemeClr val="accent1">
                    <a:lumMod val="75000"/>
                  </a:schemeClr>
                </a:solidFill>
              </a:rPr>
              <a:t>statistically linked</a:t>
            </a:r>
            <a:r>
              <a:rPr lang="en-US" b="1" i="1" dirty="0">
                <a:solidFill>
                  <a:schemeClr val="accent1">
                    <a:lumMod val="75000"/>
                  </a:schemeClr>
                </a:solidFill>
              </a:rPr>
              <a:t> and the link has been severed!</a:t>
            </a:r>
          </a:p>
          <a:p>
            <a:pPr>
              <a:defRPr/>
            </a:pPr>
            <a:endParaRPr lang="en-US" b="1" i="1" dirty="0">
              <a:solidFill>
                <a:schemeClr val="accent1">
                  <a:lumMod val="75000"/>
                </a:schemeClr>
              </a:solidFill>
            </a:endParaRPr>
          </a:p>
        </p:txBody>
      </p:sp>
      <p:sp>
        <p:nvSpPr>
          <p:cNvPr id="9" name="Footer Placeholder 3"/>
          <p:cNvSpPr txBox="1">
            <a:spLocks/>
          </p:cNvSpPr>
          <p:nvPr/>
        </p:nvSpPr>
        <p:spPr>
          <a:xfrm>
            <a:off x="2743200" y="6400800"/>
            <a:ext cx="3962400" cy="365125"/>
          </a:xfrm>
          <a:prstGeom prst="rect">
            <a:avLst/>
          </a:prstGeom>
        </p:spPr>
        <p:txBody>
          <a:bodyPr/>
          <a:lstStyle/>
          <a:p>
            <a:pPr fontAlgn="auto">
              <a:spcBef>
                <a:spcPts val="0"/>
              </a:spcBef>
              <a:spcAft>
                <a:spcPts val="0"/>
              </a:spcAft>
              <a:defRPr/>
            </a:pPr>
            <a:r>
              <a:rPr lang="en-US" sz="1100" dirty="0">
                <a:solidFill>
                  <a:schemeClr val="accent3"/>
                </a:solidFill>
                <a:latin typeface="+mn-lt"/>
                <a:cs typeface="+mn-cs"/>
              </a:rPr>
              <a:t>Progress out of Poverty Index</a:t>
            </a:r>
            <a:r>
              <a:rPr lang="en-US" sz="1100" baseline="30000" dirty="0">
                <a:solidFill>
                  <a:schemeClr val="accent3"/>
                </a:solidFill>
                <a:latin typeface="+mn-lt"/>
                <a:cs typeface="+mn-cs"/>
              </a:rPr>
              <a:t>®</a:t>
            </a:r>
            <a:r>
              <a:rPr lang="en-US" sz="1100" dirty="0">
                <a:solidFill>
                  <a:schemeClr val="accent3"/>
                </a:solidFill>
                <a:latin typeface="+mn-lt"/>
                <a:cs typeface="+mn-cs"/>
              </a:rPr>
              <a:t> by Grameen Foundation</a:t>
            </a:r>
          </a:p>
        </p:txBody>
      </p:sp>
      <p:sp>
        <p:nvSpPr>
          <p:cNvPr id="10" name="Slide Number Placeholder 4"/>
          <p:cNvSpPr txBox="1">
            <a:spLocks/>
          </p:cNvSpPr>
          <p:nvPr/>
        </p:nvSpPr>
        <p:spPr>
          <a:xfrm>
            <a:off x="6556375" y="6354763"/>
            <a:ext cx="2133600" cy="365125"/>
          </a:xfrm>
          <a:prstGeom prst="rect">
            <a:avLst/>
          </a:prstGeom>
        </p:spPr>
        <p:txBody>
          <a:bodyPr anchor="ctr"/>
          <a:lstStyle/>
          <a:p>
            <a:pPr algn="r" fontAlgn="auto">
              <a:spcBef>
                <a:spcPts val="0"/>
              </a:spcBef>
              <a:spcAft>
                <a:spcPts val="0"/>
              </a:spcAft>
              <a:defRPr/>
            </a:pPr>
            <a:fld id="{31ADBFB1-67A7-489A-8668-55B0229C844F}" type="slidenum">
              <a:rPr lang="en-US" sz="1200">
                <a:solidFill>
                  <a:schemeClr val="accent3"/>
                </a:solidFill>
                <a:latin typeface="+mn-lt"/>
                <a:cs typeface="+mn-cs"/>
              </a:rPr>
              <a:pPr algn="r" fontAlgn="auto">
                <a:spcBef>
                  <a:spcPts val="0"/>
                </a:spcBef>
                <a:spcAft>
                  <a:spcPts val="0"/>
                </a:spcAft>
                <a:defRPr/>
              </a:pPr>
              <a:t>35</a:t>
            </a:fld>
            <a:endParaRPr lang="en-US" sz="1200" dirty="0">
              <a:solidFill>
                <a:schemeClr val="accent3"/>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1362075"/>
          </a:xfrm>
        </p:spPr>
        <p:txBody>
          <a:bodyPr/>
          <a:lstStyle/>
          <a:p>
            <a:pPr algn="ctr">
              <a:defRPr/>
            </a:pPr>
            <a:r>
              <a:rPr lang="en-US" dirty="0" smtClean="0"/>
              <a:t>Progress out of Poverty Index</a:t>
            </a:r>
            <a:endParaRPr dirty="0"/>
          </a:p>
        </p:txBody>
      </p:sp>
      <p:sp>
        <p:nvSpPr>
          <p:cNvPr id="4" name="Footer Placeholder 2"/>
          <p:cNvSpPr>
            <a:spLocks noGrp="1"/>
          </p:cNvSpPr>
          <p:nvPr>
            <p:ph type="ftr" sz="quarter" idx="11"/>
          </p:nvPr>
        </p:nvSpPr>
        <p:spPr>
          <a:xfrm>
            <a:off x="2590800" y="6356350"/>
            <a:ext cx="3962400" cy="365125"/>
          </a:xfrm>
        </p:spPr>
        <p:txBody>
          <a:bodyPr/>
          <a:lstStyle/>
          <a:p>
            <a:r>
              <a:rPr lang="en-US" dirty="0" smtClean="0"/>
              <a:t>Progress out of Poverty Index</a:t>
            </a:r>
            <a:r>
              <a:rPr lang="en-US" baseline="30000" dirty="0" smtClean="0"/>
              <a:t>®</a:t>
            </a:r>
            <a:r>
              <a:rPr lang="en-US" dirty="0" smtClean="0"/>
              <a:t> by Grameen Foundation</a:t>
            </a:r>
            <a:endParaRPr lang="en-US" dirty="0"/>
          </a:p>
        </p:txBody>
      </p:sp>
      <p:sp>
        <p:nvSpPr>
          <p:cNvPr id="5" name="Slide Number Placeholder 3"/>
          <p:cNvSpPr>
            <a:spLocks noGrp="1"/>
          </p:cNvSpPr>
          <p:nvPr>
            <p:ph type="sldNum" sz="quarter" idx="12"/>
          </p:nvPr>
        </p:nvSpPr>
        <p:spPr>
          <a:xfrm>
            <a:off x="6553200" y="6356350"/>
            <a:ext cx="2133600" cy="365125"/>
          </a:xfrm>
        </p:spPr>
        <p:txBody>
          <a:bodyPr/>
          <a:lstStyle/>
          <a:p>
            <a:fld id="{B035C110-12EF-4538-B305-FF4FB445AFD8}" type="slidenum">
              <a:rPr lang="en-US" smtClean="0"/>
              <a:pPr/>
              <a:t>36</a:t>
            </a:fld>
            <a:endParaRPr lang="en-US" dirty="0"/>
          </a:p>
        </p:txBody>
      </p:sp>
      <p:pic>
        <p:nvPicPr>
          <p:cNvPr id="6" name="Picture 5"/>
          <p:cNvPicPr>
            <a:picLocks noChangeAspect="1" noChangeArrowheads="1"/>
          </p:cNvPicPr>
          <p:nvPr/>
        </p:nvPicPr>
        <p:blipFill>
          <a:blip r:embed="rId2" cstate="print"/>
          <a:srcRect/>
          <a:stretch>
            <a:fillRect/>
          </a:stretch>
        </p:blipFill>
        <p:spPr bwMode="auto">
          <a:xfrm>
            <a:off x="-11608" y="1371600"/>
            <a:ext cx="9155608" cy="3369196"/>
          </a:xfrm>
          <a:prstGeom prst="rect">
            <a:avLst/>
          </a:prstGeom>
          <a:noFill/>
          <a:ln w="9525">
            <a:noFill/>
            <a:miter lim="800000"/>
            <a:headEnd/>
            <a:tailEnd/>
          </a:ln>
        </p:spPr>
      </p:pic>
      <p:sp>
        <p:nvSpPr>
          <p:cNvPr id="7" name="Title 2"/>
          <p:cNvSpPr txBox="1">
            <a:spLocks/>
          </p:cNvSpPr>
          <p:nvPr/>
        </p:nvSpPr>
        <p:spPr>
          <a:xfrm>
            <a:off x="0" y="4724400"/>
            <a:ext cx="9144000" cy="13620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1"/>
                </a:solidFill>
                <a:effectLst/>
                <a:uLnTx/>
                <a:uFillTx/>
                <a:latin typeface="+mj-lt"/>
                <a:ea typeface="+mj-ea"/>
                <a:cs typeface="+mj-cs"/>
              </a:rPr>
              <a:t>Question and Answer</a:t>
            </a:r>
            <a:endParaRPr kumimoji="0" lang="en-US" sz="3600" b="0" i="0" u="none" strike="noStrike" kern="1200" cap="none" spc="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p14="http://schemas.microsoft.com/office/powerpoint/2010/main" val="1461205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Bracket 6"/>
          <p:cNvSpPr/>
          <p:nvPr/>
        </p:nvSpPr>
        <p:spPr>
          <a:xfrm rot="16200000">
            <a:off x="4529290" y="-793042"/>
            <a:ext cx="85420" cy="7924800"/>
          </a:xfrm>
          <a:prstGeom prst="rightBracket">
            <a:avLst/>
          </a:pr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Isosceles Triangle 7"/>
          <p:cNvSpPr/>
          <p:nvPr/>
        </p:nvSpPr>
        <p:spPr>
          <a:xfrm flipV="1">
            <a:off x="3505200" y="2630876"/>
            <a:ext cx="1790174" cy="264724"/>
          </a:xfrm>
          <a:prstGeom prst="triangle">
            <a:avLst>
              <a:gd name="adj" fmla="val 50194"/>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grpSp>
        <p:nvGrpSpPr>
          <p:cNvPr id="2" name="Group 23"/>
          <p:cNvGrpSpPr/>
          <p:nvPr/>
        </p:nvGrpSpPr>
        <p:grpSpPr>
          <a:xfrm>
            <a:off x="533400" y="1315902"/>
            <a:ext cx="8077200" cy="1122498"/>
            <a:chOff x="1122034" y="1295125"/>
            <a:chExt cx="7078174" cy="914400"/>
          </a:xfrm>
        </p:grpSpPr>
        <p:sp>
          <p:nvSpPr>
            <p:cNvPr id="10" name="Rectangle 9"/>
            <p:cNvSpPr/>
            <p:nvPr/>
          </p:nvSpPr>
          <p:spPr>
            <a:xfrm>
              <a:off x="1122034" y="1295125"/>
              <a:ext cx="1645920" cy="914400"/>
            </a:xfrm>
            <a:prstGeom prst="rect">
              <a:avLst/>
            </a:prstGeom>
            <a:ln/>
          </p:spPr>
          <p:style>
            <a:lnRef idx="3">
              <a:schemeClr val="lt1"/>
            </a:lnRef>
            <a:fillRef idx="1">
              <a:schemeClr val="accent2"/>
            </a:fillRef>
            <a:effectRef idx="1">
              <a:schemeClr val="accent2"/>
            </a:effectRef>
            <a:fontRef idx="minor">
              <a:schemeClr val="lt1"/>
            </a:fontRef>
          </p:style>
          <p:txBody>
            <a:bodyPr rtlCol="0" anchor="ctr" anchorCtr="0">
              <a:normAutofit/>
            </a:bodyPr>
            <a:lstStyle/>
            <a:p>
              <a:pPr algn="ctr"/>
              <a:r>
                <a:rPr lang="en-US" sz="1600" dirty="0" smtClean="0">
                  <a:solidFill>
                    <a:schemeClr val="bg1"/>
                  </a:solidFill>
                </a:rPr>
                <a:t>Insufficient &amp; inconsistent income</a:t>
              </a:r>
            </a:p>
          </p:txBody>
        </p:sp>
        <p:sp>
          <p:nvSpPr>
            <p:cNvPr id="11" name="Rectangle 10"/>
            <p:cNvSpPr/>
            <p:nvPr/>
          </p:nvSpPr>
          <p:spPr>
            <a:xfrm>
              <a:off x="2932785" y="1295125"/>
              <a:ext cx="1645920" cy="914400"/>
            </a:xfrm>
            <a:prstGeom prst="rect">
              <a:avLst/>
            </a:prstGeom>
            <a:ln/>
          </p:spPr>
          <p:style>
            <a:lnRef idx="3">
              <a:schemeClr val="lt1"/>
            </a:lnRef>
            <a:fillRef idx="1">
              <a:schemeClr val="accent2"/>
            </a:fillRef>
            <a:effectRef idx="1">
              <a:schemeClr val="accent2"/>
            </a:effectRef>
            <a:fontRef idx="minor">
              <a:schemeClr val="lt1"/>
            </a:fontRef>
          </p:style>
          <p:txBody>
            <a:bodyPr rtlCol="0" anchor="ctr" anchorCtr="0">
              <a:normAutofit/>
            </a:bodyPr>
            <a:lstStyle/>
            <a:p>
              <a:pPr algn="ctr"/>
              <a:r>
                <a:rPr lang="en-US" sz="1600" dirty="0">
                  <a:solidFill>
                    <a:schemeClr val="bg1"/>
                  </a:solidFill>
                </a:rPr>
                <a:t>Inability to tolerate shocks and manage risks</a:t>
              </a:r>
            </a:p>
          </p:txBody>
        </p:sp>
        <p:sp>
          <p:nvSpPr>
            <p:cNvPr id="12" name="Rectangle 11"/>
            <p:cNvSpPr/>
            <p:nvPr/>
          </p:nvSpPr>
          <p:spPr>
            <a:xfrm>
              <a:off x="4743536" y="1295125"/>
              <a:ext cx="1645920" cy="914400"/>
            </a:xfrm>
            <a:prstGeom prst="rect">
              <a:avLst/>
            </a:prstGeom>
            <a:ln/>
          </p:spPr>
          <p:style>
            <a:lnRef idx="3">
              <a:schemeClr val="lt1"/>
            </a:lnRef>
            <a:fillRef idx="1">
              <a:schemeClr val="accent2"/>
            </a:fillRef>
            <a:effectRef idx="1">
              <a:schemeClr val="accent2"/>
            </a:effectRef>
            <a:fontRef idx="minor">
              <a:schemeClr val="lt1"/>
            </a:fontRef>
          </p:style>
          <p:txBody>
            <a:bodyPr rtlCol="0" anchor="ctr" anchorCtr="0">
              <a:normAutofit/>
            </a:bodyPr>
            <a:lstStyle/>
            <a:p>
              <a:pPr algn="ctr"/>
              <a:r>
                <a:rPr lang="en-US" sz="1600" dirty="0" smtClean="0">
                  <a:solidFill>
                    <a:schemeClr val="bg1"/>
                  </a:solidFill>
                </a:rPr>
                <a:t>Lack of essential, actionable information</a:t>
              </a:r>
            </a:p>
          </p:txBody>
        </p:sp>
        <p:sp>
          <p:nvSpPr>
            <p:cNvPr id="13" name="Rectangle 12"/>
            <p:cNvSpPr/>
            <p:nvPr/>
          </p:nvSpPr>
          <p:spPr>
            <a:xfrm>
              <a:off x="6554288" y="1295125"/>
              <a:ext cx="1645920" cy="914400"/>
            </a:xfrm>
            <a:prstGeom prst="rect">
              <a:avLst/>
            </a:prstGeom>
            <a:ln/>
          </p:spPr>
          <p:style>
            <a:lnRef idx="3">
              <a:schemeClr val="lt1"/>
            </a:lnRef>
            <a:fillRef idx="1">
              <a:schemeClr val="accent2"/>
            </a:fillRef>
            <a:effectRef idx="1">
              <a:schemeClr val="accent2"/>
            </a:effectRef>
            <a:fontRef idx="minor">
              <a:schemeClr val="lt1"/>
            </a:fontRef>
          </p:style>
          <p:txBody>
            <a:bodyPr rtlCol="0" anchor="ctr" anchorCtr="0">
              <a:normAutofit fontScale="92500" lnSpcReduction="10000"/>
            </a:bodyPr>
            <a:lstStyle/>
            <a:p>
              <a:pPr algn="ctr"/>
              <a:r>
                <a:rPr lang="en-US" sz="1600" dirty="0">
                  <a:solidFill>
                    <a:schemeClr val="bg1"/>
                  </a:solidFill>
                </a:rPr>
                <a:t>Needs are not understood and sub-optimal services are delivered</a:t>
              </a:r>
            </a:p>
          </p:txBody>
        </p:sp>
      </p:grpSp>
      <p:sp>
        <p:nvSpPr>
          <p:cNvPr id="14" name="TextBox 13"/>
          <p:cNvSpPr txBox="1"/>
          <p:nvPr/>
        </p:nvSpPr>
        <p:spPr>
          <a:xfrm>
            <a:off x="3434584" y="2907268"/>
            <a:ext cx="1941674" cy="369332"/>
          </a:xfrm>
          <a:prstGeom prst="rect">
            <a:avLst/>
          </a:prstGeom>
          <a:solidFill>
            <a:schemeClr val="bg1"/>
          </a:solidFill>
        </p:spPr>
        <p:txBody>
          <a:bodyPr wrap="square" rtlCol="0">
            <a:spAutoFit/>
          </a:bodyPr>
          <a:lstStyle/>
          <a:p>
            <a:pPr algn="ctr"/>
            <a:r>
              <a:rPr lang="en-US" b="1" dirty="0" smtClean="0">
                <a:solidFill>
                  <a:schemeClr val="accent1">
                    <a:lumMod val="75000"/>
                  </a:schemeClr>
                </a:solidFill>
                <a:latin typeface="+mj-lt"/>
              </a:rPr>
              <a:t>Solution Areas</a:t>
            </a:r>
          </a:p>
        </p:txBody>
      </p:sp>
      <p:graphicFrame>
        <p:nvGraphicFramePr>
          <p:cNvPr id="15" name="Diagram 14"/>
          <p:cNvGraphicFramePr/>
          <p:nvPr>
            <p:extLst>
              <p:ext uri="{D42A27DB-BD31-4B8C-83A1-F6EECF244321}">
                <p14:modId xmlns:p14="http://schemas.microsoft.com/office/powerpoint/2010/main" val="2918864210"/>
              </p:ext>
            </p:extLst>
          </p:nvPr>
        </p:nvGraphicFramePr>
        <p:xfrm>
          <a:off x="533400" y="3429000"/>
          <a:ext cx="8077199" cy="236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itle 1"/>
          <p:cNvSpPr>
            <a:spLocks noGrp="1"/>
          </p:cNvSpPr>
          <p:nvPr>
            <p:ph type="title"/>
          </p:nvPr>
        </p:nvSpPr>
        <p:spPr/>
        <p:txBody>
          <a:bodyPr>
            <a:noAutofit/>
          </a:bodyPr>
          <a:lstStyle/>
          <a:p>
            <a:r>
              <a:rPr lang="en-US" dirty="0" smtClean="0"/>
              <a:t>Addressing these problems</a:t>
            </a:r>
            <a:endParaRPr lang="en-US" dirty="0"/>
          </a:p>
        </p:txBody>
      </p:sp>
      <p:sp>
        <p:nvSpPr>
          <p:cNvPr id="16" name="Footer Placeholder 3"/>
          <p:cNvSpPr>
            <a:spLocks noGrp="1"/>
          </p:cNvSpPr>
          <p:nvPr>
            <p:ph type="ftr" sz="quarter" idx="11"/>
          </p:nvPr>
        </p:nvSpPr>
        <p:spPr>
          <a:xfrm>
            <a:off x="2590800" y="6356350"/>
            <a:ext cx="3962400" cy="365125"/>
          </a:xfrm>
        </p:spPr>
        <p:txBody>
          <a:bodyPr/>
          <a:lstStyle/>
          <a:p>
            <a:pPr>
              <a:defRPr/>
            </a:pPr>
            <a:r>
              <a:rPr lang="en-US" dirty="0" smtClean="0"/>
              <a:t>Progress out of Poverty Index</a:t>
            </a:r>
            <a:r>
              <a:rPr lang="en-US" baseline="30000" dirty="0" smtClean="0"/>
              <a:t>®</a:t>
            </a:r>
            <a:r>
              <a:rPr lang="en-US" dirty="0" smtClean="0"/>
              <a:t> by Grameen Foundation</a:t>
            </a:r>
            <a:endParaRPr lang="en-US" dirty="0"/>
          </a:p>
        </p:txBody>
      </p:sp>
      <p:sp>
        <p:nvSpPr>
          <p:cNvPr id="18" name="Slide Number Placeholder 4"/>
          <p:cNvSpPr>
            <a:spLocks noGrp="1"/>
          </p:cNvSpPr>
          <p:nvPr>
            <p:ph type="sldNum" sz="quarter" idx="12"/>
          </p:nvPr>
        </p:nvSpPr>
        <p:spPr>
          <a:xfrm>
            <a:off x="6553200" y="6356350"/>
            <a:ext cx="2133600" cy="365125"/>
          </a:xfrm>
        </p:spPr>
        <p:txBody>
          <a:bodyPr/>
          <a:lstStyle/>
          <a:p>
            <a:pPr>
              <a:defRPr/>
            </a:pPr>
            <a:fld id="{5F1169E9-5B38-4584-9DBB-599654ADA5C9}" type="slidenum">
              <a:rPr lang="en-US" smtClean="0"/>
              <a:pPr>
                <a:defRPr/>
              </a:pPr>
              <a:t>4</a:t>
            </a:fld>
            <a:endParaRPr lang="en-US" dirty="0"/>
          </a:p>
        </p:txBody>
      </p:sp>
      <p:pic>
        <p:nvPicPr>
          <p:cNvPr id="19" name="Picture 2" descr="C:\Users\gfi\Pictures\grameen-foundation-indi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806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dirty="0" smtClean="0"/>
              <a:t>Overall </a:t>
            </a:r>
            <a:r>
              <a:rPr lang="en-US" dirty="0" smtClean="0"/>
              <a:t>Objectives of this Session</a:t>
            </a:r>
            <a:endParaRPr lang="en-US" dirty="0" smtClean="0"/>
          </a:p>
        </p:txBody>
      </p:sp>
      <p:sp>
        <p:nvSpPr>
          <p:cNvPr id="8195" name="Content Placeholder 2"/>
          <p:cNvSpPr>
            <a:spLocks noGrp="1"/>
          </p:cNvSpPr>
          <p:nvPr>
            <p:ph idx="1"/>
          </p:nvPr>
        </p:nvSpPr>
        <p:spPr/>
        <p:txBody>
          <a:bodyPr>
            <a:normAutofit/>
          </a:bodyPr>
          <a:lstStyle/>
          <a:p>
            <a:r>
              <a:rPr lang="en-US" sz="2800" dirty="0" smtClean="0"/>
              <a:t>To understand the context of social performance management</a:t>
            </a:r>
            <a:r>
              <a:rPr lang="en-US" sz="2800" dirty="0" smtClean="0"/>
              <a:t>.</a:t>
            </a:r>
          </a:p>
          <a:p>
            <a:r>
              <a:rPr lang="en-US" sz="2800" dirty="0" smtClean="0"/>
              <a:t>To understand why SPM is important for any social business</a:t>
            </a:r>
            <a:endParaRPr lang="en-US" sz="2800" dirty="0" smtClean="0"/>
          </a:p>
          <a:p>
            <a:r>
              <a:rPr lang="en-US" sz="2800" dirty="0" smtClean="0"/>
              <a:t>To </a:t>
            </a:r>
            <a:r>
              <a:rPr lang="en-US" sz="2800" dirty="0" smtClean="0"/>
              <a:t>understand what is the PPI</a:t>
            </a:r>
            <a:r>
              <a:rPr lang="en-US" sz="2800" dirty="0"/>
              <a:t> </a:t>
            </a:r>
            <a:r>
              <a:rPr lang="en-US" sz="2800" dirty="0" smtClean="0"/>
              <a:t>and how to use it</a:t>
            </a:r>
            <a:endParaRPr lang="en-US" sz="2800" dirty="0" smtClean="0"/>
          </a:p>
        </p:txBody>
      </p:sp>
      <p:sp>
        <p:nvSpPr>
          <p:cNvPr id="5" name="Footer Placeholder 3"/>
          <p:cNvSpPr>
            <a:spLocks noGrp="1"/>
          </p:cNvSpPr>
          <p:nvPr>
            <p:ph type="ftr" sz="quarter" idx="11"/>
          </p:nvPr>
        </p:nvSpPr>
        <p:spPr>
          <a:xfrm>
            <a:off x="2590800" y="6356350"/>
            <a:ext cx="3962400" cy="365125"/>
          </a:xfrm>
        </p:spPr>
        <p:txBody>
          <a:bodyPr/>
          <a:lstStyle/>
          <a:p>
            <a:pPr>
              <a:defRPr/>
            </a:pPr>
            <a:r>
              <a:rPr lang="en-US" dirty="0" smtClean="0"/>
              <a:t>Progress out of Poverty Index</a:t>
            </a:r>
            <a:r>
              <a:rPr lang="en-US" baseline="30000" dirty="0" smtClean="0"/>
              <a:t>®</a:t>
            </a:r>
            <a:r>
              <a:rPr lang="en-US" dirty="0" smtClean="0"/>
              <a:t> by Grameen Foundation</a:t>
            </a:r>
            <a:endParaRPr lang="en-US" dirty="0"/>
          </a:p>
        </p:txBody>
      </p:sp>
      <p:sp>
        <p:nvSpPr>
          <p:cNvPr id="6" name="Slide Number Placeholder 4"/>
          <p:cNvSpPr>
            <a:spLocks noGrp="1"/>
          </p:cNvSpPr>
          <p:nvPr>
            <p:ph type="sldNum" sz="quarter" idx="12"/>
          </p:nvPr>
        </p:nvSpPr>
        <p:spPr>
          <a:xfrm>
            <a:off x="6553200" y="6356350"/>
            <a:ext cx="2133600" cy="365125"/>
          </a:xfrm>
        </p:spPr>
        <p:txBody>
          <a:bodyPr/>
          <a:lstStyle/>
          <a:p>
            <a:pPr>
              <a:defRPr/>
            </a:pPr>
            <a:fld id="{5F1169E9-5B38-4584-9DBB-599654ADA5C9}"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2288" y="1219200"/>
            <a:ext cx="5486400" cy="4148138"/>
          </a:xfrm>
        </p:spPr>
        <p:txBody>
          <a:bodyPr anchor="ctr">
            <a:normAutofit/>
          </a:bodyPr>
          <a:lstStyle/>
          <a:p>
            <a:pPr algn="ctr">
              <a:defRPr/>
            </a:pPr>
            <a:r>
              <a:rPr lang="en-US" dirty="0" smtClean="0"/>
              <a:t>Introduction to</a:t>
            </a:r>
            <a:br>
              <a:rPr lang="en-US" dirty="0" smtClean="0"/>
            </a:br>
            <a:r>
              <a:rPr lang="en-US" dirty="0" smtClean="0"/>
              <a:t>Social Performance Management</a:t>
            </a:r>
            <a:endParaRPr lang="en-US" dirty="0"/>
          </a:p>
        </p:txBody>
      </p:sp>
      <p:sp>
        <p:nvSpPr>
          <p:cNvPr id="10" name="Footer Placeholder 3"/>
          <p:cNvSpPr>
            <a:spLocks noGrp="1"/>
          </p:cNvSpPr>
          <p:nvPr>
            <p:ph type="ftr" sz="quarter" idx="11"/>
          </p:nvPr>
        </p:nvSpPr>
        <p:spPr>
          <a:xfrm>
            <a:off x="2590800" y="6356350"/>
            <a:ext cx="3962400" cy="365125"/>
          </a:xfrm>
        </p:spPr>
        <p:txBody>
          <a:bodyPr/>
          <a:lstStyle/>
          <a:p>
            <a:pPr>
              <a:defRPr/>
            </a:pPr>
            <a:r>
              <a:rPr lang="en-US" dirty="0" smtClean="0"/>
              <a:t>Progress out of Poverty Index</a:t>
            </a:r>
            <a:r>
              <a:rPr lang="en-US" baseline="30000" dirty="0" smtClean="0"/>
              <a:t>®</a:t>
            </a:r>
            <a:r>
              <a:rPr lang="en-US" dirty="0" smtClean="0"/>
              <a:t> by Grameen Foundation</a:t>
            </a:r>
            <a:endParaRPr lang="en-US" dirty="0"/>
          </a:p>
        </p:txBody>
      </p:sp>
      <p:sp>
        <p:nvSpPr>
          <p:cNvPr id="11" name="Slide Number Placeholder 4"/>
          <p:cNvSpPr>
            <a:spLocks noGrp="1"/>
          </p:cNvSpPr>
          <p:nvPr>
            <p:ph type="sldNum" sz="quarter" idx="12"/>
          </p:nvPr>
        </p:nvSpPr>
        <p:spPr>
          <a:xfrm>
            <a:off x="6553200" y="6356350"/>
            <a:ext cx="2133600" cy="365125"/>
          </a:xfrm>
        </p:spPr>
        <p:txBody>
          <a:bodyPr/>
          <a:lstStyle/>
          <a:p>
            <a:pPr>
              <a:defRPr/>
            </a:pPr>
            <a:fld id="{5F1169E9-5B38-4584-9DBB-599654ADA5C9}"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p:txBody>
          <a:bodyPr>
            <a:normAutofit/>
          </a:bodyPr>
          <a:lstStyle/>
          <a:p>
            <a:pPr eaLnBrk="1" hangingPunct="1"/>
            <a:r>
              <a:rPr lang="en-US" dirty="0" smtClean="0"/>
              <a:t>What is ‘Social Performance’?</a:t>
            </a:r>
          </a:p>
        </p:txBody>
      </p:sp>
      <p:sp>
        <p:nvSpPr>
          <p:cNvPr id="21507" name="Content Placeholder 4"/>
          <p:cNvSpPr>
            <a:spLocks noGrp="1"/>
          </p:cNvSpPr>
          <p:nvPr>
            <p:ph sz="half" idx="4294967295"/>
          </p:nvPr>
        </p:nvSpPr>
        <p:spPr>
          <a:xfrm>
            <a:off x="149225" y="3200400"/>
            <a:ext cx="4041775" cy="2819400"/>
          </a:xfrm>
        </p:spPr>
        <p:txBody>
          <a:bodyPr>
            <a:normAutofit fontScale="92500"/>
          </a:bodyPr>
          <a:lstStyle/>
          <a:p>
            <a:pPr eaLnBrk="1" hangingPunct="1">
              <a:spcBef>
                <a:spcPts val="300"/>
              </a:spcBef>
              <a:spcAft>
                <a:spcPts val="600"/>
              </a:spcAft>
            </a:pPr>
            <a:r>
              <a:rPr lang="en-US" dirty="0" smtClean="0"/>
              <a:t>Serving increasing numbers of poor and more excluded people sustainably</a:t>
            </a:r>
          </a:p>
          <a:p>
            <a:pPr eaLnBrk="1" hangingPunct="1">
              <a:spcBef>
                <a:spcPts val="300"/>
              </a:spcBef>
            </a:pPr>
            <a:r>
              <a:rPr lang="en-US" dirty="0" smtClean="0"/>
              <a:t>Improving the quality &amp; appropriateness of services through assessment of clients’ needs</a:t>
            </a:r>
          </a:p>
          <a:p>
            <a:pPr eaLnBrk="1" hangingPunct="1">
              <a:spcBef>
                <a:spcPts val="300"/>
              </a:spcBef>
              <a:buFont typeface="Arial" pitchFamily="34" charset="0"/>
              <a:buNone/>
            </a:pPr>
            <a:endParaRPr lang="en-US" dirty="0" smtClean="0"/>
          </a:p>
        </p:txBody>
      </p:sp>
      <p:sp>
        <p:nvSpPr>
          <p:cNvPr id="21508" name="Content Placeholder 5"/>
          <p:cNvSpPr>
            <a:spLocks noGrp="1"/>
          </p:cNvSpPr>
          <p:nvPr>
            <p:ph sz="quarter" idx="4294967295"/>
          </p:nvPr>
        </p:nvSpPr>
        <p:spPr>
          <a:xfrm>
            <a:off x="4572000" y="3276600"/>
            <a:ext cx="4572000" cy="2667000"/>
          </a:xfrm>
        </p:spPr>
        <p:txBody>
          <a:bodyPr>
            <a:normAutofit fontScale="92500"/>
          </a:bodyPr>
          <a:lstStyle/>
          <a:p>
            <a:pPr eaLnBrk="1" hangingPunct="1">
              <a:spcBef>
                <a:spcPts val="300"/>
              </a:spcBef>
              <a:spcAft>
                <a:spcPts val="600"/>
              </a:spcAft>
            </a:pPr>
            <a:r>
              <a:rPr lang="en-US" sz="2300" dirty="0" smtClean="0"/>
              <a:t>Increasing clients’ social capital, assets, income, and access to services</a:t>
            </a:r>
          </a:p>
          <a:p>
            <a:pPr eaLnBrk="1" hangingPunct="1">
              <a:spcBef>
                <a:spcPts val="300"/>
              </a:spcBef>
              <a:spcAft>
                <a:spcPts val="600"/>
              </a:spcAft>
            </a:pPr>
            <a:r>
              <a:rPr lang="en-US" sz="2300" dirty="0" smtClean="0"/>
              <a:t>Reducing clients’ vulnerability</a:t>
            </a:r>
          </a:p>
          <a:p>
            <a:pPr eaLnBrk="1" hangingPunct="1">
              <a:spcBef>
                <a:spcPts val="300"/>
              </a:spcBef>
              <a:spcAft>
                <a:spcPts val="600"/>
              </a:spcAft>
            </a:pPr>
            <a:r>
              <a:rPr lang="en-US" sz="2300" dirty="0" smtClean="0"/>
              <a:t>Improving social responsibility of the organization toward clients, employees, and communities</a:t>
            </a:r>
          </a:p>
          <a:p>
            <a:pPr eaLnBrk="1" hangingPunct="1">
              <a:spcBef>
                <a:spcPts val="300"/>
              </a:spcBef>
            </a:pPr>
            <a:endParaRPr lang="en-US" sz="2300" dirty="0" smtClean="0"/>
          </a:p>
        </p:txBody>
      </p:sp>
      <p:sp>
        <p:nvSpPr>
          <p:cNvPr id="21506" name="Content Placeholder 3"/>
          <p:cNvSpPr txBox="1">
            <a:spLocks/>
          </p:cNvSpPr>
          <p:nvPr/>
        </p:nvSpPr>
        <p:spPr bwMode="auto">
          <a:xfrm>
            <a:off x="0" y="1219200"/>
            <a:ext cx="9144000" cy="914400"/>
          </a:xfrm>
          <a:prstGeom prst="rect">
            <a:avLst/>
          </a:prstGeom>
          <a:solidFill>
            <a:schemeClr val="accent1">
              <a:lumMod val="50000"/>
            </a:schemeClr>
          </a:solidFill>
          <a:ln w="9525">
            <a:noFill/>
            <a:miter lim="800000"/>
            <a:headEnd/>
            <a:tailEnd/>
          </a:ln>
        </p:spPr>
        <p:txBody>
          <a:bodyPr/>
          <a:lstStyle/>
          <a:p>
            <a:pPr marL="273050" indent="-273050" algn="ctr" fontAlgn="auto">
              <a:spcBef>
                <a:spcPct val="20000"/>
              </a:spcBef>
              <a:spcAft>
                <a:spcPts val="0"/>
              </a:spcAft>
              <a:buClr>
                <a:schemeClr val="accent1"/>
              </a:buClr>
              <a:buSzPct val="85000"/>
              <a:defRPr/>
            </a:pPr>
            <a:r>
              <a:rPr lang="en-US" sz="2800" dirty="0">
                <a:solidFill>
                  <a:schemeClr val="bg1"/>
                </a:solidFill>
                <a:latin typeface="+mj-lt"/>
                <a:cs typeface="+mn-cs"/>
              </a:rPr>
              <a:t>The effective </a:t>
            </a:r>
            <a:r>
              <a:rPr lang="en-US" sz="2800" b="1" dirty="0">
                <a:solidFill>
                  <a:schemeClr val="bg1"/>
                </a:solidFill>
                <a:latin typeface="+mj-lt"/>
                <a:cs typeface="+mn-cs"/>
              </a:rPr>
              <a:t>translation </a:t>
            </a:r>
            <a:r>
              <a:rPr lang="en-US" sz="2800" dirty="0">
                <a:solidFill>
                  <a:schemeClr val="bg1"/>
                </a:solidFill>
                <a:latin typeface="+mj-lt"/>
                <a:cs typeface="+mn-cs"/>
              </a:rPr>
              <a:t>of an institution’s mission into practice in line with accepted social goal</a:t>
            </a:r>
            <a:r>
              <a:rPr lang="pl-PL" sz="2800" dirty="0">
                <a:solidFill>
                  <a:schemeClr val="bg1"/>
                </a:solidFill>
                <a:latin typeface="+mj-lt"/>
                <a:cs typeface="+mn-cs"/>
              </a:rPr>
              <a:t>s</a:t>
            </a:r>
            <a:endParaRPr lang="en-US" sz="2800" dirty="0">
              <a:solidFill>
                <a:schemeClr val="bg1"/>
              </a:solidFill>
              <a:latin typeface="+mj-lt"/>
              <a:cs typeface="+mn-cs"/>
            </a:endParaRPr>
          </a:p>
          <a:p>
            <a:pPr marL="273050" indent="-273050" algn="ctr" fontAlgn="auto">
              <a:spcBef>
                <a:spcPct val="20000"/>
              </a:spcBef>
              <a:spcAft>
                <a:spcPts val="0"/>
              </a:spcAft>
              <a:buClr>
                <a:schemeClr val="accent1"/>
              </a:buClr>
              <a:buSzPct val="85000"/>
              <a:defRPr/>
            </a:pPr>
            <a:endParaRPr lang="en-US" sz="2800" dirty="0">
              <a:solidFill>
                <a:schemeClr val="bg1"/>
              </a:solidFill>
              <a:latin typeface="+mj-lt"/>
              <a:cs typeface="+mn-cs"/>
            </a:endParaRPr>
          </a:p>
          <a:p>
            <a:pPr marL="273050" indent="-273050" algn="ctr" fontAlgn="auto">
              <a:spcBef>
                <a:spcPct val="20000"/>
              </a:spcBef>
              <a:spcAft>
                <a:spcPts val="0"/>
              </a:spcAft>
              <a:buClr>
                <a:schemeClr val="accent1"/>
              </a:buClr>
              <a:buSzPct val="85000"/>
              <a:buFont typeface="Wingdings 2" pitchFamily="18" charset="2"/>
              <a:buChar char=""/>
              <a:defRPr/>
            </a:pPr>
            <a:endParaRPr lang="en-US" sz="2800" dirty="0">
              <a:solidFill>
                <a:schemeClr val="bg1"/>
              </a:solidFill>
              <a:latin typeface="+mj-lt"/>
              <a:cs typeface="+mn-cs"/>
            </a:endParaRPr>
          </a:p>
        </p:txBody>
      </p:sp>
      <p:sp>
        <p:nvSpPr>
          <p:cNvPr id="21509" name="TextBox 7"/>
          <p:cNvSpPr txBox="1">
            <a:spLocks noChangeArrowheads="1"/>
          </p:cNvSpPr>
          <p:nvPr/>
        </p:nvSpPr>
        <p:spPr bwMode="auto">
          <a:xfrm>
            <a:off x="2133600" y="2590800"/>
            <a:ext cx="5257800" cy="461963"/>
          </a:xfrm>
          <a:prstGeom prst="rect">
            <a:avLst/>
          </a:prstGeom>
          <a:solidFill>
            <a:schemeClr val="bg1"/>
          </a:solidFill>
          <a:ln w="9525">
            <a:noFill/>
            <a:miter lim="800000"/>
            <a:headEnd/>
            <a:tailEnd/>
          </a:ln>
        </p:spPr>
        <p:txBody>
          <a:bodyPr>
            <a:spAutoFit/>
          </a:bodyPr>
          <a:lstStyle/>
          <a:p>
            <a:pPr algn="ctr" fontAlgn="auto">
              <a:spcBef>
                <a:spcPts val="0"/>
              </a:spcBef>
              <a:spcAft>
                <a:spcPts val="0"/>
              </a:spcAft>
              <a:defRPr/>
            </a:pPr>
            <a:r>
              <a:rPr lang="en-US" sz="2400" dirty="0">
                <a:solidFill>
                  <a:schemeClr val="accent1">
                    <a:lumMod val="75000"/>
                  </a:schemeClr>
                </a:solidFill>
                <a:latin typeface="+mj-lt"/>
                <a:cs typeface="+mn-cs"/>
              </a:rPr>
              <a:t>Commonly Accepted Social Goals</a:t>
            </a:r>
          </a:p>
        </p:txBody>
      </p:sp>
      <p:sp>
        <p:nvSpPr>
          <p:cNvPr id="9" name="Footer Placeholder 3"/>
          <p:cNvSpPr>
            <a:spLocks noGrp="1"/>
          </p:cNvSpPr>
          <p:nvPr>
            <p:ph type="ftr" sz="quarter" idx="11"/>
          </p:nvPr>
        </p:nvSpPr>
        <p:spPr>
          <a:xfrm>
            <a:off x="2590800" y="6356350"/>
            <a:ext cx="3962400" cy="365125"/>
          </a:xfrm>
        </p:spPr>
        <p:txBody>
          <a:bodyPr/>
          <a:lstStyle/>
          <a:p>
            <a:pPr>
              <a:defRPr/>
            </a:pPr>
            <a:r>
              <a:rPr lang="en-US" dirty="0" smtClean="0"/>
              <a:t>Progress out of Poverty Index</a:t>
            </a:r>
            <a:r>
              <a:rPr lang="en-US" baseline="30000" dirty="0" smtClean="0"/>
              <a:t>®</a:t>
            </a:r>
            <a:r>
              <a:rPr lang="en-US" dirty="0" smtClean="0"/>
              <a:t> by Grameen Foundation</a:t>
            </a:r>
            <a:endParaRPr lang="en-US" dirty="0"/>
          </a:p>
        </p:txBody>
      </p:sp>
      <p:sp>
        <p:nvSpPr>
          <p:cNvPr id="10" name="Slide Number Placeholder 4"/>
          <p:cNvSpPr>
            <a:spLocks noGrp="1"/>
          </p:cNvSpPr>
          <p:nvPr>
            <p:ph type="sldNum" sz="quarter" idx="12"/>
          </p:nvPr>
        </p:nvSpPr>
        <p:spPr>
          <a:xfrm>
            <a:off x="6553200" y="6356350"/>
            <a:ext cx="2133600" cy="365125"/>
          </a:xfrm>
        </p:spPr>
        <p:txBody>
          <a:bodyPr/>
          <a:lstStyle/>
          <a:p>
            <a:pPr>
              <a:defRPr/>
            </a:pPr>
            <a:fld id="{5F1169E9-5B38-4584-9DBB-599654ADA5C9}"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Double Bottom Line Principle</a:t>
            </a:r>
            <a:endParaRPr lang="en-GB" dirty="0"/>
          </a:p>
        </p:txBody>
      </p:sp>
      <p:sp>
        <p:nvSpPr>
          <p:cNvPr id="3" name="Date Placeholder 2"/>
          <p:cNvSpPr>
            <a:spLocks noGrp="1"/>
          </p:cNvSpPr>
          <p:nvPr>
            <p:ph type="dt" sz="half" idx="10"/>
          </p:nvPr>
        </p:nvSpPr>
        <p:spPr/>
        <p:txBody>
          <a:bodyPr/>
          <a:lstStyle/>
          <a:p>
            <a:fld id="{95A351A6-0030-4CD3-8146-A800745F698F}" type="datetime4">
              <a:rPr lang="en-US" smtClean="0"/>
              <a:pPr/>
              <a:t>October 22, 2013</a:t>
            </a:fld>
            <a:endParaRPr lang="en-US"/>
          </a:p>
        </p:txBody>
      </p:sp>
      <p:sp>
        <p:nvSpPr>
          <p:cNvPr id="4" name="Footer Placeholder 3"/>
          <p:cNvSpPr>
            <a:spLocks noGrp="1"/>
          </p:cNvSpPr>
          <p:nvPr>
            <p:ph type="ftr" sz="quarter" idx="11"/>
          </p:nvPr>
        </p:nvSpPr>
        <p:spPr/>
        <p:txBody>
          <a:bodyPr/>
          <a:lstStyle/>
          <a:p>
            <a:r>
              <a:rPr lang="en-US" smtClean="0"/>
              <a:t>Progress out of Poverty Index</a:t>
            </a:r>
            <a:r>
              <a:rPr lang="en-US" baseline="30000" smtClean="0"/>
              <a:t>®</a:t>
            </a:r>
            <a:r>
              <a:rPr lang="en-US" smtClean="0"/>
              <a:t> by Grameen Foundation</a:t>
            </a:r>
            <a:endParaRPr lang="en-US" dirty="0"/>
          </a:p>
        </p:txBody>
      </p:sp>
      <p:sp>
        <p:nvSpPr>
          <p:cNvPr id="5" name="Slide Number Placeholder 4"/>
          <p:cNvSpPr>
            <a:spLocks noGrp="1"/>
          </p:cNvSpPr>
          <p:nvPr>
            <p:ph type="sldNum" sz="quarter" idx="12"/>
          </p:nvPr>
        </p:nvSpPr>
        <p:spPr/>
        <p:txBody>
          <a:bodyPr/>
          <a:lstStyle/>
          <a:p>
            <a:fld id="{B035C110-12EF-4538-B305-FF4FB445AFD8}" type="slidenum">
              <a:rPr lang="en-US" smtClean="0"/>
              <a:pPr/>
              <a:t>8</a:t>
            </a:fld>
            <a:endParaRPr lang="en-US"/>
          </a:p>
        </p:txBody>
      </p:sp>
      <p:grpSp>
        <p:nvGrpSpPr>
          <p:cNvPr id="6" name="Group 7"/>
          <p:cNvGrpSpPr>
            <a:grpSpLocks/>
          </p:cNvGrpSpPr>
          <p:nvPr/>
        </p:nvGrpSpPr>
        <p:grpSpPr bwMode="auto">
          <a:xfrm>
            <a:off x="76200" y="1676400"/>
            <a:ext cx="4038600" cy="4495800"/>
            <a:chOff x="1912" y="1728"/>
            <a:chExt cx="2256" cy="2208"/>
          </a:xfrm>
        </p:grpSpPr>
        <p:sp>
          <p:nvSpPr>
            <p:cNvPr id="7" name="AutoShape 6"/>
            <p:cNvSpPr>
              <a:spLocks noChangeArrowheads="1"/>
            </p:cNvSpPr>
            <p:nvPr/>
          </p:nvSpPr>
          <p:spPr bwMode="auto">
            <a:xfrm>
              <a:off x="1970" y="2497"/>
              <a:ext cx="2111" cy="1439"/>
            </a:xfrm>
            <a:prstGeom prst="flowChartProcess">
              <a:avLst/>
            </a:prstGeom>
            <a:solidFill>
              <a:srgbClr val="A4BEE3"/>
            </a:solidFill>
            <a:ln w="19050">
              <a:solidFill>
                <a:schemeClr val="tx1"/>
              </a:solidFill>
              <a:miter lim="800000"/>
              <a:headEnd/>
              <a:tailEnd/>
            </a:ln>
            <a:effectLst>
              <a:outerShdw dist="107763" dir="18900000" algn="ctr" rotWithShape="0">
                <a:schemeClr val="bg2"/>
              </a:outerShdw>
            </a:effectLst>
          </p:spPr>
          <p:txBody>
            <a:bodyPr wrap="none" anchor="ctr"/>
            <a:lstStyle/>
            <a:p>
              <a:pPr>
                <a:defRPr/>
              </a:pPr>
              <a:endParaRPr lang="en-US" sz="2400">
                <a:latin typeface="Arial" charset="0"/>
                <a:cs typeface="+mn-cs"/>
              </a:endParaRPr>
            </a:p>
          </p:txBody>
        </p:sp>
        <p:sp>
          <p:nvSpPr>
            <p:cNvPr id="8" name="Line 7"/>
            <p:cNvSpPr>
              <a:spLocks noChangeShapeType="1"/>
            </p:cNvSpPr>
            <p:nvPr/>
          </p:nvSpPr>
          <p:spPr bwMode="auto">
            <a:xfrm>
              <a:off x="1960" y="2504"/>
              <a:ext cx="2128" cy="1424"/>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 name="Rectangle 8"/>
            <p:cNvSpPr>
              <a:spLocks noChangeArrowheads="1"/>
            </p:cNvSpPr>
            <p:nvPr/>
          </p:nvSpPr>
          <p:spPr bwMode="auto">
            <a:xfrm>
              <a:off x="2448" y="2592"/>
              <a:ext cx="1584"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accent2"/>
                  </a:solidFill>
                  <a:latin typeface="Tahoma" pitchFamily="34" charset="0"/>
                </a:defRPr>
              </a:lvl1pPr>
              <a:lvl2pPr marL="742950" indent="-285750">
                <a:spcBef>
                  <a:spcPct val="20000"/>
                </a:spcBef>
                <a:buChar char="–"/>
                <a:defRPr sz="20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algn="r">
                <a:spcBef>
                  <a:spcPct val="30000"/>
                </a:spcBef>
                <a:buFontTx/>
                <a:buNone/>
              </a:pPr>
              <a:r>
                <a:rPr lang="en-US" altLang="en-US" sz="2000" i="1">
                  <a:solidFill>
                    <a:schemeClr val="tx1"/>
                  </a:solidFill>
                  <a:latin typeface="Optima"/>
                </a:rPr>
                <a:t>Social Performance</a:t>
              </a:r>
            </a:p>
          </p:txBody>
        </p:sp>
        <p:sp>
          <p:nvSpPr>
            <p:cNvPr id="10" name="Rectangle 9"/>
            <p:cNvSpPr>
              <a:spLocks noChangeArrowheads="1"/>
            </p:cNvSpPr>
            <p:nvPr/>
          </p:nvSpPr>
          <p:spPr bwMode="auto">
            <a:xfrm>
              <a:off x="1984" y="3392"/>
              <a:ext cx="1584"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accent2"/>
                  </a:solidFill>
                  <a:latin typeface="Tahoma" pitchFamily="34" charset="0"/>
                </a:defRPr>
              </a:lvl1pPr>
              <a:lvl2pPr marL="742950" indent="-285750">
                <a:spcBef>
                  <a:spcPct val="20000"/>
                </a:spcBef>
                <a:buChar char="–"/>
                <a:defRPr sz="20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a:spcBef>
                  <a:spcPct val="30000"/>
                </a:spcBef>
                <a:buFontTx/>
                <a:buNone/>
              </a:pPr>
              <a:r>
                <a:rPr lang="en-US" altLang="en-US" sz="2000" i="1" dirty="0">
                  <a:solidFill>
                    <a:schemeClr val="tx1"/>
                  </a:solidFill>
                  <a:latin typeface="Optima"/>
                </a:rPr>
                <a:t>Financial Performance</a:t>
              </a:r>
            </a:p>
          </p:txBody>
        </p:sp>
        <p:sp>
          <p:nvSpPr>
            <p:cNvPr id="11" name="AutoShape 10"/>
            <p:cNvSpPr>
              <a:spLocks noChangeArrowheads="1"/>
            </p:cNvSpPr>
            <p:nvPr/>
          </p:nvSpPr>
          <p:spPr bwMode="auto">
            <a:xfrm>
              <a:off x="1912" y="1728"/>
              <a:ext cx="2256" cy="720"/>
            </a:xfrm>
            <a:prstGeom prst="flowChartExtract">
              <a:avLst/>
            </a:prstGeom>
            <a:solidFill>
              <a:srgbClr val="A4BEE3"/>
            </a:solidFill>
            <a:ln w="19050">
              <a:solidFill>
                <a:schemeClr val="tx1"/>
              </a:solidFill>
              <a:miter lim="800000"/>
              <a:headEnd/>
              <a:tailEnd/>
            </a:ln>
            <a:effectLst>
              <a:outerShdw dist="107763" dir="18900000" algn="ctr" rotWithShape="0">
                <a:schemeClr val="bg2"/>
              </a:outerShdw>
            </a:effectLst>
          </p:spPr>
          <p:txBody>
            <a:bodyPr wrap="none" anchor="ctr"/>
            <a:lstStyle/>
            <a:p>
              <a:pPr>
                <a:defRPr/>
              </a:pPr>
              <a:endParaRPr lang="en-US" sz="2400">
                <a:latin typeface="Arial" charset="0"/>
                <a:cs typeface="+mn-cs"/>
              </a:endParaRPr>
            </a:p>
          </p:txBody>
        </p:sp>
        <p:sp>
          <p:nvSpPr>
            <p:cNvPr id="12" name="Rectangle 11"/>
            <p:cNvSpPr>
              <a:spLocks noChangeArrowheads="1"/>
            </p:cNvSpPr>
            <p:nvPr/>
          </p:nvSpPr>
          <p:spPr bwMode="auto">
            <a:xfrm>
              <a:off x="2592" y="2064"/>
              <a:ext cx="912"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2400" b="1">
                  <a:solidFill>
                    <a:schemeClr val="accent2"/>
                  </a:solidFill>
                  <a:latin typeface="Tahoma" pitchFamily="34" charset="0"/>
                </a:defRPr>
              </a:lvl1pPr>
              <a:lvl2pPr marL="742950" indent="-285750">
                <a:spcBef>
                  <a:spcPct val="20000"/>
                </a:spcBef>
                <a:buChar char="–"/>
                <a:defRPr sz="20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algn="ctr">
                <a:spcBef>
                  <a:spcPct val="30000"/>
                </a:spcBef>
                <a:buFontTx/>
                <a:buNone/>
              </a:pPr>
              <a:r>
                <a:rPr lang="en-US" altLang="en-US">
                  <a:solidFill>
                    <a:schemeClr val="tx1"/>
                  </a:solidFill>
                  <a:latin typeface="Optima"/>
                </a:rPr>
                <a:t>Mission</a:t>
              </a:r>
            </a:p>
          </p:txBody>
        </p:sp>
      </p:grpSp>
      <p:sp>
        <p:nvSpPr>
          <p:cNvPr id="13" name="Rectangle 3"/>
          <p:cNvSpPr txBox="1">
            <a:spLocks noChangeArrowheads="1"/>
          </p:cNvSpPr>
          <p:nvPr/>
        </p:nvSpPr>
        <p:spPr>
          <a:xfrm>
            <a:off x="4038600" y="1676400"/>
            <a:ext cx="4876800" cy="4724400"/>
          </a:xfrm>
          <a:prstGeom prst="rect">
            <a:avLst/>
          </a:prstGeom>
        </p:spPr>
        <p:txBody>
          <a:bodyPr/>
          <a:lstStyle>
            <a:lvl1pPr marL="342900" indent="-342900" algn="l" defTabSz="914400" rtl="0" eaLnBrk="1" latinLnBrk="0" hangingPunct="1">
              <a:spcBef>
                <a:spcPct val="20000"/>
              </a:spcBef>
              <a:buClr>
                <a:schemeClr val="accent3"/>
              </a:buClr>
              <a:buFont typeface="Wingdings 3" pitchFamily="18" charset="2"/>
              <a:buChar char=""/>
              <a:defRPr sz="2400" kern="1200">
                <a:solidFill>
                  <a:schemeClr val="accent4"/>
                </a:solidFill>
                <a:latin typeface="+mn-lt"/>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000" kern="1200">
                <a:solidFill>
                  <a:schemeClr val="accent4"/>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Clr>
                <a:schemeClr val="accent3"/>
              </a:buClr>
              <a:buFont typeface="Arial" pitchFamily="34" charset="0"/>
              <a:buChar char="•"/>
              <a:defRPr sz="2000" kern="1200">
                <a:solidFill>
                  <a:schemeClr val="accent4"/>
                </a:solidFill>
                <a:latin typeface="+mn-lt"/>
                <a:ea typeface="+mn-ea"/>
                <a:cs typeface="+mn-cs"/>
              </a:defRPr>
            </a:lvl4pPr>
            <a:lvl5pPr marL="2057400" indent="-228600" algn="l" defTabSz="914400" rtl="0" eaLnBrk="1" latinLnBrk="0" hangingPunct="1">
              <a:spcBef>
                <a:spcPct val="20000"/>
              </a:spcBef>
              <a:buClr>
                <a:schemeClr val="accent3"/>
              </a:buClr>
              <a:buFont typeface="Arial" pitchFamily="34" charset="0"/>
              <a:buChar char="•"/>
              <a:defRPr sz="20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altLang="en-US" dirty="0" smtClean="0"/>
              <a:t>What is social performance</a:t>
            </a:r>
            <a:r>
              <a:rPr lang="en-US" altLang="en-US" baseline="30000" dirty="0" smtClean="0"/>
              <a:t>1</a:t>
            </a:r>
            <a:r>
              <a:rPr lang="en-US" altLang="en-US" dirty="0" smtClean="0"/>
              <a:t>?</a:t>
            </a:r>
          </a:p>
          <a:p>
            <a:pPr lvl="1"/>
            <a:r>
              <a:rPr lang="en-US" altLang="en-US" dirty="0" smtClean="0"/>
              <a:t>The effective translation of an institution's social mission into practice in line with accepted social values</a:t>
            </a:r>
          </a:p>
          <a:p>
            <a:pPr lvl="1">
              <a:buFontTx/>
              <a:buNone/>
            </a:pPr>
            <a:endParaRPr lang="en-US" altLang="en-US" dirty="0" smtClean="0"/>
          </a:p>
          <a:p>
            <a:pPr>
              <a:buFontTx/>
              <a:buNone/>
            </a:pPr>
            <a:r>
              <a:rPr lang="en-US" altLang="en-US" dirty="0" smtClean="0"/>
              <a:t>What is Social Performance Management (SPM)?</a:t>
            </a:r>
          </a:p>
          <a:p>
            <a:pPr lvl="1"/>
            <a:r>
              <a:rPr lang="en-US" altLang="en-US" dirty="0" smtClean="0"/>
              <a:t>Taking the steps to deliberately manage and achieve desired results</a:t>
            </a:r>
          </a:p>
          <a:p>
            <a:pPr lvl="2"/>
            <a:r>
              <a:rPr lang="en-US" altLang="en-US" sz="1600" dirty="0" smtClean="0"/>
              <a:t>Define desired performance</a:t>
            </a:r>
          </a:p>
          <a:p>
            <a:pPr lvl="2"/>
            <a:r>
              <a:rPr lang="en-US" altLang="en-US" sz="1600" dirty="0" smtClean="0"/>
              <a:t>Measure and monitor against desired performance</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pPr>
              <a:buFontTx/>
              <a:buNone/>
            </a:pPr>
            <a:endParaRPr lang="en-US" altLang="en-US" dirty="0" smtClean="0"/>
          </a:p>
        </p:txBody>
      </p:sp>
    </p:spTree>
    <p:extLst>
      <p:ext uri="{BB962C8B-B14F-4D97-AF65-F5344CB8AC3E}">
        <p14:creationId xmlns:p14="http://schemas.microsoft.com/office/powerpoint/2010/main" val="406414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8229600" cy="1143000"/>
          </a:xfrm>
        </p:spPr>
        <p:txBody>
          <a:bodyPr>
            <a:normAutofit fontScale="90000"/>
          </a:bodyPr>
          <a:lstStyle/>
          <a:p>
            <a:r>
              <a:rPr lang="en-US" dirty="0" smtClean="0"/>
              <a:t>Social Performance Management</a:t>
            </a:r>
            <a:endParaRPr lang="en-US" dirty="0"/>
          </a:p>
        </p:txBody>
      </p:sp>
      <p:sp>
        <p:nvSpPr>
          <p:cNvPr id="8" name="Content Placeholder 7"/>
          <p:cNvSpPr>
            <a:spLocks noGrp="1"/>
          </p:cNvSpPr>
          <p:nvPr>
            <p:ph idx="1"/>
          </p:nvPr>
        </p:nvSpPr>
        <p:spPr/>
        <p:txBody>
          <a:bodyPr>
            <a:normAutofit/>
          </a:bodyPr>
          <a:lstStyle/>
          <a:p>
            <a:pPr eaLnBrk="0" hangingPunct="0">
              <a:lnSpc>
                <a:spcPct val="80000"/>
              </a:lnSpc>
              <a:buNone/>
              <a:defRPr/>
            </a:pPr>
            <a:r>
              <a:rPr lang="en-US" dirty="0" smtClean="0"/>
              <a:t>The process of translating mission into practice includes three components:</a:t>
            </a:r>
          </a:p>
          <a:p>
            <a:pPr eaLnBrk="0" hangingPunct="0">
              <a:lnSpc>
                <a:spcPct val="80000"/>
              </a:lnSpc>
              <a:buNone/>
              <a:defRPr/>
            </a:pPr>
            <a:endParaRPr lang="en-US" sz="2800" b="1" kern="0" dirty="0" smtClean="0">
              <a:solidFill>
                <a:srgbClr val="000099"/>
              </a:solidFill>
              <a:latin typeface="Tahoma" pitchFamily="34" charset="0"/>
              <a:cs typeface="Tahoma" pitchFamily="34" charset="0"/>
            </a:endParaRPr>
          </a:p>
          <a:p>
            <a:pPr marL="514350" indent="-514350" eaLnBrk="0" hangingPunct="0">
              <a:lnSpc>
                <a:spcPct val="80000"/>
              </a:lnSpc>
              <a:buSzPct val="80000"/>
              <a:buFont typeface="+mj-lt"/>
              <a:buAutoNum type="arabicPeriod"/>
              <a:defRPr/>
            </a:pPr>
            <a:r>
              <a:rPr lang="en-US" sz="2800" dirty="0" smtClean="0">
                <a:solidFill>
                  <a:schemeClr val="accent1">
                    <a:lumMod val="75000"/>
                  </a:schemeClr>
                </a:solidFill>
                <a:latin typeface="+mj-lt"/>
              </a:rPr>
              <a:t>Intent and design</a:t>
            </a:r>
          </a:p>
          <a:p>
            <a:pPr marL="1314450" lvl="2" indent="-514350" eaLnBrk="0" hangingPunct="0">
              <a:lnSpc>
                <a:spcPct val="80000"/>
              </a:lnSpc>
              <a:buSzPct val="80000"/>
              <a:defRPr/>
            </a:pPr>
            <a:r>
              <a:rPr lang="en-US" dirty="0" smtClean="0"/>
              <a:t>Setting clear goals and objectives</a:t>
            </a:r>
          </a:p>
          <a:p>
            <a:pPr marL="1314450" lvl="2" indent="-514350" eaLnBrk="0" hangingPunct="0">
              <a:lnSpc>
                <a:spcPct val="80000"/>
              </a:lnSpc>
              <a:buSzPct val="80000"/>
              <a:defRPr/>
            </a:pPr>
            <a:r>
              <a:rPr lang="en-US" dirty="0" smtClean="0"/>
              <a:t>Designing of strategy to achieve goals &amp; objectives</a:t>
            </a:r>
            <a:endParaRPr lang="en-US" sz="2800" b="1" kern="0" dirty="0" smtClean="0">
              <a:solidFill>
                <a:srgbClr val="000099"/>
              </a:solidFill>
              <a:latin typeface="Tahoma" pitchFamily="34" charset="0"/>
              <a:cs typeface="Tahoma" pitchFamily="34" charset="0"/>
            </a:endParaRPr>
          </a:p>
          <a:p>
            <a:pPr marL="514350" indent="-514350" eaLnBrk="0" hangingPunct="0">
              <a:lnSpc>
                <a:spcPct val="80000"/>
              </a:lnSpc>
              <a:buSzPct val="80000"/>
              <a:buFont typeface="+mj-lt"/>
              <a:buAutoNum type="arabicPeriod"/>
              <a:defRPr/>
            </a:pPr>
            <a:r>
              <a:rPr lang="en-US" sz="2800" dirty="0">
                <a:solidFill>
                  <a:schemeClr val="accent1">
                    <a:lumMod val="75000"/>
                  </a:schemeClr>
                </a:solidFill>
                <a:latin typeface="+mj-lt"/>
              </a:rPr>
              <a:t>Information system</a:t>
            </a:r>
          </a:p>
          <a:p>
            <a:pPr marL="1314450" lvl="2" indent="-514350" eaLnBrk="0" hangingPunct="0">
              <a:lnSpc>
                <a:spcPct val="80000"/>
              </a:lnSpc>
              <a:buSzPct val="80000"/>
              <a:defRPr/>
            </a:pPr>
            <a:r>
              <a:rPr lang="en-US" dirty="0" smtClean="0"/>
              <a:t>Monitoring and understanding progress towards goals</a:t>
            </a:r>
            <a:endParaRPr lang="en-US" b="1" kern="0" dirty="0" smtClean="0">
              <a:solidFill>
                <a:srgbClr val="000099"/>
              </a:solidFill>
              <a:latin typeface="Tahoma" pitchFamily="34" charset="0"/>
              <a:cs typeface="Tahoma" pitchFamily="34" charset="0"/>
            </a:endParaRPr>
          </a:p>
          <a:p>
            <a:pPr marL="514350" indent="-514350" eaLnBrk="0" hangingPunct="0">
              <a:lnSpc>
                <a:spcPct val="80000"/>
              </a:lnSpc>
              <a:buSzPct val="80000"/>
              <a:buFont typeface="+mj-lt"/>
              <a:buAutoNum type="arabicPeriod"/>
              <a:defRPr/>
            </a:pPr>
            <a:r>
              <a:rPr lang="en-US" sz="2800" dirty="0">
                <a:solidFill>
                  <a:schemeClr val="accent1">
                    <a:lumMod val="75000"/>
                  </a:schemeClr>
                </a:solidFill>
                <a:latin typeface="+mj-lt"/>
              </a:rPr>
              <a:t>Management systems</a:t>
            </a:r>
          </a:p>
          <a:p>
            <a:pPr marL="1314450" lvl="2" indent="-514350" eaLnBrk="0" hangingPunct="0">
              <a:lnSpc>
                <a:spcPct val="80000"/>
              </a:lnSpc>
              <a:buSzPct val="80000"/>
              <a:defRPr/>
            </a:pPr>
            <a:r>
              <a:rPr lang="en-US" dirty="0" smtClean="0"/>
              <a:t>Using of information to improve operations</a:t>
            </a:r>
          </a:p>
          <a:p>
            <a:pPr marL="1314450" lvl="2" indent="-514350" eaLnBrk="0" hangingPunct="0">
              <a:lnSpc>
                <a:spcPct val="80000"/>
              </a:lnSpc>
              <a:buSzPct val="80000"/>
              <a:defRPr/>
            </a:pPr>
            <a:r>
              <a:rPr lang="en-US" dirty="0" smtClean="0"/>
              <a:t>Decision making </a:t>
            </a:r>
          </a:p>
          <a:p>
            <a:pPr marL="1314450" lvl="2" indent="-514350" eaLnBrk="0" hangingPunct="0">
              <a:lnSpc>
                <a:spcPct val="80000"/>
              </a:lnSpc>
              <a:buSzPct val="80000"/>
              <a:defRPr/>
            </a:pPr>
            <a:r>
              <a:rPr lang="en-US" dirty="0" smtClean="0"/>
              <a:t>Aligning institutional systems &amp; culture</a:t>
            </a:r>
          </a:p>
        </p:txBody>
      </p:sp>
      <p:sp>
        <p:nvSpPr>
          <p:cNvPr id="5" name="Footer Placeholder 3"/>
          <p:cNvSpPr>
            <a:spLocks noGrp="1"/>
          </p:cNvSpPr>
          <p:nvPr>
            <p:ph type="ftr" sz="quarter" idx="11"/>
          </p:nvPr>
        </p:nvSpPr>
        <p:spPr>
          <a:xfrm>
            <a:off x="2590800" y="6356350"/>
            <a:ext cx="3962400" cy="365125"/>
          </a:xfrm>
        </p:spPr>
        <p:txBody>
          <a:bodyPr/>
          <a:lstStyle/>
          <a:p>
            <a:pPr>
              <a:defRPr/>
            </a:pPr>
            <a:r>
              <a:rPr lang="en-US" dirty="0" smtClean="0"/>
              <a:t>Progress out of Poverty Index</a:t>
            </a:r>
            <a:r>
              <a:rPr lang="en-US" baseline="30000" dirty="0" smtClean="0"/>
              <a:t>®</a:t>
            </a:r>
            <a:r>
              <a:rPr lang="en-US" dirty="0" smtClean="0"/>
              <a:t> by Grameen Foundation</a:t>
            </a:r>
            <a:endParaRPr lang="en-US" dirty="0"/>
          </a:p>
        </p:txBody>
      </p:sp>
      <p:sp>
        <p:nvSpPr>
          <p:cNvPr id="6" name="Slide Number Placeholder 4"/>
          <p:cNvSpPr>
            <a:spLocks noGrp="1"/>
          </p:cNvSpPr>
          <p:nvPr>
            <p:ph type="sldNum" sz="quarter" idx="12"/>
          </p:nvPr>
        </p:nvSpPr>
        <p:spPr>
          <a:xfrm>
            <a:off x="6553200" y="6356350"/>
            <a:ext cx="2133600" cy="365125"/>
          </a:xfrm>
        </p:spPr>
        <p:txBody>
          <a:bodyPr/>
          <a:lstStyle/>
          <a:p>
            <a:pPr>
              <a:defRPr/>
            </a:pPr>
            <a:fld id="{5F1169E9-5B38-4584-9DBB-599654ADA5C9}"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I PowerPointTemplate">
  <a:themeElements>
    <a:clrScheme name="PPI Brand Template">
      <a:dk1>
        <a:sysClr val="windowText" lastClr="000000"/>
      </a:dk1>
      <a:lt1>
        <a:sysClr val="window" lastClr="FFFFFF"/>
      </a:lt1>
      <a:dk2>
        <a:srgbClr val="D3D3D3"/>
      </a:dk2>
      <a:lt2>
        <a:srgbClr val="F1F1F1"/>
      </a:lt2>
      <a:accent1>
        <a:srgbClr val="0069AA"/>
      </a:accent1>
      <a:accent2>
        <a:srgbClr val="033771"/>
      </a:accent2>
      <a:accent3>
        <a:srgbClr val="B1BB1C"/>
      </a:accent3>
      <a:accent4>
        <a:srgbClr val="515151"/>
      </a:accent4>
      <a:accent5>
        <a:srgbClr val="D3D3D3"/>
      </a:accent5>
      <a:accent6>
        <a:srgbClr val="F1F1F1"/>
      </a:accent6>
      <a:hlink>
        <a:srgbClr val="B1BB1C"/>
      </a:hlink>
      <a:folHlink>
        <a:srgbClr val="B1BB1C"/>
      </a:folHlink>
    </a:clrScheme>
    <a:fontScheme name="PPI Brand Template">
      <a:majorFont>
        <a:latin typeface="Myriad Pr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ns:customPropertyEditors xmlns:tns="http://schemas.microsoft.com/office/2006/customDocumentInformationPanel">
  <tns:showOnOpen>false</tns:showOnOpen>
  <tns:defaultPropertyEditorNamespace>Standard properties</tns:defaultPropertyEditorNamespace>
</tns:customPropertyEditors>
</file>

<file path=customXml/itemProps1.xml><?xml version="1.0" encoding="utf-8"?>
<ds:datastoreItem xmlns:ds="http://schemas.openxmlformats.org/officeDocument/2006/customXml" ds:itemID="{FD0BC7AD-BD74-4D4D-88DB-310BD79864B8}">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PPI PowerPointTemplate</Template>
  <TotalTime>1955</TotalTime>
  <Words>2656</Words>
  <Application>Microsoft Office PowerPoint</Application>
  <PresentationFormat>On-screen Show (4:3)</PresentationFormat>
  <Paragraphs>461</Paragraphs>
  <Slides>36</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PPI PowerPointTemplate</vt:lpstr>
      <vt:lpstr>Bitmap Image</vt:lpstr>
      <vt:lpstr>Progress out of Poverty Index® (PPI®)</vt:lpstr>
      <vt:lpstr>Our heritage</vt:lpstr>
      <vt:lpstr>Our Global Relationships</vt:lpstr>
      <vt:lpstr>Addressing these problems</vt:lpstr>
      <vt:lpstr>Overall Objectives of this Session</vt:lpstr>
      <vt:lpstr>Introduction to Social Performance Management</vt:lpstr>
      <vt:lpstr>What is ‘Social Performance’?</vt:lpstr>
      <vt:lpstr>The Double Bottom Line Principle</vt:lpstr>
      <vt:lpstr>Social Performance Management</vt:lpstr>
      <vt:lpstr>CHOICE’s Mission Statement</vt:lpstr>
      <vt:lpstr>Mission to Practice Pathway</vt:lpstr>
      <vt:lpstr>Mission to Practice Pathway</vt:lpstr>
      <vt:lpstr> </vt:lpstr>
      <vt:lpstr>What is poverty?</vt:lpstr>
      <vt:lpstr>PowerPoint Presentation</vt:lpstr>
      <vt:lpstr>What is the PPI?</vt:lpstr>
      <vt:lpstr>PPI in the SPM Framework</vt:lpstr>
      <vt:lpstr>PowerPoint Presentation</vt:lpstr>
      <vt:lpstr>Construction of the PPI ®  </vt:lpstr>
      <vt:lpstr>How does the PPI work?</vt:lpstr>
      <vt:lpstr>The PPI: More information</vt:lpstr>
      <vt:lpstr>How Organizations use the PPI</vt:lpstr>
      <vt:lpstr>Very Good Poverty Outreach 75.2%  of MFI-A new clients are below  $1.25  PPP line  Compares with    All India distribution of  42.6%  below $1.25  PPP line</vt:lpstr>
      <vt:lpstr>Sample Report – 2:  Tracking Over Time Analysis</vt:lpstr>
      <vt:lpstr>Website</vt:lpstr>
      <vt:lpstr>The PPI is a Public Good</vt:lpstr>
      <vt:lpstr>PowerPoint Presentation</vt:lpstr>
      <vt:lpstr>Who uses the PPI?</vt:lpstr>
      <vt:lpstr>Who uses the PPI?</vt:lpstr>
      <vt:lpstr>PPI Users in India</vt:lpstr>
      <vt:lpstr>Who is involved?</vt:lpstr>
      <vt:lpstr>H2O</vt:lpstr>
      <vt:lpstr>H2O2</vt:lpstr>
      <vt:lpstr>Viewing the PPI as a Whole </vt:lpstr>
      <vt:lpstr>What happens…</vt:lpstr>
      <vt:lpstr>Progress out of Poverty Index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Gaurav Singh</cp:lastModifiedBy>
  <cp:revision>91</cp:revision>
  <dcterms:created xsi:type="dcterms:W3CDTF">2013-06-24T12:00:38Z</dcterms:created>
  <dcterms:modified xsi:type="dcterms:W3CDTF">2013-10-22T11:07:08Z</dcterms:modified>
</cp:coreProperties>
</file>