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  <p:sldMasterId id="2147483828" r:id="rId3"/>
  </p:sldMasterIdLst>
  <p:notesMasterIdLst>
    <p:notesMasterId r:id="rId14"/>
  </p:notesMasterIdLst>
  <p:handoutMasterIdLst>
    <p:handoutMasterId r:id="rId15"/>
  </p:handoutMasterIdLst>
  <p:sldIdLst>
    <p:sldId id="299" r:id="rId4"/>
    <p:sldId id="308" r:id="rId5"/>
    <p:sldId id="327" r:id="rId6"/>
    <p:sldId id="300" r:id="rId7"/>
    <p:sldId id="316" r:id="rId8"/>
    <p:sldId id="301" r:id="rId9"/>
    <p:sldId id="309" r:id="rId10"/>
    <p:sldId id="328" r:id="rId11"/>
    <p:sldId id="307" r:id="rId12"/>
    <p:sldId id="325" r:id="rId13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F4D"/>
    <a:srgbClr val="F50736"/>
    <a:srgbClr val="1F88C8"/>
    <a:srgbClr val="78F8FF"/>
    <a:srgbClr val="8EABDE"/>
    <a:srgbClr val="8FACE1"/>
    <a:srgbClr val="5DD8F2"/>
    <a:srgbClr val="A4D3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3" autoAdjust="0"/>
  </p:normalViewPr>
  <p:slideViewPr>
    <p:cSldViewPr snapToGrid="0">
      <p:cViewPr varScale="1">
        <p:scale>
          <a:sx n="69" d="100"/>
          <a:sy n="69" d="100"/>
        </p:scale>
        <p:origin x="-1416" y="-102"/>
      </p:cViewPr>
      <p:guideLst>
        <p:guide orient="horz" pos="3728"/>
        <p:guide pos="5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C63B-BA58-4775-9FF5-CE8F4316BB6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DIGAMBER | FINANCE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78ED2-9DBE-4ADD-96D5-754E4FDD3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FDED0-1EFE-4B03-9D95-B6BEE68DF4A8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DIGAMBER | FINANCE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A152-A03D-4606-B661-8B693B49F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1A152-A03D-4606-B661-8B693B49FA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DIGAMBER | FINANCE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DIGAMBER | FINANCE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8ACC4F-1AC8-4ED3-B130-E40469D9DCA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DIGAMBER | FINANCE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362D4E-F125-4D63-BA91-D27A1C751FE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Handsoverlapp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53288" y="785813"/>
            <a:ext cx="1890712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DIGAMBER | FINANCE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E6F67-889D-447C-B5F7-757168D4655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DIGAMBER | FINANCE</a:t>
            </a: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12AA71-B099-4682-AA9C-289A014B8A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DIGAMBER | FINANCE</a:t>
            </a: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7923DD-478A-43B8-BAC6-3873755B7C3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DIGAMBER | FINANCE</a:t>
            </a: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32E53E-1DAA-41F4-B829-B7DE6CF9674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DIGAMBER | FINANCE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DDD1CB-504D-4539-849B-0EFD3AD1E9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6"/>
          <p:cNvGrpSpPr/>
          <p:nvPr userDrawn="1"/>
        </p:nvGrpSpPr>
        <p:grpSpPr>
          <a:xfrm>
            <a:off x="0" y="786093"/>
            <a:ext cx="9144000" cy="1236478"/>
            <a:chOff x="0" y="786093"/>
            <a:chExt cx="9144000" cy="1236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94971"/>
              <a:ext cx="9144000" cy="12276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Handsoverlappin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253976" y="786093"/>
              <a:ext cx="1890024" cy="1226943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DIGAMBER | FINANCE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8E4CAB-1E6F-4566-9991-2AF6A2DCF78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DIGAMBER | FINANCE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220CE8-3985-4179-BCCF-2238B10939F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DIGAMBER | FINANCE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9B8B17-ECB4-47EF-A81E-85FA004374E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DIGAMBER | FINANCE</a:t>
            </a: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B68EB8C-DD0A-433D-95FE-AD07FBB8CCC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DIGAMBER | FINANCE</a:t>
            </a: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052D3A4-931B-48B8-B513-B001E5DFD15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DIGAMBER | FINANCE</a:t>
            </a: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37D9360-CC6F-4C0D-8960-578C7FFE388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DIGAMBER | FINANCE</a:t>
            </a: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903C74D-0643-4A75-9593-1D9A8E15377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DIGAMBER | FINANCE</a:t>
            </a: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A4AD978-D06B-4EC8-AFBB-00AD097D207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en-US" smtClean="0"/>
              <a:t>Your footnote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DIGAMBER | FINANCE</a:t>
            </a: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B878EA9-22B3-4431-A00F-417EDF43EB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26" descr="dreamstime_Handsoverlapp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694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ktangel 27"/>
          <p:cNvSpPr/>
          <p:nvPr/>
        </p:nvSpPr>
        <p:spPr>
          <a:xfrm>
            <a:off x="0" y="2978438"/>
            <a:ext cx="5913438" cy="2951163"/>
          </a:xfrm>
          <a:prstGeom prst="rect">
            <a:avLst/>
          </a:prstGeom>
          <a:gradFill flip="none" rotWithShape="1">
            <a:gsLst>
              <a:gs pos="31000">
                <a:schemeClr val="accent1">
                  <a:tint val="100000"/>
                  <a:shade val="100000"/>
                  <a:satMod val="130000"/>
                  <a:alpha val="44000"/>
                </a:schemeClr>
              </a:gs>
              <a:gs pos="96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519113" y="4127500"/>
            <a:ext cx="485298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000" dirty="0" smtClean="0">
                <a:solidFill>
                  <a:srgbClr val="171717"/>
                </a:solidFill>
              </a:rPr>
              <a:t>We are here with the commitment that we will give a good product to the user community </a:t>
            </a:r>
            <a:endParaRPr lang="en-US" sz="2000" dirty="0">
              <a:solidFill>
                <a:srgbClr val="171717"/>
              </a:solidFill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519113" y="3297238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AIM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gray">
          <a:xfrm>
            <a:off x="4054475" y="5084618"/>
            <a:ext cx="1538288" cy="55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259388" y="519113"/>
            <a:ext cx="200183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dcl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420" y="5126181"/>
            <a:ext cx="1039090" cy="73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542204" y="5414529"/>
            <a:ext cx="18961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b="1" dirty="0" smtClean="0">
                <a:solidFill>
                  <a:srgbClr val="FF0000"/>
                </a:solidFill>
              </a:rPr>
              <a:t>DIGAMBER</a:t>
            </a:r>
            <a:r>
              <a:rPr lang="en-US" sz="1200" b="1" dirty="0" smtClean="0">
                <a:solidFill>
                  <a:srgbClr val="171717"/>
                </a:solidFill>
              </a:rPr>
              <a:t> |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FINANCE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6000" b="1">
                <a:solidFill>
                  <a:schemeClr val="tx2"/>
                </a:solidFill>
                <a:cs typeface="Arial" charset="0"/>
              </a:rPr>
              <a:t>THANK YOU!</a:t>
            </a:r>
          </a:p>
        </p:txBody>
      </p:sp>
      <p:pic>
        <p:nvPicPr>
          <p:cNvPr id="4" name="Picture 3" descr="dcl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5927" y="5915891"/>
            <a:ext cx="997527" cy="6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874713" y="6162675"/>
            <a:ext cx="18961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b="1" dirty="0" smtClean="0">
                <a:solidFill>
                  <a:srgbClr val="FF0000"/>
                </a:solidFill>
              </a:rPr>
              <a:t>DIGAMBER</a:t>
            </a:r>
            <a:r>
              <a:rPr lang="en-US" sz="1200" b="1" dirty="0" smtClean="0">
                <a:solidFill>
                  <a:srgbClr val="171717"/>
                </a:solidFill>
              </a:rPr>
              <a:t> |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FINANCE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lede 10" descr="dreamstime_Handsoverlapp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527" y="0"/>
            <a:ext cx="91694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914400" y="1722438"/>
            <a:ext cx="7380288" cy="37322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13317" name="Tekstboks 9"/>
          <p:cNvSpPr txBox="1">
            <a:spLocks noChangeArrowheads="1"/>
          </p:cNvSpPr>
          <p:nvPr/>
        </p:nvSpPr>
        <p:spPr bwMode="auto">
          <a:xfrm>
            <a:off x="1246908" y="2171698"/>
            <a:ext cx="690649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2000" b="1" dirty="0" smtClean="0">
                <a:solidFill>
                  <a:srgbClr val="171717"/>
                </a:solidFill>
                <a:latin typeface="Arial" pitchFamily="34" charset="0"/>
                <a:ea typeface="ＭＳ Ｐゴシック" pitchFamily="-97" charset="-128"/>
              </a:rPr>
              <a:t>Is Mifos X will be a more than a database application ?</a:t>
            </a:r>
            <a:endParaRPr lang="da-DK" sz="2000" b="1" dirty="0">
              <a:solidFill>
                <a:srgbClr val="171717"/>
              </a:solidFill>
              <a:latin typeface="Arial" pitchFamily="34" charset="0"/>
              <a:ea typeface="ＭＳ Ｐゴシック" pitchFamily="-97" charset="-128"/>
            </a:endParaRPr>
          </a:p>
          <a:p>
            <a:pPr lvl="2" algn="ctr">
              <a:buFont typeface="Wingdings" pitchFamily="-97" charset="2"/>
              <a:buChar char="ü"/>
              <a:defRPr/>
            </a:pPr>
            <a:r>
              <a:rPr lang="da-DK" sz="8000" dirty="0" smtClean="0">
                <a:solidFill>
                  <a:srgbClr val="171717"/>
                </a:solidFill>
                <a:latin typeface="Arial" pitchFamily="34" charset="0"/>
                <a:ea typeface="ＭＳ Ｐゴシック" pitchFamily="-97" charset="-128"/>
              </a:rPr>
              <a:t>Yes</a:t>
            </a:r>
            <a:endParaRPr lang="da-DK" sz="8000" dirty="0">
              <a:solidFill>
                <a:srgbClr val="171717"/>
              </a:solidFill>
              <a:latin typeface="Arial" pitchFamily="34" charset="0"/>
              <a:ea typeface="ＭＳ Ｐゴシック" pitchFamily="-97" charset="-128"/>
            </a:endParaRPr>
          </a:p>
          <a:p>
            <a:pPr lvl="2" algn="ctr">
              <a:buFont typeface="Wingdings" pitchFamily="-97" charset="2"/>
              <a:buChar char="ü"/>
              <a:defRPr/>
            </a:pPr>
            <a:endParaRPr lang="da-DK" sz="2000" dirty="0">
              <a:solidFill>
                <a:srgbClr val="1F88C8"/>
              </a:solidFill>
              <a:latin typeface="Arial" pitchFamily="34" charset="0"/>
              <a:ea typeface="ＭＳ Ｐゴシック" pitchFamily="-97" charset="-128"/>
            </a:endParaRPr>
          </a:p>
          <a:p>
            <a:pPr algn="ctr">
              <a:defRPr/>
            </a:pPr>
            <a:r>
              <a:rPr lang="da-DK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”I appreciatre this. Definetly  it will be more than this”</a:t>
            </a:r>
            <a:endParaRPr lang="da-DK" sz="2000" b="1" dirty="0">
              <a:solidFill>
                <a:srgbClr val="171717"/>
              </a:solidFill>
              <a:latin typeface="Arial" pitchFamily="34" charset="0"/>
              <a:ea typeface="ＭＳ Ｐゴシック" pitchFamily="-97" charset="-128"/>
            </a:endParaRPr>
          </a:p>
          <a:p>
            <a:pPr algn="ctr">
              <a:defRPr/>
            </a:pPr>
            <a:r>
              <a:rPr lang="da-DK" sz="2000" b="1" dirty="0">
                <a:solidFill>
                  <a:srgbClr val="171717"/>
                </a:solidFill>
                <a:latin typeface="Arial" pitchFamily="34" charset="0"/>
                <a:ea typeface="ＭＳ Ｐゴシック" pitchFamily="-97" charset="-128"/>
              </a:rPr>
              <a:t>		</a:t>
            </a:r>
            <a:r>
              <a:rPr lang="da-DK" sz="3200" b="1" dirty="0" smtClean="0">
                <a:solidFill>
                  <a:srgbClr val="171717"/>
                </a:solidFill>
                <a:latin typeface="Arial" pitchFamily="34" charset="0"/>
                <a:ea typeface="ＭＳ Ｐゴシック" pitchFamily="-97" charset="-128"/>
              </a:rPr>
              <a:t>But How?</a:t>
            </a:r>
            <a:endParaRPr lang="da-DK" sz="3200" b="1" dirty="0">
              <a:solidFill>
                <a:srgbClr val="171717"/>
              </a:solidFill>
              <a:latin typeface="Arial" pitchFamily="34" charset="0"/>
              <a:ea typeface="ＭＳ Ｐゴシック" pitchFamily="-97" charset="-128"/>
            </a:endParaRPr>
          </a:p>
          <a:p>
            <a:pPr lvl="2">
              <a:buFont typeface="Wingdings" pitchFamily="-97" charset="2"/>
              <a:buChar char="ü"/>
              <a:defRPr/>
            </a:pPr>
            <a:endParaRPr lang="da-DK" sz="2000" dirty="0"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gray">
          <a:xfrm>
            <a:off x="874713" y="135572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000" dirty="0" smtClean="0">
                <a:solidFill>
                  <a:schemeClr val="tx2"/>
                </a:solidFill>
              </a:rPr>
              <a:t>To the community</a:t>
            </a:r>
            <a:endParaRPr lang="en-US" sz="2000" dirty="0">
              <a:solidFill>
                <a:schemeClr val="tx2"/>
              </a:solidFill>
            </a:endParaRPr>
          </a:p>
          <a:p>
            <a:pPr defTabSz="801688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3560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chemeClr val="tx2"/>
                </a:solidFill>
              </a:rPr>
              <a:t>Question ?</a:t>
            </a:r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dcl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5927" y="5915891"/>
            <a:ext cx="997527" cy="6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874713" y="6162675"/>
            <a:ext cx="18961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b="1" dirty="0" smtClean="0">
                <a:solidFill>
                  <a:srgbClr val="FF0000"/>
                </a:solidFill>
              </a:rPr>
              <a:t>DIGAMBER</a:t>
            </a:r>
            <a:r>
              <a:rPr lang="en-US" sz="1200" b="1" dirty="0" smtClean="0">
                <a:solidFill>
                  <a:srgbClr val="171717"/>
                </a:solidFill>
              </a:rPr>
              <a:t> |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FINANCE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  <p:bldP spid="2356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gray">
          <a:xfrm>
            <a:off x="2551113" y="1175626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000" dirty="0" smtClean="0">
                <a:solidFill>
                  <a:srgbClr val="171717"/>
                </a:solidFill>
              </a:rPr>
              <a:t>Field’s problems, Technical Solution </a:t>
            </a:r>
            <a:endParaRPr lang="en-US" sz="2000" dirty="0">
              <a:solidFill>
                <a:srgbClr val="171717"/>
              </a:solidFill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22531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Agenda |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1274762" y="2008897"/>
            <a:ext cx="7315200" cy="54864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b="1" dirty="0" smtClean="0">
                <a:solidFill>
                  <a:srgbClr val="171717"/>
                </a:solidFill>
              </a:rPr>
              <a:t>Is Mifos X is capable for  accounting ?</a:t>
            </a:r>
            <a:endParaRPr lang="da-DK" b="1" dirty="0" smtClean="0"/>
          </a:p>
          <a:p>
            <a:pPr>
              <a:defRPr/>
            </a:pPr>
            <a:endParaRPr lang="da-DK" b="1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3" name="Rektangel 32"/>
          <p:cNvSpPr>
            <a:spLocks noChangeArrowheads="1"/>
          </p:cNvSpPr>
          <p:nvPr/>
        </p:nvSpPr>
        <p:spPr bwMode="auto">
          <a:xfrm>
            <a:off x="1246620" y="3253650"/>
            <a:ext cx="7315200" cy="548640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Can I manage my database properly?</a:t>
            </a:r>
            <a:endParaRPr lang="da-DK" b="1" dirty="0" smtClean="0">
              <a:solidFill>
                <a:schemeClr val="tx2"/>
              </a:solidFill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1260475" y="3882307"/>
            <a:ext cx="7315200" cy="54864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b="1" dirty="0" smtClean="0">
                <a:solidFill>
                  <a:srgbClr val="171717"/>
                </a:solidFill>
              </a:rPr>
              <a:t>Can we have a good reports?</a:t>
            </a:r>
            <a:endParaRPr lang="da-DK" b="1" dirty="0" smtClean="0"/>
          </a:p>
          <a:p>
            <a:pPr>
              <a:defRPr/>
            </a:pPr>
            <a:endParaRPr lang="da-DK" b="1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5" name="Rektangel 34"/>
          <p:cNvSpPr>
            <a:spLocks noChangeArrowheads="1"/>
          </p:cNvSpPr>
          <p:nvPr/>
        </p:nvSpPr>
        <p:spPr bwMode="auto">
          <a:xfrm>
            <a:off x="1281265" y="2641016"/>
            <a:ext cx="7291237" cy="54864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lang="da-DK" b="1" dirty="0" smtClean="0">
                <a:solidFill>
                  <a:schemeClr val="bg2">
                    <a:lumMod val="10000"/>
                  </a:schemeClr>
                </a:solidFill>
              </a:rPr>
              <a:t>Can we have a dashboard ?</a:t>
            </a:r>
            <a:endParaRPr lang="da-DK" b="1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6" name="Rektangel 35"/>
          <p:cNvSpPr>
            <a:spLocks noChangeArrowheads="1"/>
          </p:cNvSpPr>
          <p:nvPr/>
        </p:nvSpPr>
        <p:spPr bwMode="auto">
          <a:xfrm>
            <a:off x="1260475" y="4481523"/>
            <a:ext cx="7315200" cy="54864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b="1" dirty="0" smtClean="0">
                <a:solidFill>
                  <a:srgbClr val="171717"/>
                </a:solidFill>
              </a:rPr>
              <a:t>Is this application is available on cloud?</a:t>
            </a:r>
            <a:endParaRPr lang="da-DK" b="1" dirty="0" smtClean="0"/>
          </a:p>
          <a:p>
            <a:pPr>
              <a:defRPr/>
            </a:pPr>
            <a:endParaRPr lang="da-DK" b="1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2547" name="Tekstboks 53"/>
          <p:cNvSpPr txBox="1">
            <a:spLocks noChangeArrowheads="1"/>
          </p:cNvSpPr>
          <p:nvPr/>
        </p:nvSpPr>
        <p:spPr bwMode="auto">
          <a:xfrm>
            <a:off x="7516091" y="3378491"/>
            <a:ext cx="542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da-DK" b="1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b="1" dirty="0">
              <a:solidFill>
                <a:srgbClr val="171717"/>
              </a:solidFill>
            </a:endParaRPr>
          </a:p>
        </p:txBody>
      </p:sp>
      <p:grpSp>
        <p:nvGrpSpPr>
          <p:cNvPr id="2" name="Gruppe 77"/>
          <p:cNvGrpSpPr>
            <a:grpSpLocks/>
          </p:cNvGrpSpPr>
          <p:nvPr/>
        </p:nvGrpSpPr>
        <p:grpSpPr bwMode="auto">
          <a:xfrm>
            <a:off x="833435" y="4476037"/>
            <a:ext cx="356755" cy="548640"/>
            <a:chOff x="876300" y="4208463"/>
            <a:chExt cx="344488" cy="342900"/>
          </a:xfrm>
        </p:grpSpPr>
        <p:sp>
          <p:nvSpPr>
            <p:cNvPr id="21" name="Rektangel 20"/>
            <p:cNvSpPr>
              <a:spLocks noChangeArrowheads="1"/>
            </p:cNvSpPr>
            <p:nvPr/>
          </p:nvSpPr>
          <p:spPr bwMode="auto">
            <a:xfrm>
              <a:off x="876300" y="4208463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t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7" name="Tekstboks 76"/>
            <p:cNvSpPr txBox="1">
              <a:spLocks noChangeArrowheads="1"/>
            </p:cNvSpPr>
            <p:nvPr/>
          </p:nvSpPr>
          <p:spPr bwMode="auto">
            <a:xfrm>
              <a:off x="890588" y="4238622"/>
              <a:ext cx="32226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 anchor="t">
              <a:spAutoFit/>
            </a:bodyPr>
            <a:lstStyle/>
            <a:p>
              <a:pPr>
                <a:defRPr/>
              </a:pPr>
              <a:r>
                <a:rPr lang="da-DK" b="1" dirty="0">
                  <a:latin typeface="Arial" pitchFamily="34" charset="0"/>
                  <a:ea typeface="ＭＳ Ｐゴシック" pitchFamily="-97" charset="-128"/>
                </a:rPr>
                <a:t>5</a:t>
              </a:r>
            </a:p>
          </p:txBody>
        </p:sp>
      </p:grpSp>
      <p:grpSp>
        <p:nvGrpSpPr>
          <p:cNvPr id="3" name="Gruppe 79"/>
          <p:cNvGrpSpPr>
            <a:grpSpLocks/>
          </p:cNvGrpSpPr>
          <p:nvPr/>
        </p:nvGrpSpPr>
        <p:grpSpPr bwMode="auto">
          <a:xfrm>
            <a:off x="847724" y="3872781"/>
            <a:ext cx="344488" cy="548640"/>
            <a:chOff x="876300" y="3790950"/>
            <a:chExt cx="344488" cy="347663"/>
          </a:xfrm>
        </p:grpSpPr>
        <p:sp>
          <p:nvSpPr>
            <p:cNvPr id="14" name="Rektangel 13"/>
            <p:cNvSpPr>
              <a:spLocks noChangeArrowheads="1"/>
            </p:cNvSpPr>
            <p:nvPr/>
          </p:nvSpPr>
          <p:spPr bwMode="auto">
            <a:xfrm>
              <a:off x="876300" y="3790950"/>
              <a:ext cx="344488" cy="347663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t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9" name="Tekstboks 78"/>
            <p:cNvSpPr txBox="1">
              <a:spLocks noChangeArrowheads="1"/>
            </p:cNvSpPr>
            <p:nvPr/>
          </p:nvSpPr>
          <p:spPr bwMode="auto">
            <a:xfrm>
              <a:off x="890588" y="3822700"/>
              <a:ext cx="322262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t"/>
            <a:lstStyle/>
            <a:p>
              <a:pPr indent="-342900">
                <a:defRPr/>
              </a:pPr>
              <a:r>
                <a:rPr lang="da-DK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</p:grpSp>
      <p:grpSp>
        <p:nvGrpSpPr>
          <p:cNvPr id="4" name="Gruppe 81"/>
          <p:cNvGrpSpPr>
            <a:grpSpLocks/>
          </p:cNvGrpSpPr>
          <p:nvPr/>
        </p:nvGrpSpPr>
        <p:grpSpPr bwMode="auto">
          <a:xfrm>
            <a:off x="862012" y="3245712"/>
            <a:ext cx="344488" cy="548640"/>
            <a:chOff x="876300" y="3363913"/>
            <a:chExt cx="344488" cy="344487"/>
          </a:xfrm>
        </p:grpSpPr>
        <p:sp>
          <p:nvSpPr>
            <p:cNvPr id="12" name="Rektangel 11"/>
            <p:cNvSpPr>
              <a:spLocks noChangeArrowheads="1"/>
            </p:cNvSpPr>
            <p:nvPr/>
          </p:nvSpPr>
          <p:spPr bwMode="auto">
            <a:xfrm>
              <a:off x="876300" y="3363913"/>
              <a:ext cx="344488" cy="344487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t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1" name="Tekstboks 80"/>
            <p:cNvSpPr txBox="1">
              <a:spLocks noChangeArrowheads="1"/>
            </p:cNvSpPr>
            <p:nvPr/>
          </p:nvSpPr>
          <p:spPr bwMode="auto">
            <a:xfrm>
              <a:off x="890588" y="3400425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t"/>
            <a:lstStyle/>
            <a:p>
              <a:pPr indent="-342900">
                <a:defRPr/>
              </a:pPr>
              <a:r>
                <a:rPr lang="da-DK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</p:grpSp>
      <p:grpSp>
        <p:nvGrpSpPr>
          <p:cNvPr id="5" name="Gruppe 83"/>
          <p:cNvGrpSpPr>
            <a:grpSpLocks/>
          </p:cNvGrpSpPr>
          <p:nvPr/>
        </p:nvGrpSpPr>
        <p:grpSpPr bwMode="auto">
          <a:xfrm>
            <a:off x="876300" y="2604355"/>
            <a:ext cx="344488" cy="548640"/>
            <a:chOff x="876300" y="2936875"/>
            <a:chExt cx="344488" cy="344488"/>
          </a:xfrm>
        </p:grpSpPr>
        <p:sp>
          <p:nvSpPr>
            <p:cNvPr id="10" name="Rektangel 9"/>
            <p:cNvSpPr>
              <a:spLocks noChangeArrowheads="1"/>
            </p:cNvSpPr>
            <p:nvPr/>
          </p:nvSpPr>
          <p:spPr bwMode="auto">
            <a:xfrm>
              <a:off x="876300" y="2936875"/>
              <a:ext cx="344488" cy="344488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t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3" name="Tekstboks 82"/>
            <p:cNvSpPr txBox="1">
              <a:spLocks noChangeArrowheads="1"/>
            </p:cNvSpPr>
            <p:nvPr/>
          </p:nvSpPr>
          <p:spPr bwMode="auto">
            <a:xfrm>
              <a:off x="890588" y="2986088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t"/>
            <a:lstStyle/>
            <a:p>
              <a:pPr indent="-342900">
                <a:defRPr/>
              </a:pPr>
              <a:r>
                <a:rPr lang="da-DK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6" name="Gruppe 85"/>
          <p:cNvGrpSpPr>
            <a:grpSpLocks/>
          </p:cNvGrpSpPr>
          <p:nvPr/>
        </p:nvGrpSpPr>
        <p:grpSpPr bwMode="auto">
          <a:xfrm>
            <a:off x="876300" y="1996421"/>
            <a:ext cx="342425" cy="548640"/>
            <a:chOff x="876300" y="2511425"/>
            <a:chExt cx="344488" cy="342900"/>
          </a:xfrm>
        </p:grpSpPr>
        <p:sp>
          <p:nvSpPr>
            <p:cNvPr id="8" name="Rektangel 7"/>
            <p:cNvSpPr>
              <a:spLocks noChangeArrowheads="1"/>
            </p:cNvSpPr>
            <p:nvPr/>
          </p:nvSpPr>
          <p:spPr bwMode="auto">
            <a:xfrm>
              <a:off x="876300" y="2511425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t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5" name="Tekstboks 84"/>
            <p:cNvSpPr txBox="1">
              <a:spLocks noChangeArrowheads="1"/>
            </p:cNvSpPr>
            <p:nvPr/>
          </p:nvSpPr>
          <p:spPr bwMode="auto">
            <a:xfrm>
              <a:off x="890588" y="2547938"/>
              <a:ext cx="322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t"/>
            <a:lstStyle/>
            <a:p>
              <a:pPr indent="-342900">
                <a:defRPr/>
              </a:pPr>
              <a:r>
                <a:rPr lang="da-DK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sp>
        <p:nvSpPr>
          <p:cNvPr id="44" name="Tekstboks 53"/>
          <p:cNvSpPr txBox="1">
            <a:spLocks noChangeArrowheads="1"/>
          </p:cNvSpPr>
          <p:nvPr/>
        </p:nvSpPr>
        <p:spPr bwMode="auto">
          <a:xfrm>
            <a:off x="7488381" y="2077016"/>
            <a:ext cx="5411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da-DK" b="1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b="1" dirty="0">
              <a:solidFill>
                <a:srgbClr val="171717"/>
              </a:solidFill>
            </a:endParaRPr>
          </a:p>
        </p:txBody>
      </p:sp>
      <p:sp>
        <p:nvSpPr>
          <p:cNvPr id="45" name="Tekstboks 53"/>
          <p:cNvSpPr txBox="1">
            <a:spLocks noChangeArrowheads="1"/>
          </p:cNvSpPr>
          <p:nvPr/>
        </p:nvSpPr>
        <p:spPr bwMode="auto">
          <a:xfrm>
            <a:off x="7502231" y="2700486"/>
            <a:ext cx="341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da-DK" b="1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b="1" dirty="0">
              <a:solidFill>
                <a:srgbClr val="171717"/>
              </a:solidFill>
            </a:endParaRPr>
          </a:p>
        </p:txBody>
      </p:sp>
      <p:sp>
        <p:nvSpPr>
          <p:cNvPr id="46" name="Tekstboks 53"/>
          <p:cNvSpPr txBox="1">
            <a:spLocks noChangeArrowheads="1"/>
          </p:cNvSpPr>
          <p:nvPr/>
        </p:nvSpPr>
        <p:spPr bwMode="auto">
          <a:xfrm>
            <a:off x="7502231" y="3960396"/>
            <a:ext cx="498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da-DK" b="1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b="1" dirty="0">
              <a:solidFill>
                <a:srgbClr val="171717"/>
              </a:solidFill>
            </a:endParaRPr>
          </a:p>
        </p:txBody>
      </p:sp>
      <p:sp>
        <p:nvSpPr>
          <p:cNvPr id="47" name="Tekstboks 53"/>
          <p:cNvSpPr txBox="1">
            <a:spLocks noChangeArrowheads="1"/>
          </p:cNvSpPr>
          <p:nvPr/>
        </p:nvSpPr>
        <p:spPr bwMode="auto">
          <a:xfrm>
            <a:off x="7502226" y="4621102"/>
            <a:ext cx="455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da-DK" b="1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b="1" dirty="0">
              <a:solidFill>
                <a:srgbClr val="171717"/>
              </a:solidFill>
            </a:endParaRPr>
          </a:p>
        </p:txBody>
      </p:sp>
      <p:pic>
        <p:nvPicPr>
          <p:cNvPr id="37" name="Picture 36" descr="dcl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9782" y="5860473"/>
            <a:ext cx="997527" cy="6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4"/>
          <p:cNvSpPr>
            <a:spLocks noChangeArrowheads="1"/>
          </p:cNvSpPr>
          <p:nvPr/>
        </p:nvSpPr>
        <p:spPr bwMode="gray">
          <a:xfrm>
            <a:off x="874713" y="6162675"/>
            <a:ext cx="18961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b="1" dirty="0" smtClean="0">
                <a:solidFill>
                  <a:srgbClr val="FF0000"/>
                </a:solidFill>
              </a:rPr>
              <a:t>DIGAMBER</a:t>
            </a:r>
            <a:r>
              <a:rPr lang="en-US" sz="1200" b="1" dirty="0" smtClean="0">
                <a:solidFill>
                  <a:srgbClr val="171717"/>
                </a:solidFill>
              </a:rPr>
              <a:t> |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FINANCE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build="p"/>
      <p:bldP spid="44" grpId="0" build="p"/>
      <p:bldP spid="45" grpId="0" build="p"/>
      <p:bldP spid="46" grpId="0" build="p"/>
      <p:bldP spid="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gray">
          <a:xfrm>
            <a:off x="2551113" y="1050937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lnSpc>
                <a:spcPct val="250000"/>
              </a:lnSpc>
            </a:pPr>
            <a:r>
              <a:rPr lang="en-US" sz="2000" dirty="0" smtClean="0">
                <a:solidFill>
                  <a:srgbClr val="171717"/>
                </a:solidFill>
                <a:latin typeface="Bookman Old Style" pitchFamily="18" charset="0"/>
              </a:rPr>
              <a:t>Field’s problems, Technical Solution </a:t>
            </a:r>
            <a:endParaRPr lang="en-US" sz="2000" dirty="0">
              <a:solidFill>
                <a:srgbClr val="171717"/>
              </a:solidFill>
              <a:latin typeface="Bookman Old Style" pitchFamily="18" charset="0"/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22531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Agenda |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1274618" y="1717944"/>
            <a:ext cx="7315200" cy="5486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If any how all my branch staff has been changed  then how the new  one come to know where the center meeting/center is located.</a:t>
            </a:r>
            <a:endParaRPr lang="da-DK" sz="1600" b="1" dirty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3" name="Rektangel 32"/>
          <p:cNvSpPr>
            <a:spLocks noChangeArrowheads="1"/>
          </p:cNvSpPr>
          <p:nvPr/>
        </p:nvSpPr>
        <p:spPr bwMode="auto">
          <a:xfrm>
            <a:off x="1246620" y="2955768"/>
            <a:ext cx="7315200" cy="5486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How Can I confirm that the same amount has been deposited by my Field officer , equals to the amount he collects from the center meetings.</a:t>
            </a:r>
            <a:endParaRPr lang="da-DK" sz="1600" b="1" kern="0" noProof="1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1274328" y="3578384"/>
            <a:ext cx="7315200" cy="5486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How can I know that  my field officer done his center meetings on time .</a:t>
            </a:r>
            <a:endParaRPr lang="da-DK" sz="1600" b="1" dirty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5" name="Rektangel 34"/>
          <p:cNvSpPr>
            <a:spLocks noChangeArrowheads="1"/>
          </p:cNvSpPr>
          <p:nvPr/>
        </p:nvSpPr>
        <p:spPr bwMode="auto">
          <a:xfrm>
            <a:off x="1260482" y="2347030"/>
            <a:ext cx="7315200" cy="5486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In case of default how can my branch manager identify the client even she is front of him</a:t>
            </a:r>
            <a:r>
              <a:rPr lang="da-DK" sz="1600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. </a:t>
            </a:r>
            <a:endParaRPr lang="da-DK" sz="1600" dirty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6" name="Rektangel 35"/>
          <p:cNvSpPr>
            <a:spLocks noChangeArrowheads="1"/>
          </p:cNvSpPr>
          <p:nvPr/>
        </p:nvSpPr>
        <p:spPr bwMode="auto">
          <a:xfrm>
            <a:off x="1288182" y="4200960"/>
            <a:ext cx="7315200" cy="5486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How can I know that my Branch Manager </a:t>
            </a:r>
            <a:r>
              <a:rPr lang="da-DK" sz="1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has done his physical verification of clients honestly</a:t>
            </a:r>
            <a:endParaRPr lang="da-DK" sz="1600" b="1" dirty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pSp>
        <p:nvGrpSpPr>
          <p:cNvPr id="22550" name="Gruppe 77"/>
          <p:cNvGrpSpPr>
            <a:grpSpLocks/>
          </p:cNvGrpSpPr>
          <p:nvPr/>
        </p:nvGrpSpPr>
        <p:grpSpPr bwMode="auto">
          <a:xfrm>
            <a:off x="876299" y="4194606"/>
            <a:ext cx="320040" cy="548640"/>
            <a:chOff x="876300" y="4208463"/>
            <a:chExt cx="344488" cy="342900"/>
          </a:xfrm>
        </p:grpSpPr>
        <p:sp>
          <p:nvSpPr>
            <p:cNvPr id="21" name="Rektangel 20"/>
            <p:cNvSpPr>
              <a:spLocks noChangeArrowheads="1"/>
            </p:cNvSpPr>
            <p:nvPr/>
          </p:nvSpPr>
          <p:spPr bwMode="auto">
            <a:xfrm>
              <a:off x="876300" y="4208463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7" name="Tekstboks 76"/>
            <p:cNvSpPr txBox="1">
              <a:spLocks noChangeArrowheads="1"/>
            </p:cNvSpPr>
            <p:nvPr/>
          </p:nvSpPr>
          <p:spPr bwMode="auto">
            <a:xfrm>
              <a:off x="890588" y="4238625"/>
              <a:ext cx="322262" cy="21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a-DK" sz="1600" b="1" dirty="0">
                  <a:latin typeface="Arial" pitchFamily="34" charset="0"/>
                  <a:ea typeface="ＭＳ Ｐゴシック" pitchFamily="-97" charset="-128"/>
                </a:rPr>
                <a:t>5</a:t>
              </a:r>
            </a:p>
          </p:txBody>
        </p:sp>
      </p:grpSp>
      <p:grpSp>
        <p:nvGrpSpPr>
          <p:cNvPr id="22551" name="Gruppe 79"/>
          <p:cNvGrpSpPr>
            <a:grpSpLocks/>
          </p:cNvGrpSpPr>
          <p:nvPr/>
        </p:nvGrpSpPr>
        <p:grpSpPr bwMode="auto">
          <a:xfrm>
            <a:off x="858982" y="3555432"/>
            <a:ext cx="320040" cy="548640"/>
            <a:chOff x="876300" y="3790950"/>
            <a:chExt cx="344488" cy="347663"/>
          </a:xfrm>
        </p:grpSpPr>
        <p:sp>
          <p:nvSpPr>
            <p:cNvPr id="14" name="Rektangel 13"/>
            <p:cNvSpPr>
              <a:spLocks noChangeArrowheads="1"/>
            </p:cNvSpPr>
            <p:nvPr/>
          </p:nvSpPr>
          <p:spPr bwMode="auto">
            <a:xfrm>
              <a:off x="876300" y="3790950"/>
              <a:ext cx="344488" cy="347663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9" name="Tekstboks 78"/>
            <p:cNvSpPr txBox="1">
              <a:spLocks noChangeArrowheads="1"/>
            </p:cNvSpPr>
            <p:nvPr/>
          </p:nvSpPr>
          <p:spPr bwMode="auto">
            <a:xfrm>
              <a:off x="890588" y="3822700"/>
              <a:ext cx="322262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da-DK" sz="16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</p:grpSp>
      <p:grpSp>
        <p:nvGrpSpPr>
          <p:cNvPr id="22552" name="Gruppe 81"/>
          <p:cNvGrpSpPr>
            <a:grpSpLocks/>
          </p:cNvGrpSpPr>
          <p:nvPr/>
        </p:nvGrpSpPr>
        <p:grpSpPr bwMode="auto">
          <a:xfrm>
            <a:off x="862445" y="2948287"/>
            <a:ext cx="320040" cy="548640"/>
            <a:chOff x="876300" y="3363913"/>
            <a:chExt cx="344488" cy="344487"/>
          </a:xfrm>
        </p:grpSpPr>
        <p:sp>
          <p:nvSpPr>
            <p:cNvPr id="12" name="Rektangel 11"/>
            <p:cNvSpPr>
              <a:spLocks noChangeArrowheads="1"/>
            </p:cNvSpPr>
            <p:nvPr/>
          </p:nvSpPr>
          <p:spPr bwMode="auto">
            <a:xfrm>
              <a:off x="876300" y="3363913"/>
              <a:ext cx="344488" cy="344487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1" name="Tekstboks 80"/>
            <p:cNvSpPr txBox="1">
              <a:spLocks noChangeArrowheads="1"/>
            </p:cNvSpPr>
            <p:nvPr/>
          </p:nvSpPr>
          <p:spPr bwMode="auto">
            <a:xfrm>
              <a:off x="890588" y="3400425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da-DK" sz="16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</p:grpSp>
      <p:grpSp>
        <p:nvGrpSpPr>
          <p:cNvPr id="22553" name="Gruppe 83"/>
          <p:cNvGrpSpPr>
            <a:grpSpLocks/>
          </p:cNvGrpSpPr>
          <p:nvPr/>
        </p:nvGrpSpPr>
        <p:grpSpPr bwMode="auto">
          <a:xfrm>
            <a:off x="876300" y="2313425"/>
            <a:ext cx="320040" cy="548640"/>
            <a:chOff x="876300" y="2936875"/>
            <a:chExt cx="344488" cy="344488"/>
          </a:xfrm>
        </p:grpSpPr>
        <p:sp>
          <p:nvSpPr>
            <p:cNvPr id="10" name="Rektangel 9"/>
            <p:cNvSpPr>
              <a:spLocks noChangeArrowheads="1"/>
            </p:cNvSpPr>
            <p:nvPr/>
          </p:nvSpPr>
          <p:spPr bwMode="auto">
            <a:xfrm>
              <a:off x="876300" y="2936875"/>
              <a:ext cx="344488" cy="344488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3" name="Tekstboks 82"/>
            <p:cNvSpPr txBox="1">
              <a:spLocks noChangeArrowheads="1"/>
            </p:cNvSpPr>
            <p:nvPr/>
          </p:nvSpPr>
          <p:spPr bwMode="auto">
            <a:xfrm>
              <a:off x="890588" y="2986088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da-DK" sz="16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22554" name="Gruppe 85"/>
          <p:cNvGrpSpPr>
            <a:grpSpLocks/>
          </p:cNvGrpSpPr>
          <p:nvPr/>
        </p:nvGrpSpPr>
        <p:grpSpPr bwMode="auto">
          <a:xfrm>
            <a:off x="876300" y="1706332"/>
            <a:ext cx="320040" cy="548640"/>
            <a:chOff x="876300" y="2511425"/>
            <a:chExt cx="344488" cy="342900"/>
          </a:xfrm>
        </p:grpSpPr>
        <p:sp>
          <p:nvSpPr>
            <p:cNvPr id="8" name="Rektangel 7"/>
            <p:cNvSpPr>
              <a:spLocks noChangeArrowheads="1"/>
            </p:cNvSpPr>
            <p:nvPr/>
          </p:nvSpPr>
          <p:spPr bwMode="auto">
            <a:xfrm>
              <a:off x="876300" y="2511425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5" name="Tekstboks 84"/>
            <p:cNvSpPr txBox="1">
              <a:spLocks noChangeArrowheads="1"/>
            </p:cNvSpPr>
            <p:nvPr/>
          </p:nvSpPr>
          <p:spPr bwMode="auto">
            <a:xfrm>
              <a:off x="890588" y="2547938"/>
              <a:ext cx="322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da-DK" sz="1600" b="1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sp>
        <p:nvSpPr>
          <p:cNvPr id="48" name="Rektangel 35"/>
          <p:cNvSpPr>
            <a:spLocks noChangeArrowheads="1"/>
          </p:cNvSpPr>
          <p:nvPr/>
        </p:nvSpPr>
        <p:spPr bwMode="auto">
          <a:xfrm>
            <a:off x="1274322" y="4824430"/>
            <a:ext cx="7315200" cy="5486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How can I know that my Branch Manager visits the center meeting regularly.  </a:t>
            </a:r>
            <a:endParaRPr lang="da-DK" sz="1600" b="1" dirty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pSp>
        <p:nvGrpSpPr>
          <p:cNvPr id="49" name="Gruppe 77"/>
          <p:cNvGrpSpPr>
            <a:grpSpLocks/>
          </p:cNvGrpSpPr>
          <p:nvPr/>
        </p:nvGrpSpPr>
        <p:grpSpPr bwMode="auto">
          <a:xfrm>
            <a:off x="876294" y="4818076"/>
            <a:ext cx="320040" cy="548640"/>
            <a:chOff x="876300" y="4208463"/>
            <a:chExt cx="344488" cy="342900"/>
          </a:xfrm>
        </p:grpSpPr>
        <p:sp>
          <p:nvSpPr>
            <p:cNvPr id="50" name="Rektangel 20"/>
            <p:cNvSpPr>
              <a:spLocks noChangeArrowheads="1"/>
            </p:cNvSpPr>
            <p:nvPr/>
          </p:nvSpPr>
          <p:spPr bwMode="auto">
            <a:xfrm>
              <a:off x="876300" y="4208463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2" name="Tekstboks 76"/>
            <p:cNvSpPr txBox="1">
              <a:spLocks noChangeArrowheads="1"/>
            </p:cNvSpPr>
            <p:nvPr/>
          </p:nvSpPr>
          <p:spPr bwMode="auto">
            <a:xfrm>
              <a:off x="890588" y="4238625"/>
              <a:ext cx="322262" cy="21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a-DK" sz="1600" b="1" dirty="0" smtClean="0">
                  <a:latin typeface="Arial" pitchFamily="34" charset="0"/>
                  <a:ea typeface="ＭＳ Ｐゴシック" pitchFamily="-97" charset="-128"/>
                </a:rPr>
                <a:t>6</a:t>
              </a:r>
              <a:endParaRPr lang="da-DK" sz="1600" b="1" dirty="0"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53" name="Rektangel 35"/>
          <p:cNvSpPr>
            <a:spLocks noChangeArrowheads="1"/>
          </p:cNvSpPr>
          <p:nvPr/>
        </p:nvSpPr>
        <p:spPr bwMode="auto">
          <a:xfrm>
            <a:off x="1274317" y="5434045"/>
            <a:ext cx="7315200" cy="5486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da-DK" sz="1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How can I send the same letter to many or prints an agreement</a:t>
            </a:r>
            <a:endParaRPr lang="da-DK" sz="1600" b="1" dirty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pSp>
        <p:nvGrpSpPr>
          <p:cNvPr id="54" name="Gruppe 77"/>
          <p:cNvGrpSpPr>
            <a:grpSpLocks/>
          </p:cNvGrpSpPr>
          <p:nvPr/>
        </p:nvGrpSpPr>
        <p:grpSpPr bwMode="auto">
          <a:xfrm>
            <a:off x="876289" y="5427691"/>
            <a:ext cx="320040" cy="548640"/>
            <a:chOff x="876300" y="4208463"/>
            <a:chExt cx="344488" cy="342900"/>
          </a:xfrm>
        </p:grpSpPr>
        <p:sp>
          <p:nvSpPr>
            <p:cNvPr id="55" name="Rektangel 20"/>
            <p:cNvSpPr>
              <a:spLocks noChangeArrowheads="1"/>
            </p:cNvSpPr>
            <p:nvPr/>
          </p:nvSpPr>
          <p:spPr bwMode="auto">
            <a:xfrm>
              <a:off x="876300" y="4208463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6" name="Tekstboks 76"/>
            <p:cNvSpPr txBox="1">
              <a:spLocks noChangeArrowheads="1"/>
            </p:cNvSpPr>
            <p:nvPr/>
          </p:nvSpPr>
          <p:spPr bwMode="auto">
            <a:xfrm>
              <a:off x="890588" y="4238625"/>
              <a:ext cx="322262" cy="21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a-DK" sz="1600" b="1" dirty="0">
                  <a:latin typeface="Arial" pitchFamily="34" charset="0"/>
                  <a:ea typeface="ＭＳ Ｐゴシック" pitchFamily="-97" charset="-128"/>
                </a:rPr>
                <a:t>7</a:t>
              </a:r>
            </a:p>
          </p:txBody>
        </p:sp>
      </p:grpSp>
      <p:pic>
        <p:nvPicPr>
          <p:cNvPr id="37" name="Picture 36" descr="dcl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8436" y="6054437"/>
            <a:ext cx="997527" cy="6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4"/>
          <p:cNvSpPr>
            <a:spLocks noChangeArrowheads="1"/>
          </p:cNvSpPr>
          <p:nvPr/>
        </p:nvSpPr>
        <p:spPr bwMode="gray">
          <a:xfrm>
            <a:off x="874713" y="6162675"/>
            <a:ext cx="18961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b="1" dirty="0" smtClean="0">
                <a:solidFill>
                  <a:srgbClr val="FF0000"/>
                </a:solidFill>
              </a:rPr>
              <a:t>DIGAMBER</a:t>
            </a:r>
            <a:r>
              <a:rPr lang="en-US" sz="1200" b="1" dirty="0" smtClean="0">
                <a:solidFill>
                  <a:srgbClr val="171717"/>
                </a:solidFill>
              </a:rPr>
              <a:t> |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FINANCE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  <p:bldP spid="33" grpId="0" build="p" animBg="1"/>
      <p:bldP spid="34" grpId="0" build="p" animBg="1"/>
      <p:bldP spid="35" grpId="0" build="p" animBg="1"/>
      <p:bldP spid="36" grpId="0" build="p" animBg="1"/>
      <p:bldP spid="48" grpId="0" build="p" animBg="1"/>
      <p:bldP spid="5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 txBox="1">
            <a:spLocks noChangeArrowheads="1"/>
          </p:cNvSpPr>
          <p:nvPr/>
        </p:nvSpPr>
        <p:spPr bwMode="gray">
          <a:xfrm>
            <a:off x="902422" y="1846298"/>
            <a:ext cx="789521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00B050"/>
                </a:solidFill>
              </a:rPr>
              <a:t>Words and things are in your everyday life</a:t>
            </a:r>
            <a:endParaRPr lang="en-US" sz="3000" b="1" dirty="0">
              <a:solidFill>
                <a:srgbClr val="00B050"/>
              </a:solidFill>
            </a:endParaRPr>
          </a:p>
        </p:txBody>
      </p:sp>
      <p:grpSp>
        <p:nvGrpSpPr>
          <p:cNvPr id="25608" name="Gruppe 63"/>
          <p:cNvGrpSpPr>
            <a:grpSpLocks/>
          </p:cNvGrpSpPr>
          <p:nvPr/>
        </p:nvGrpSpPr>
        <p:grpSpPr bwMode="auto">
          <a:xfrm>
            <a:off x="872835" y="2684620"/>
            <a:ext cx="3027363" cy="307975"/>
            <a:chOff x="914400" y="2283460"/>
            <a:chExt cx="3027600" cy="307340"/>
          </a:xfrm>
        </p:grpSpPr>
        <p:sp>
          <p:nvSpPr>
            <p:cNvPr id="31" name="Rektangel 30"/>
            <p:cNvSpPr>
              <a:spLocks noChangeArrowheads="1"/>
            </p:cNvSpPr>
            <p:nvPr/>
          </p:nvSpPr>
          <p:spPr bwMode="auto">
            <a:xfrm>
              <a:off x="914400" y="2283460"/>
              <a:ext cx="3027600" cy="305756"/>
            </a:xfrm>
            <a:prstGeom prst="rect">
              <a:avLst/>
            </a:prstGeom>
            <a:gradFill flip="none" rotWithShape="1">
              <a:gsLst>
                <a:gs pos="0">
                  <a:srgbClr val="69BED9"/>
                </a:gs>
                <a:gs pos="100000">
                  <a:srgbClr val="1F88C8"/>
                </a:gs>
              </a:gsLst>
              <a:lin ang="5400000" scaled="1"/>
              <a:tileRect/>
            </a:gra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5631" name="Rectangle 5"/>
            <p:cNvSpPr txBox="1">
              <a:spLocks noChangeArrowheads="1"/>
            </p:cNvSpPr>
            <p:nvPr/>
          </p:nvSpPr>
          <p:spPr bwMode="gray">
            <a:xfrm>
              <a:off x="1001713" y="2316163"/>
              <a:ext cx="18938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1400" b="1" dirty="0" smtClean="0">
                  <a:solidFill>
                    <a:schemeClr val="tx2"/>
                  </a:solidFill>
                </a:rPr>
                <a:t>Mobile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900544" y="3147016"/>
            <a:ext cx="3054350" cy="31908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chemeClr val="tx1">
                  <a:lumMod val="85000"/>
                </a:scheme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Face Book/ Picasa/Instagarm</a:t>
            </a:r>
            <a:endParaRPr lang="da-DK" sz="1400" b="1" kern="0" noProof="1">
              <a:solidFill>
                <a:schemeClr val="accent1">
                  <a:lumMod val="1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pSp>
        <p:nvGrpSpPr>
          <p:cNvPr id="25615" name="Gruppe 64"/>
          <p:cNvGrpSpPr>
            <a:grpSpLocks/>
          </p:cNvGrpSpPr>
          <p:nvPr/>
        </p:nvGrpSpPr>
        <p:grpSpPr bwMode="auto">
          <a:xfrm>
            <a:off x="899390" y="3620950"/>
            <a:ext cx="3025775" cy="314325"/>
            <a:chOff x="927100" y="4785360"/>
            <a:chExt cx="3025775" cy="314008"/>
          </a:xfrm>
        </p:grpSpPr>
        <p:sp>
          <p:nvSpPr>
            <p:cNvPr id="22" name="Rektangel 21"/>
            <p:cNvSpPr>
              <a:spLocks noChangeArrowheads="1"/>
            </p:cNvSpPr>
            <p:nvPr/>
          </p:nvSpPr>
          <p:spPr bwMode="auto">
            <a:xfrm>
              <a:off x="927100" y="4785360"/>
              <a:ext cx="3025775" cy="314008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5625" name="Rectangle 5"/>
            <p:cNvSpPr txBox="1">
              <a:spLocks noChangeArrowheads="1"/>
            </p:cNvSpPr>
            <p:nvPr/>
          </p:nvSpPr>
          <p:spPr bwMode="gray">
            <a:xfrm>
              <a:off x="1039813" y="4840923"/>
              <a:ext cx="1871027" cy="188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1400" b="1" dirty="0" smtClean="0">
                  <a:solidFill>
                    <a:schemeClr val="tx2"/>
                  </a:solidFill>
                </a:rPr>
                <a:t>Google Map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4142510" y="2534235"/>
            <a:ext cx="4343400" cy="2938340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5370" name="Tekstboks 39"/>
          <p:cNvSpPr txBox="1">
            <a:spLocks noChangeArrowheads="1"/>
          </p:cNvSpPr>
          <p:nvPr/>
        </p:nvSpPr>
        <p:spPr bwMode="auto">
          <a:xfrm>
            <a:off x="4492623" y="2990720"/>
            <a:ext cx="3838575" cy="203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noProof="1" smtClean="0">
                <a:solidFill>
                  <a:srgbClr val="C0FF4D"/>
                </a:solidFill>
                <a:latin typeface="Arial" pitchFamily="34" charset="0"/>
                <a:ea typeface="ＭＳ Ｐゴシック" pitchFamily="-97" charset="-128"/>
              </a:rPr>
              <a:t>These are very common words and also USE in everyday life.	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noProof="1" smtClean="0">
                <a:solidFill>
                  <a:srgbClr val="C0FF4D"/>
                </a:solidFill>
                <a:latin typeface="Arial" pitchFamily="34" charset="0"/>
                <a:ea typeface="ＭＳ Ｐゴシック" pitchFamily="-97" charset="-128"/>
              </a:rPr>
              <a:t>Can we merge all these with Mifos X  to find out the solution of my agenda?</a:t>
            </a:r>
            <a:endParaRPr lang="da-DK" b="1" kern="0" noProof="1" smtClean="0">
              <a:solidFill>
                <a:srgbClr val="C0FF4D"/>
              </a:solidFill>
              <a:latin typeface="Arial" pitchFamily="34" charset="0"/>
              <a:ea typeface="ＭＳ Ｐゴシック" pitchFamily="-97" charset="-128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kern="0" noProof="1">
              <a:solidFill>
                <a:schemeClr val="tx2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3" name="Rektangel 13"/>
          <p:cNvSpPr>
            <a:spLocks noChangeArrowheads="1"/>
          </p:cNvSpPr>
          <p:nvPr/>
        </p:nvSpPr>
        <p:spPr bwMode="auto">
          <a:xfrm>
            <a:off x="900544" y="4075272"/>
            <a:ext cx="3054350" cy="31908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chemeClr val="tx1">
                  <a:lumMod val="85000"/>
                </a:scheme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SMS</a:t>
            </a:r>
            <a:endParaRPr lang="da-DK" sz="1400" b="1" kern="0" noProof="1">
              <a:solidFill>
                <a:schemeClr val="accent1">
                  <a:lumMod val="1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5" name="Rektangel 21"/>
          <p:cNvSpPr>
            <a:spLocks noChangeArrowheads="1"/>
          </p:cNvSpPr>
          <p:nvPr/>
        </p:nvSpPr>
        <p:spPr bwMode="auto">
          <a:xfrm>
            <a:off x="927095" y="4521520"/>
            <a:ext cx="3025775" cy="314325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Mail Merge</a:t>
            </a: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6" name="Rektangel 30"/>
          <p:cNvSpPr>
            <a:spLocks noChangeArrowheads="1"/>
          </p:cNvSpPr>
          <p:nvPr/>
        </p:nvSpPr>
        <p:spPr bwMode="auto">
          <a:xfrm>
            <a:off x="914395" y="4970690"/>
            <a:ext cx="3027363" cy="306388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GPS</a:t>
            </a:r>
            <a:endParaRPr lang="da-DK" sz="14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2551113" y="1050937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lnSpc>
                <a:spcPct val="250000"/>
              </a:lnSpc>
            </a:pPr>
            <a:r>
              <a:rPr lang="en-US" sz="2000" dirty="0" smtClean="0">
                <a:solidFill>
                  <a:srgbClr val="171717"/>
                </a:solidFill>
                <a:latin typeface="Bookman Old Style" pitchFamily="18" charset="0"/>
              </a:rPr>
              <a:t>Field’s problems, Technical Solution </a:t>
            </a:r>
            <a:endParaRPr lang="en-US" sz="2000" dirty="0">
              <a:solidFill>
                <a:srgbClr val="171717"/>
              </a:solidFill>
              <a:latin typeface="Bookman Old Style" pitchFamily="18" charset="0"/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Agenda |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19" name="Picture 18" descr="dcl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5927" y="5915891"/>
            <a:ext cx="997527" cy="6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874713" y="6162675"/>
            <a:ext cx="18961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b="1" dirty="0" smtClean="0">
                <a:solidFill>
                  <a:srgbClr val="FF0000"/>
                </a:solidFill>
              </a:rPr>
              <a:t>DIGAMBER</a:t>
            </a:r>
            <a:r>
              <a:rPr lang="en-US" sz="1200" b="1" dirty="0" smtClean="0">
                <a:solidFill>
                  <a:srgbClr val="171717"/>
                </a:solidFill>
              </a:rPr>
              <a:t> |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FINANCE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3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/>
          <p:cNvSpPr>
            <a:spLocks noChangeArrowheads="1"/>
          </p:cNvSpPr>
          <p:nvPr/>
        </p:nvSpPr>
        <p:spPr bwMode="auto">
          <a:xfrm>
            <a:off x="4686300" y="2201863"/>
            <a:ext cx="3556000" cy="354012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2" name="Rektangel 51"/>
          <p:cNvSpPr>
            <a:spLocks noChangeArrowheads="1"/>
          </p:cNvSpPr>
          <p:nvPr/>
        </p:nvSpPr>
        <p:spPr bwMode="auto">
          <a:xfrm>
            <a:off x="4686300" y="2628900"/>
            <a:ext cx="3543300" cy="31369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9001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 smtClean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4582" name="Tekstboks 68"/>
          <p:cNvSpPr txBox="1">
            <a:spLocks noChangeArrowheads="1"/>
          </p:cNvSpPr>
          <p:nvPr/>
        </p:nvSpPr>
        <p:spPr bwMode="auto">
          <a:xfrm>
            <a:off x="5232400" y="2728913"/>
            <a:ext cx="28194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Just like a face book  you can upload a photo of a client after GRT or you can upload the  center inspection photo too 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upto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some extend.</a:t>
            </a:r>
          </a:p>
          <a:p>
            <a:pPr algn="just"/>
            <a:endParaRPr lang="en-US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At the time of identifying the client this tool can be more powerful.</a:t>
            </a:r>
            <a:endParaRPr lang="da-DK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da-DK" sz="1100" dirty="0" smtClean="0"/>
              <a:t> </a:t>
            </a:r>
            <a:endParaRPr lang="da-DK" sz="1100" dirty="0"/>
          </a:p>
        </p:txBody>
      </p:sp>
      <p:sp>
        <p:nvSpPr>
          <p:cNvPr id="24583" name="Rectangle 5"/>
          <p:cNvSpPr txBox="1">
            <a:spLocks noChangeArrowheads="1"/>
          </p:cNvSpPr>
          <p:nvPr/>
        </p:nvSpPr>
        <p:spPr bwMode="gray">
          <a:xfrm>
            <a:off x="4799013" y="2278063"/>
            <a:ext cx="3250478" cy="24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Face book/ Picasa/ Instagram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6" name="Højrepil 75"/>
          <p:cNvSpPr/>
          <p:nvPr/>
        </p:nvSpPr>
        <p:spPr bwMode="auto">
          <a:xfrm>
            <a:off x="4318000" y="2778840"/>
            <a:ext cx="533400" cy="388041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100000">
                <a:schemeClr val="accent1">
                  <a:lumMod val="10000"/>
                </a:schemeClr>
              </a:gs>
              <a:gs pos="0">
                <a:schemeClr val="accent1">
                  <a:lumMod val="25000"/>
                </a:schemeClr>
              </a:gs>
            </a:gsLst>
            <a:lin ang="0" scaled="0"/>
            <a:tileRect/>
          </a:gradFill>
          <a:ln w="6350">
            <a:solidFill>
              <a:schemeClr val="bg2">
                <a:lumMod val="75000"/>
              </a:schemeClr>
            </a:solidFill>
          </a:ln>
          <a:effectLst>
            <a:innerShdw blurRad="66675" dist="50800" dir="13500000">
              <a:srgbClr val="000000">
                <a:alpha val="18000"/>
              </a:srgbClr>
            </a:innerShdw>
          </a:effectLst>
          <a:scene3d>
            <a:camera prst="orthographicFront"/>
            <a:lightRig rig="threePt" dir="t"/>
          </a:scene3d>
          <a:sp3d prstMaterial="matte">
            <a:contourClr>
              <a:schemeClr val="accent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sp>
        <p:nvSpPr>
          <p:cNvPr id="64" name="Rektangel 63"/>
          <p:cNvSpPr>
            <a:spLocks noChangeArrowheads="1"/>
          </p:cNvSpPr>
          <p:nvPr/>
        </p:nvSpPr>
        <p:spPr bwMode="auto">
          <a:xfrm>
            <a:off x="863600" y="2214563"/>
            <a:ext cx="3556000" cy="354012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863600" y="2628900"/>
            <a:ext cx="3543300" cy="31369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4353" name="Tekstboks 72"/>
          <p:cNvSpPr txBox="1">
            <a:spLocks noChangeArrowheads="1"/>
          </p:cNvSpPr>
          <p:nvPr/>
        </p:nvSpPr>
        <p:spPr bwMode="auto">
          <a:xfrm>
            <a:off x="1384300" y="2728913"/>
            <a:ext cx="2819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We can use mobile devices as the solution of all.</a:t>
            </a:r>
          </a:p>
          <a:p>
            <a:pPr algn="just">
              <a:defRPr/>
            </a:pPr>
            <a:endParaRPr lang="en-US" sz="1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  <a:p>
            <a:pPr algn="just">
              <a:defRPr/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We all knows that you are working on that.</a:t>
            </a:r>
            <a:endParaRPr lang="da-DK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  <a:p>
            <a:pPr algn="just">
              <a:defRPr/>
            </a:pPr>
            <a:endParaRPr lang="da-DK" sz="1100" b="1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4590" name="Rectangle 5"/>
          <p:cNvSpPr txBox="1">
            <a:spLocks noChangeArrowheads="1"/>
          </p:cNvSpPr>
          <p:nvPr/>
        </p:nvSpPr>
        <p:spPr bwMode="gray">
          <a:xfrm>
            <a:off x="950913" y="2278063"/>
            <a:ext cx="267176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600" b="1" dirty="0" smtClean="0">
                <a:solidFill>
                  <a:schemeClr val="accent1"/>
                </a:solidFill>
              </a:rPr>
              <a:t>Mobile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24593" name="Gruppe 35"/>
          <p:cNvGrpSpPr>
            <a:grpSpLocks/>
          </p:cNvGrpSpPr>
          <p:nvPr/>
        </p:nvGrpSpPr>
        <p:grpSpPr bwMode="auto">
          <a:xfrm>
            <a:off x="952500" y="2801938"/>
            <a:ext cx="382588" cy="344487"/>
            <a:chOff x="952500" y="2801938"/>
            <a:chExt cx="382270" cy="344487"/>
          </a:xfrm>
        </p:grpSpPr>
        <p:sp>
          <p:nvSpPr>
            <p:cNvPr id="71" name="Rektangel 70"/>
            <p:cNvSpPr>
              <a:spLocks noChangeArrowheads="1"/>
            </p:cNvSpPr>
            <p:nvPr/>
          </p:nvSpPr>
          <p:spPr bwMode="auto">
            <a:xfrm>
              <a:off x="952500" y="2801938"/>
              <a:ext cx="344202" cy="344487"/>
            </a:xfrm>
            <a:prstGeom prst="rect">
              <a:avLst/>
            </a:prstGeom>
            <a:gradFill flip="none" rotWithShape="1">
              <a:gsLst>
                <a:gs pos="0">
                  <a:srgbClr val="69BED9"/>
                </a:gs>
                <a:gs pos="100000">
                  <a:srgbClr val="1F88C8"/>
                </a:gs>
              </a:gsLst>
              <a:lin ang="5400000" scaled="1"/>
              <a:tileRect/>
            </a:gra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5" name="Tekstboks 34"/>
            <p:cNvSpPr txBox="1">
              <a:spLocks noChangeArrowheads="1"/>
            </p:cNvSpPr>
            <p:nvPr/>
          </p:nvSpPr>
          <p:spPr bwMode="auto">
            <a:xfrm>
              <a:off x="1012775" y="2822575"/>
              <a:ext cx="321995" cy="2762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grpSp>
        <p:nvGrpSpPr>
          <p:cNvPr id="24594" name="Gruppe 37"/>
          <p:cNvGrpSpPr>
            <a:grpSpLocks/>
          </p:cNvGrpSpPr>
          <p:nvPr/>
        </p:nvGrpSpPr>
        <p:grpSpPr bwMode="auto">
          <a:xfrm>
            <a:off x="4800600" y="2801938"/>
            <a:ext cx="344488" cy="375066"/>
            <a:chOff x="4800600" y="2801938"/>
            <a:chExt cx="344488" cy="375066"/>
          </a:xfrm>
        </p:grpSpPr>
        <p:sp>
          <p:nvSpPr>
            <p:cNvPr id="66" name="Rektangel 65"/>
            <p:cNvSpPr>
              <a:spLocks noChangeArrowheads="1"/>
            </p:cNvSpPr>
            <p:nvPr/>
          </p:nvSpPr>
          <p:spPr bwMode="auto">
            <a:xfrm>
              <a:off x="4800600" y="2801938"/>
              <a:ext cx="344488" cy="344487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7" name="Tekstboks 36"/>
            <p:cNvSpPr txBox="1">
              <a:spLocks noChangeArrowheads="1"/>
            </p:cNvSpPr>
            <p:nvPr/>
          </p:nvSpPr>
          <p:spPr bwMode="auto">
            <a:xfrm>
              <a:off x="4814888" y="2838450"/>
              <a:ext cx="322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600" b="1" dirty="0"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pic>
        <p:nvPicPr>
          <p:cNvPr id="1027" name="Picture 3" descr="C:\Users\admin\Desktop\hero200806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218" y="4144769"/>
            <a:ext cx="3020291" cy="1545391"/>
          </a:xfrm>
          <a:prstGeom prst="rect">
            <a:avLst/>
          </a:prstGeom>
          <a:noFill/>
        </p:spPr>
      </p:pic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2551113" y="1050937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lnSpc>
                <a:spcPct val="250000"/>
              </a:lnSpc>
            </a:pPr>
            <a:r>
              <a:rPr lang="en-US" sz="2000" dirty="0" smtClean="0">
                <a:solidFill>
                  <a:srgbClr val="171717"/>
                </a:solidFill>
                <a:latin typeface="Bookman Old Style" pitchFamily="18" charset="0"/>
              </a:rPr>
              <a:t>Field’s problems, Technical Solution </a:t>
            </a:r>
            <a:endParaRPr lang="en-US" sz="2000" dirty="0">
              <a:solidFill>
                <a:srgbClr val="171717"/>
              </a:solidFill>
              <a:latin typeface="Bookman Old Style" pitchFamily="18" charset="0"/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Agenda |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25" name="Picture 24" descr="dcl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5927" y="5915891"/>
            <a:ext cx="997527" cy="6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"/>
          <p:cNvSpPr>
            <a:spLocks noChangeArrowheads="1"/>
          </p:cNvSpPr>
          <p:nvPr/>
        </p:nvSpPr>
        <p:spPr bwMode="gray">
          <a:xfrm>
            <a:off x="874713" y="6162675"/>
            <a:ext cx="18961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b="1" dirty="0" smtClean="0">
                <a:solidFill>
                  <a:srgbClr val="FF0000"/>
                </a:solidFill>
              </a:rPr>
              <a:t>DIGAMBER</a:t>
            </a:r>
            <a:r>
              <a:rPr lang="en-US" sz="1200" b="1" dirty="0" smtClean="0">
                <a:solidFill>
                  <a:srgbClr val="171717"/>
                </a:solidFill>
              </a:rPr>
              <a:t> |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FINANCE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4582" grpId="0"/>
      <p:bldP spid="65" grpId="0" animBg="1"/>
      <p:bldP spid="14353" grpId="0"/>
      <p:bldP spid="245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1F88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/>
          <p:cNvSpPr>
            <a:spLocks noChangeArrowheads="1"/>
          </p:cNvSpPr>
          <p:nvPr/>
        </p:nvSpPr>
        <p:spPr bwMode="auto">
          <a:xfrm>
            <a:off x="4850045" y="1609283"/>
            <a:ext cx="3656646" cy="274926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chemeClr val="tx2"/>
                </a:solidFill>
                <a:latin typeface="Arial" pitchFamily="34" charset="0"/>
                <a:ea typeface="ＭＳ Ｐゴシック" pitchFamily="-97" charset="-128"/>
              </a:rPr>
              <a:t>Short Message Service (SMS)</a:t>
            </a:r>
            <a:endParaRPr lang="da-DK" sz="1400" b="1" kern="0" noProof="1">
              <a:solidFill>
                <a:schemeClr val="tx2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2" name="Rektangel 51"/>
          <p:cNvSpPr>
            <a:spLocks noChangeArrowheads="1"/>
          </p:cNvSpPr>
          <p:nvPr/>
        </p:nvSpPr>
        <p:spPr bwMode="auto">
          <a:xfrm>
            <a:off x="4862945" y="1981200"/>
            <a:ext cx="3643746" cy="4100945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9001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6632" name="Tekstboks 68"/>
          <p:cNvSpPr txBox="1">
            <a:spLocks noChangeArrowheads="1"/>
          </p:cNvSpPr>
          <p:nvPr/>
        </p:nvSpPr>
        <p:spPr bwMode="auto">
          <a:xfrm>
            <a:off x="5264727" y="2068223"/>
            <a:ext cx="297872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500" b="1" dirty="0" smtClean="0">
                <a:solidFill>
                  <a:schemeClr val="bg2">
                    <a:lumMod val="50000"/>
                  </a:schemeClr>
                </a:solidFill>
              </a:rPr>
              <a:t>This can be a very revolutionary step  towards the go green initiative.</a:t>
            </a:r>
          </a:p>
          <a:p>
            <a:pPr algn="just"/>
            <a:r>
              <a:rPr lang="en-US" sz="1500" b="1" dirty="0" smtClean="0">
                <a:solidFill>
                  <a:schemeClr val="bg2">
                    <a:lumMod val="50000"/>
                  </a:schemeClr>
                </a:solidFill>
              </a:rPr>
              <a:t>-Generating of e-receipts instead of paper .</a:t>
            </a:r>
          </a:p>
          <a:p>
            <a:pPr algn="just"/>
            <a:r>
              <a:rPr lang="en-US" sz="1500" b="1" dirty="0" smtClean="0">
                <a:solidFill>
                  <a:schemeClr val="bg2">
                    <a:lumMod val="50000"/>
                  </a:schemeClr>
                </a:solidFill>
              </a:rPr>
              <a:t>-Client can get the actual amount receipt if he pays more and get the receipt of less , the staff fraud can easily traceable.</a:t>
            </a:r>
          </a:p>
          <a:p>
            <a:pPr algn="just"/>
            <a:r>
              <a:rPr lang="en-US" sz="1500" b="1" dirty="0" smtClean="0">
                <a:solidFill>
                  <a:schemeClr val="bg2">
                    <a:lumMod val="50000"/>
                  </a:schemeClr>
                </a:solidFill>
              </a:rPr>
              <a:t>-It gives you a direct interaction with the client in the field.</a:t>
            </a:r>
          </a:p>
          <a:p>
            <a:pPr algn="just"/>
            <a:r>
              <a:rPr lang="en-US" sz="1500" b="1" dirty="0" smtClean="0">
                <a:solidFill>
                  <a:schemeClr val="bg2">
                    <a:lumMod val="50000"/>
                  </a:schemeClr>
                </a:solidFill>
              </a:rPr>
              <a:t>An advance feature we may put in Mifos further.</a:t>
            </a:r>
            <a:endParaRPr lang="da-DK" sz="15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da-DK" sz="1100" dirty="0"/>
          </a:p>
        </p:txBody>
      </p:sp>
      <p:sp>
        <p:nvSpPr>
          <p:cNvPr id="64" name="Rektangel 63"/>
          <p:cNvSpPr>
            <a:spLocks noChangeArrowheads="1"/>
          </p:cNvSpPr>
          <p:nvPr/>
        </p:nvSpPr>
        <p:spPr bwMode="auto">
          <a:xfrm>
            <a:off x="883345" y="1644930"/>
            <a:ext cx="3683436" cy="242888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Google Map</a:t>
            </a: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886691" y="1939636"/>
            <a:ext cx="3671454" cy="41148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6641" name="Tekstboks 35"/>
          <p:cNvSpPr txBox="1">
            <a:spLocks noChangeArrowheads="1"/>
          </p:cNvSpPr>
          <p:nvPr/>
        </p:nvSpPr>
        <p:spPr bwMode="auto">
          <a:xfrm>
            <a:off x="1564158" y="1957387"/>
            <a:ext cx="285544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a-DK" sz="1500" b="1" dirty="0" smtClean="0">
                <a:solidFill>
                  <a:schemeClr val="bg2">
                    <a:lumMod val="50000"/>
                  </a:schemeClr>
                </a:solidFill>
              </a:rPr>
              <a:t>At the time of physical verification vsit of a center  even a client, the BM can draw  a  MAP with the help of google map and save it for future use.</a:t>
            </a:r>
          </a:p>
          <a:p>
            <a:pPr algn="just"/>
            <a:r>
              <a:rPr lang="da-DK" sz="1500" b="1" dirty="0" smtClean="0">
                <a:solidFill>
                  <a:schemeClr val="bg2">
                    <a:lumMod val="50000"/>
                  </a:schemeClr>
                </a:solidFill>
              </a:rPr>
              <a:t>With the help of saved map anyone can go to the center place directly.</a:t>
            </a:r>
            <a:endParaRPr lang="da-DK" sz="1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6643" name="Gruppe 55"/>
          <p:cNvGrpSpPr>
            <a:grpSpLocks/>
          </p:cNvGrpSpPr>
          <p:nvPr/>
        </p:nvGrpSpPr>
        <p:grpSpPr bwMode="auto">
          <a:xfrm>
            <a:off x="4943515" y="2103865"/>
            <a:ext cx="292100" cy="293688"/>
            <a:chOff x="1041400" y="4095750"/>
            <a:chExt cx="344488" cy="346075"/>
          </a:xfrm>
        </p:grpSpPr>
        <p:sp>
          <p:nvSpPr>
            <p:cNvPr id="57" name="Rektangel 56"/>
            <p:cNvSpPr>
              <a:spLocks noChangeArrowheads="1"/>
            </p:cNvSpPr>
            <p:nvPr/>
          </p:nvSpPr>
          <p:spPr bwMode="auto">
            <a:xfrm>
              <a:off x="1041400" y="4095750"/>
              <a:ext cx="344488" cy="346075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8" name="Tekstboks 57"/>
            <p:cNvSpPr txBox="1">
              <a:spLocks noChangeArrowheads="1"/>
            </p:cNvSpPr>
            <p:nvPr/>
          </p:nvSpPr>
          <p:spPr bwMode="auto">
            <a:xfrm>
              <a:off x="1056378" y="4133163"/>
              <a:ext cx="322021" cy="2768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</p:grpSp>
      <p:sp>
        <p:nvSpPr>
          <p:cNvPr id="60" name="Rektangel 59"/>
          <p:cNvSpPr>
            <a:spLocks noChangeArrowheads="1"/>
          </p:cNvSpPr>
          <p:nvPr/>
        </p:nvSpPr>
        <p:spPr bwMode="auto">
          <a:xfrm>
            <a:off x="995526" y="2072696"/>
            <a:ext cx="415223" cy="293688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 smtClean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3</a:t>
            </a: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2551113" y="1050937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lnSpc>
                <a:spcPct val="2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Field’s problems, Technical Solution </a:t>
            </a:r>
            <a:endParaRPr lang="en-US" sz="2000" dirty="0">
              <a:solidFill>
                <a:schemeClr val="bg1"/>
              </a:solidFill>
              <a:latin typeface="Bookman Old Style" pitchFamily="18" charset="0"/>
            </a:endParaRPr>
          </a:p>
          <a:p>
            <a:pPr defTabSz="801688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chemeClr val="bg1"/>
                </a:solidFill>
              </a:rPr>
              <a:t>Agenda |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\Desktop\google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542" y="4061963"/>
            <a:ext cx="3685310" cy="2034067"/>
          </a:xfrm>
          <a:prstGeom prst="rect">
            <a:avLst/>
          </a:prstGeom>
          <a:noFill/>
        </p:spPr>
      </p:pic>
      <p:pic>
        <p:nvPicPr>
          <p:cNvPr id="2051" name="Picture 3" descr="C:\Users\admin\Desktop\sm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636" y="5347855"/>
            <a:ext cx="1214778" cy="706582"/>
          </a:xfrm>
          <a:prstGeom prst="rect">
            <a:avLst/>
          </a:prstGeom>
          <a:noFill/>
        </p:spPr>
      </p:pic>
      <p:pic>
        <p:nvPicPr>
          <p:cNvPr id="31" name="Picture 30" descr="dcllog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9164" y="6179127"/>
            <a:ext cx="997527" cy="67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874713" y="6162675"/>
            <a:ext cx="18961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b="1" dirty="0" smtClean="0">
                <a:solidFill>
                  <a:srgbClr val="FF0000"/>
                </a:solidFill>
              </a:rPr>
              <a:t>DIGAMBER</a:t>
            </a:r>
            <a:r>
              <a:rPr lang="en-US" sz="1200" b="1" dirty="0" smtClean="0">
                <a:solidFill>
                  <a:srgbClr val="171717"/>
                </a:solidFill>
              </a:rPr>
              <a:t> |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FINANCE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2" grpId="0" animBg="1"/>
      <p:bldP spid="26632" grpId="0"/>
      <p:bldP spid="65" grpId="0" animBg="1"/>
      <p:bldP spid="26641" grpId="0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/>
          <p:cNvSpPr>
            <a:spLocks noChangeArrowheads="1"/>
          </p:cNvSpPr>
          <p:nvPr/>
        </p:nvSpPr>
        <p:spPr bwMode="auto">
          <a:xfrm>
            <a:off x="4686300" y="2201863"/>
            <a:ext cx="3556000" cy="354012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 smtClean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Global positioning system (GPS)</a:t>
            </a: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2" name="Rektangel 51"/>
          <p:cNvSpPr>
            <a:spLocks noChangeArrowheads="1"/>
          </p:cNvSpPr>
          <p:nvPr/>
        </p:nvSpPr>
        <p:spPr bwMode="auto">
          <a:xfrm>
            <a:off x="4686300" y="2628900"/>
            <a:ext cx="3543300" cy="31369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9001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 smtClean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4582" name="Tekstboks 68"/>
          <p:cNvSpPr txBox="1">
            <a:spLocks noChangeArrowheads="1"/>
          </p:cNvSpPr>
          <p:nvPr/>
        </p:nvSpPr>
        <p:spPr bwMode="auto">
          <a:xfrm>
            <a:off x="5329382" y="3490913"/>
            <a:ext cx="28194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This is a very common feature now a days with the help of this :-</a:t>
            </a:r>
          </a:p>
          <a:p>
            <a:pPr algn="just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We can check the actual position at the time of repayment received.</a:t>
            </a:r>
          </a:p>
          <a:p>
            <a:pPr algn="just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When they upload photo a stamp can tells the actual location.</a:t>
            </a:r>
            <a:endParaRPr lang="da-DK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da-DK" sz="1100" dirty="0" smtClean="0"/>
              <a:t> </a:t>
            </a:r>
            <a:endParaRPr lang="da-DK" sz="1100" dirty="0"/>
          </a:p>
        </p:txBody>
      </p:sp>
      <p:sp>
        <p:nvSpPr>
          <p:cNvPr id="64" name="Rektangel 63"/>
          <p:cNvSpPr>
            <a:spLocks noChangeArrowheads="1"/>
          </p:cNvSpPr>
          <p:nvPr/>
        </p:nvSpPr>
        <p:spPr bwMode="auto">
          <a:xfrm>
            <a:off x="877458" y="2186869"/>
            <a:ext cx="3556000" cy="354012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Mail Merge</a:t>
            </a:r>
            <a:endParaRPr lang="da-DK" sz="1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905163" y="2615045"/>
            <a:ext cx="3543300" cy="31369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4353" name="Tekstboks 72"/>
          <p:cNvSpPr txBox="1">
            <a:spLocks noChangeArrowheads="1"/>
          </p:cNvSpPr>
          <p:nvPr/>
        </p:nvSpPr>
        <p:spPr bwMode="auto">
          <a:xfrm>
            <a:off x="1384300" y="2728913"/>
            <a:ext cx="281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We can use a mail merge facility to generate a letters in own language. </a:t>
            </a:r>
          </a:p>
          <a:p>
            <a:pPr algn="just">
              <a:defRPr/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Also we may put the data field into any template like an agreement etc and get a print out of the same, saves time and a cost too. </a:t>
            </a:r>
          </a:p>
          <a:p>
            <a:pPr algn="just">
              <a:defRPr/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It increase the scalability of any institution.</a:t>
            </a:r>
            <a:endParaRPr lang="da-DK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4591" name="Rectangle 4"/>
          <p:cNvSpPr>
            <a:spLocks noChangeArrowheads="1"/>
          </p:cNvSpPr>
          <p:nvPr/>
        </p:nvSpPr>
        <p:spPr bwMode="gray">
          <a:xfrm>
            <a:off x="874713" y="6162675"/>
            <a:ext cx="18961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b="1" dirty="0" smtClean="0">
                <a:solidFill>
                  <a:srgbClr val="FF0000"/>
                </a:solidFill>
              </a:rPr>
              <a:t>DIGAMBER</a:t>
            </a:r>
            <a:r>
              <a:rPr lang="en-US" sz="1200" b="1" dirty="0" smtClean="0">
                <a:solidFill>
                  <a:srgbClr val="171717"/>
                </a:solidFill>
              </a:rPr>
              <a:t> |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FINANCE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" name="Gruppe 35"/>
          <p:cNvGrpSpPr>
            <a:grpSpLocks/>
          </p:cNvGrpSpPr>
          <p:nvPr/>
        </p:nvGrpSpPr>
        <p:grpSpPr bwMode="auto">
          <a:xfrm>
            <a:off x="952500" y="2801938"/>
            <a:ext cx="382588" cy="344487"/>
            <a:chOff x="952500" y="2801938"/>
            <a:chExt cx="382270" cy="344487"/>
          </a:xfrm>
        </p:grpSpPr>
        <p:sp>
          <p:nvSpPr>
            <p:cNvPr id="71" name="Rektangel 70"/>
            <p:cNvSpPr>
              <a:spLocks noChangeArrowheads="1"/>
            </p:cNvSpPr>
            <p:nvPr/>
          </p:nvSpPr>
          <p:spPr bwMode="auto">
            <a:xfrm>
              <a:off x="952500" y="2801938"/>
              <a:ext cx="344202" cy="344487"/>
            </a:xfrm>
            <a:prstGeom prst="rect">
              <a:avLst/>
            </a:prstGeom>
            <a:gradFill flip="none" rotWithShape="1">
              <a:gsLst>
                <a:gs pos="0">
                  <a:srgbClr val="69BED9"/>
                </a:gs>
                <a:gs pos="100000">
                  <a:srgbClr val="1F88C8"/>
                </a:gs>
              </a:gsLst>
              <a:lin ang="5400000" scaled="1"/>
              <a:tileRect/>
            </a:gra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5" name="Tekstboks 34"/>
            <p:cNvSpPr txBox="1">
              <a:spLocks noChangeArrowheads="1"/>
            </p:cNvSpPr>
            <p:nvPr/>
          </p:nvSpPr>
          <p:spPr bwMode="auto">
            <a:xfrm>
              <a:off x="1012775" y="2822575"/>
              <a:ext cx="321995" cy="2762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rPr>
                <a:t>5</a:t>
              </a:r>
            </a:p>
          </p:txBody>
        </p:sp>
      </p:grpSp>
      <p:grpSp>
        <p:nvGrpSpPr>
          <p:cNvPr id="3" name="Gruppe 37"/>
          <p:cNvGrpSpPr>
            <a:grpSpLocks/>
          </p:cNvGrpSpPr>
          <p:nvPr/>
        </p:nvGrpSpPr>
        <p:grpSpPr bwMode="auto">
          <a:xfrm>
            <a:off x="4800600" y="2801938"/>
            <a:ext cx="344488" cy="375066"/>
            <a:chOff x="4800600" y="2801938"/>
            <a:chExt cx="344488" cy="375066"/>
          </a:xfrm>
        </p:grpSpPr>
        <p:sp>
          <p:nvSpPr>
            <p:cNvPr id="66" name="Rektangel 65"/>
            <p:cNvSpPr>
              <a:spLocks noChangeArrowheads="1"/>
            </p:cNvSpPr>
            <p:nvPr/>
          </p:nvSpPr>
          <p:spPr bwMode="auto">
            <a:xfrm>
              <a:off x="4800600" y="2801938"/>
              <a:ext cx="344488" cy="344487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7" name="Tekstboks 36"/>
            <p:cNvSpPr txBox="1">
              <a:spLocks noChangeArrowheads="1"/>
            </p:cNvSpPr>
            <p:nvPr/>
          </p:nvSpPr>
          <p:spPr bwMode="auto">
            <a:xfrm>
              <a:off x="4814888" y="2838450"/>
              <a:ext cx="3222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600" b="1" dirty="0">
                  <a:latin typeface="Arial" pitchFamily="34" charset="0"/>
                  <a:ea typeface="ＭＳ Ｐゴシック" pitchFamily="-97" charset="-128"/>
                </a:rPr>
                <a:t>6</a:t>
              </a: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2551113" y="1050937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lnSpc>
                <a:spcPct val="250000"/>
              </a:lnSpc>
            </a:pPr>
            <a:r>
              <a:rPr lang="en-US" sz="2000" dirty="0" smtClean="0">
                <a:solidFill>
                  <a:srgbClr val="171717"/>
                </a:solidFill>
                <a:latin typeface="Bookman Old Style" pitchFamily="18" charset="0"/>
              </a:rPr>
              <a:t>Field’s problems, Technical Solution </a:t>
            </a:r>
            <a:endParaRPr lang="en-US" sz="2000" dirty="0">
              <a:solidFill>
                <a:srgbClr val="171717"/>
              </a:solidFill>
              <a:latin typeface="Bookman Old Style" pitchFamily="18" charset="0"/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Agenda |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3074" name="Picture 2" descr="C:\Users\admin\Desktop\gps_glob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7855" y="2697191"/>
            <a:ext cx="564283" cy="735418"/>
          </a:xfrm>
          <a:prstGeom prst="rect">
            <a:avLst/>
          </a:prstGeom>
          <a:noFill/>
        </p:spPr>
      </p:pic>
      <p:pic>
        <p:nvPicPr>
          <p:cNvPr id="25" name="Picture 24" descr="dcl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5927" y="5915891"/>
            <a:ext cx="997527" cy="6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Questions …</a:t>
            </a:r>
            <a:br>
              <a:rPr lang="en-US" dirty="0" smtClean="0">
                <a:latin typeface="Arial" charset="0"/>
                <a:ea typeface="ＭＳ Ｐゴシック" charset="-128"/>
              </a:rPr>
            </a:br>
            <a:endParaRPr lang="en-US" dirty="0" smtClean="0">
              <a:latin typeface="Arial" charset="0"/>
              <a:ea typeface="ＭＳ Ｐゴシック" charset="-128"/>
            </a:endParaRPr>
          </a:p>
        </p:txBody>
      </p:sp>
      <p:pic>
        <p:nvPicPr>
          <p:cNvPr id="8" name="Picture 7" descr="dcl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5927" y="5915891"/>
            <a:ext cx="997527" cy="6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874713" y="6162675"/>
            <a:ext cx="189619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b="1" dirty="0" smtClean="0">
                <a:solidFill>
                  <a:srgbClr val="FF0000"/>
                </a:solidFill>
              </a:rPr>
              <a:t>DIGAMBER</a:t>
            </a:r>
            <a:r>
              <a:rPr lang="en-US" sz="1200" b="1" dirty="0" smtClean="0">
                <a:solidFill>
                  <a:srgbClr val="171717"/>
                </a:solidFill>
              </a:rPr>
              <a:t> |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FINANCE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75474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626E48-2633-4046-AC88-6732CA3FC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TS101875474</Template>
  <TotalTime>372</TotalTime>
  <Words>652</Words>
  <Application>Microsoft Office PowerPoint</Application>
  <PresentationFormat>On-screen Show (4:3)</PresentationFormat>
  <Paragraphs>109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TS101875474</vt:lpstr>
      <vt:lpstr>1_Kontortema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Questions …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43</cp:revision>
  <dcterms:created xsi:type="dcterms:W3CDTF">2013-10-13T09:25:06Z</dcterms:created>
  <dcterms:modified xsi:type="dcterms:W3CDTF">2013-10-29T05:50:41Z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TC018754749991</vt:lpwstr>
  </property>
</Properties>
</file>