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6" r:id="rId3"/>
    <p:sldId id="345" r:id="rId4"/>
    <p:sldId id="347" r:id="rId5"/>
    <p:sldId id="336" r:id="rId6"/>
    <p:sldId id="337" r:id="rId7"/>
    <p:sldId id="350" r:id="rId8"/>
    <p:sldId id="338" r:id="rId9"/>
    <p:sldId id="342" r:id="rId10"/>
    <p:sldId id="349" r:id="rId11"/>
    <p:sldId id="351" r:id="rId12"/>
    <p:sldId id="353" r:id="rId13"/>
    <p:sldId id="348" r:id="rId14"/>
    <p:sldId id="352" r:id="rId15"/>
    <p:sldId id="344" r:id="rId16"/>
    <p:sldId id="339" r:id="rId17"/>
    <p:sldId id="340" r:id="rId18"/>
    <p:sldId id="341" r:id="rId19"/>
    <p:sldId id="317" r:id="rId20"/>
  </p:sldIdLst>
  <p:sldSz cx="9144000" cy="6858000" type="screen4x3"/>
  <p:notesSz cx="6858000" cy="90836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Market Position" id="{146A4525-C495-4E63-9D70-18D4E850480F}">
          <p14:sldIdLst>
            <p14:sldId id="256"/>
            <p14:sldId id="310"/>
            <p14:sldId id="303"/>
            <p14:sldId id="316"/>
            <p14:sldId id="317"/>
            <p14:sldId id="318"/>
            <p14:sldId id="319"/>
            <p14:sldId id="320"/>
            <p14:sldId id="322"/>
            <p14:sldId id="321"/>
            <p14:sldId id="323"/>
            <p14:sldId id="324"/>
            <p14:sldId id="325"/>
            <p14:sldId id="326"/>
            <p14:sldId id="328"/>
            <p14:sldId id="327"/>
            <p14:sldId id="329"/>
            <p14:sldId id="330"/>
            <p14:sldId id="331"/>
            <p14:sldId id="333"/>
            <p14:sldId id="332"/>
            <p14:sldId id="335"/>
            <p14:sldId id="304"/>
            <p14:sldId id="312"/>
            <p14:sldId id="306"/>
            <p14:sldId id="307"/>
            <p14:sldId id="289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24" autoAdjust="0"/>
    <p:restoredTop sz="75218" autoAdjust="0"/>
  </p:normalViewPr>
  <p:slideViewPr>
    <p:cSldViewPr snapToObjects="1" showGuides="1">
      <p:cViewPr varScale="1">
        <p:scale>
          <a:sx n="69" d="100"/>
          <a:sy n="69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2868" y="-90"/>
      </p:cViewPr>
      <p:guideLst>
        <p:guide orient="horz" pos="286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8E42-6E12-40E8-B491-B2A062A6D10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605E4-AD3F-40D1-AD03-CD3A0AD69D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1" y="4314746"/>
            <a:ext cx="5486399" cy="408765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4576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1" y="4314746"/>
            <a:ext cx="5486399" cy="40876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C2E0-4EA9-4402-8945-C1AAA04039E4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E125-6570-4D1C-9F31-0C77FFE207C3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FF58-EC86-40E7-BE91-16DD5B3F6FF8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C235-F248-43AA-A2B8-05898656DFA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00"/>
            <a:ext cx="78867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7863840" cy="59436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800"/>
            </a:lvl1pPr>
            <a:lvl2pPr>
              <a:spcBef>
                <a:spcPts val="300"/>
              </a:spcBef>
              <a:spcAft>
                <a:spcPts val="300"/>
              </a:spcAft>
              <a:defRPr sz="2400"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6D75-22BF-4E61-B6DB-6F4B961DB36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ifos_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113" y="76200"/>
            <a:ext cx="1472087" cy="580379"/>
          </a:xfrm>
          <a:prstGeom prst="rect">
            <a:avLst/>
          </a:prstGeom>
        </p:spPr>
      </p:pic>
      <p:pic>
        <p:nvPicPr>
          <p:cNvPr id="8" name="Picture 7" descr="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2004" y="6136336"/>
            <a:ext cx="1459996" cy="569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" y="76200"/>
            <a:ext cx="78867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3339" y="762000"/>
            <a:ext cx="7886700" cy="27432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800"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mifos_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113" y="76200"/>
            <a:ext cx="1472087" cy="580379"/>
          </a:xfrm>
          <a:prstGeom prst="rect">
            <a:avLst/>
          </a:prstGeom>
        </p:spPr>
      </p:pic>
      <p:pic>
        <p:nvPicPr>
          <p:cNvPr id="9" name="Picture 8" descr="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2004" y="6136336"/>
            <a:ext cx="1459996" cy="5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49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E2D8-D07F-42D0-958C-F11479383236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1DCD-4C67-4A34-8801-568AC14758AE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ifos_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113" y="76200"/>
            <a:ext cx="1472087" cy="580379"/>
          </a:xfrm>
          <a:prstGeom prst="rect">
            <a:avLst/>
          </a:prstGeom>
        </p:spPr>
      </p:pic>
      <p:pic>
        <p:nvPicPr>
          <p:cNvPr id="9" name="Picture 8" descr="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2004" y="6136336"/>
            <a:ext cx="1459996" cy="569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114800" cy="68580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3810000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122" y="914400"/>
            <a:ext cx="3906078" cy="68580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00200"/>
            <a:ext cx="3886200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389-5090-4A48-9DC2-D49893DD8E2F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mifos_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113" y="76200"/>
            <a:ext cx="1472087" cy="580379"/>
          </a:xfrm>
          <a:prstGeom prst="rect">
            <a:avLst/>
          </a:prstGeom>
        </p:spPr>
      </p:pic>
      <p:pic>
        <p:nvPicPr>
          <p:cNvPr id="11" name="Picture 10" descr="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2004" y="6136336"/>
            <a:ext cx="1459996" cy="569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78867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B8B-DA30-45DC-95A7-A30D2CE4D516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A08-1355-4B2C-965E-B93057CAFE19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22A1-F241-4871-9870-E19817CF9B5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86" y="5638800"/>
            <a:ext cx="393628" cy="3302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Mifos Year in Review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A1173B-0E3B-408B-8729-6E96F9DA58CC}" type="datetime5">
              <a:rPr lang="en-US" smtClean="0"/>
              <a:pPr/>
              <a:t>21-Oct-13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 smtClean="0"/>
              <a:t>2013 Mifos</a:t>
            </a:r>
            <a:br>
              <a:rPr lang="en" dirty="0" smtClean="0"/>
            </a:br>
            <a:r>
              <a:rPr lang="en" dirty="0" smtClean="0"/>
              <a:t>Year in Review</a:t>
            </a:r>
            <a:endParaRPr lang="en" dirty="0"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7086600" cy="1066800"/>
          </a:xfrm>
        </p:spPr>
        <p:txBody>
          <a:bodyPr>
            <a:noAutofit/>
          </a:bodyPr>
          <a:lstStyle/>
          <a:p>
            <a:r>
              <a:rPr lang="en" sz="2400" dirty="0" smtClean="0"/>
              <a:t>Edward Cable, Craig Chelius, Vishwas Babu</a:t>
            </a:r>
            <a:endParaRPr lang="en" sz="2400" dirty="0" smtClean="0"/>
          </a:p>
          <a:p>
            <a:r>
              <a:rPr lang="en" sz="2400" dirty="0" smtClean="0"/>
              <a:t>October 22, 2013</a:t>
            </a:r>
            <a:endParaRPr lang="en" sz="2400" dirty="0"/>
          </a:p>
        </p:txBody>
      </p:sp>
      <p:pic>
        <p:nvPicPr>
          <p:cNvPr id="4" name="Picture 3" descr="logo_horizon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608" y="5521354"/>
            <a:ext cx="2919992" cy="1138529"/>
          </a:xfrm>
          <a:prstGeom prst="rect">
            <a:avLst/>
          </a:prstGeom>
        </p:spPr>
      </p:pic>
      <p:pic>
        <p:nvPicPr>
          <p:cNvPr id="6" name="Picture 5" descr="mifos_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312" y="104625"/>
            <a:ext cx="3986688" cy="15717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ishwas_rh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9086850" cy="67294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Random Hacks of Kindness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rhok_logo_CS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5415281"/>
            <a:ext cx="3472707" cy="110535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WalMart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Hackathon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Summer of Code</a:t>
            </a:r>
            <a:endParaRPr lang="en-US" dirty="0"/>
          </a:p>
        </p:txBody>
      </p:sp>
      <p:pic>
        <p:nvPicPr>
          <p:cNvPr id="7" name="Content Placeholder 6" descr="gsoc-20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3400" y="1143000"/>
            <a:ext cx="3886200" cy="2070414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3886200" cy="5029200"/>
          </a:xfrm>
        </p:spPr>
        <p:txBody>
          <a:bodyPr/>
          <a:lstStyle/>
          <a:p>
            <a:r>
              <a:rPr lang="en-US" dirty="0" smtClean="0"/>
              <a:t>4 amazing interns.</a:t>
            </a:r>
          </a:p>
          <a:p>
            <a:r>
              <a:rPr lang="en-US" dirty="0" smtClean="0"/>
              <a:t>4 awesome mentors.</a:t>
            </a:r>
          </a:p>
          <a:p>
            <a:r>
              <a:rPr lang="en-US" dirty="0" smtClean="0"/>
              <a:t>4 valuable projects.</a:t>
            </a:r>
          </a:p>
          <a:p>
            <a:r>
              <a:rPr lang="en-US" dirty="0" smtClean="0"/>
              <a:t>1 incredible summer.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6D75-22BF-4E61-B6DB-6F4B961DB36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gso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57600"/>
            <a:ext cx="6172200" cy="30140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OSCON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Inclusion 2020</a:t>
            </a:r>
            <a:endParaRPr lang="en-US" dirty="0"/>
          </a:p>
        </p:txBody>
      </p:sp>
      <p:pic>
        <p:nvPicPr>
          <p:cNvPr id="1026" name="Picture 2" descr="C:\Users\edcab_000\Dropbox\Marketing Collateral\Logos\FI2020-da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33600"/>
            <a:ext cx="7033317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Vibrant &amp; Collaborative User 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opportunities for Specialists</a:t>
            </a:r>
          </a:p>
          <a:p>
            <a:r>
              <a:rPr lang="en-US" dirty="0" smtClean="0"/>
              <a:t>New opportunities for users</a:t>
            </a:r>
          </a:p>
          <a:p>
            <a:r>
              <a:rPr lang="en-US" dirty="0" smtClean="0"/>
              <a:t>Large and small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6D75-22BF-4E61-B6DB-6F4B961DB36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User Base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more than 1.2M clients reached by 50 institutions using Mifos 2.x</a:t>
            </a:r>
          </a:p>
          <a:p>
            <a:pPr lvl="1"/>
            <a:r>
              <a:rPr lang="en-US" dirty="0" smtClean="0"/>
              <a:t>Including a dozen users in China</a:t>
            </a:r>
          </a:p>
          <a:p>
            <a:r>
              <a:rPr lang="en-US" dirty="0" smtClean="0"/>
              <a:t>20 institutions piloting Mifos X</a:t>
            </a:r>
          </a:p>
          <a:p>
            <a:r>
              <a:rPr lang="en-US" dirty="0" smtClean="0"/>
              <a:t>5000 MFIs in our database of leads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Maturing Ecosystem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Specialists have joined us from Uganda, Burundi, Ghana, the Ivory Coast, Nigeria, and Cambodia</a:t>
            </a:r>
          </a:p>
          <a:p>
            <a:r>
              <a:rPr lang="en-US" dirty="0" smtClean="0"/>
              <a:t>Large-scale deployments for Mifos X in the pipeline in Nigeria, Ivory Coast, Rwanda</a:t>
            </a:r>
          </a:p>
          <a:p>
            <a:r>
              <a:rPr lang="en-US" dirty="0" smtClean="0"/>
              <a:t>Partnerships in the works with WOCCU, Desjardins International Development and others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Movers on the Platform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3339" y="762000"/>
            <a:ext cx="7886700" cy="5207000"/>
          </a:xfrm>
        </p:spPr>
        <p:txBody>
          <a:bodyPr>
            <a:normAutofit/>
          </a:bodyPr>
          <a:lstStyle/>
          <a:p>
            <a:r>
              <a:rPr lang="en-US" dirty="0" smtClean="0"/>
              <a:t>Musoni</a:t>
            </a:r>
          </a:p>
          <a:p>
            <a:pPr lvl="1"/>
            <a:r>
              <a:rPr lang="en-US" dirty="0" smtClean="0"/>
              <a:t>Launch of mLite</a:t>
            </a:r>
          </a:p>
          <a:p>
            <a:r>
              <a:rPr lang="en-US" dirty="0" smtClean="0"/>
              <a:t>Quipu</a:t>
            </a:r>
          </a:p>
          <a:p>
            <a:pPr lvl="1"/>
            <a:r>
              <a:rPr lang="en-US" dirty="0" err="1" smtClean="0"/>
              <a:t>Qmobile</a:t>
            </a:r>
            <a:r>
              <a:rPr lang="en-US" dirty="0" smtClean="0"/>
              <a:t> &amp; Qloud </a:t>
            </a:r>
            <a:r>
              <a:rPr lang="en-US" dirty="0" err="1" smtClean="0"/>
              <a:t>Inclusión</a:t>
            </a:r>
            <a:endParaRPr lang="en-US" dirty="0" smtClean="0"/>
          </a:p>
          <a:p>
            <a:r>
              <a:rPr lang="en-US" dirty="0" smtClean="0"/>
              <a:t>Grameen Koota</a:t>
            </a:r>
          </a:p>
          <a:p>
            <a:pPr lvl="1"/>
            <a:r>
              <a:rPr lang="en-US" dirty="0" smtClean="0"/>
              <a:t>Migration from Mifos 2.x and GK </a:t>
            </a:r>
            <a:r>
              <a:rPr lang="en-US" dirty="0" err="1" smtClean="0"/>
              <a:t>Maarg</a:t>
            </a:r>
            <a:endParaRPr lang="en-US" dirty="0" smtClean="0"/>
          </a:p>
          <a:p>
            <a:r>
              <a:rPr lang="en-US" dirty="0" err="1" smtClean="0"/>
              <a:t>InVenture</a:t>
            </a:r>
            <a:endParaRPr lang="en-US" dirty="0" smtClean="0"/>
          </a:p>
          <a:p>
            <a:pPr lvl="1"/>
            <a:r>
              <a:rPr lang="en-US" dirty="0" smtClean="0"/>
              <a:t>Integration with mobile credit scoring</a:t>
            </a:r>
          </a:p>
          <a:p>
            <a:r>
              <a:rPr lang="en-US" dirty="0" smtClean="0"/>
              <a:t>Elevate Africa &amp; Heaven’s Family</a:t>
            </a:r>
          </a:p>
          <a:p>
            <a:pPr lvl="1"/>
            <a:r>
              <a:rPr lang="en-US" dirty="0" smtClean="0"/>
              <a:t>First live users on Mifos 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Major Release of the Mifos X Platform</a:t>
            </a:r>
          </a:p>
          <a:p>
            <a:pPr lvl="1"/>
            <a:r>
              <a:rPr lang="en-US" dirty="0" smtClean="0"/>
              <a:t>12 regular bi weekly point releases</a:t>
            </a:r>
          </a:p>
          <a:p>
            <a:r>
              <a:rPr lang="en-US" dirty="0" smtClean="0"/>
              <a:t>90% feature parity with Mifos X</a:t>
            </a:r>
          </a:p>
          <a:p>
            <a:r>
              <a:rPr lang="en-US" dirty="0" err="1" smtClean="0"/>
              <a:t>Onboarding</a:t>
            </a:r>
            <a:r>
              <a:rPr lang="en-US" dirty="0" smtClean="0"/>
              <a:t> </a:t>
            </a:r>
            <a:r>
              <a:rPr lang="en-US" smtClean="0"/>
              <a:t>of technical partners</a:t>
            </a:r>
            <a:endParaRPr lang="en-US" dirty="0" smtClean="0"/>
          </a:p>
          <a:p>
            <a:r>
              <a:rPr lang="en-US" dirty="0" smtClean="0"/>
              <a:t>Infrastructure Improvements</a:t>
            </a:r>
          </a:p>
          <a:p>
            <a:r>
              <a:rPr lang="en-US" dirty="0" smtClean="0"/>
              <a:t>Brand new user interface on </a:t>
            </a:r>
            <a:r>
              <a:rPr lang="en-US" dirty="0" err="1" smtClean="0"/>
              <a:t>AngularJS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6D75-22BF-4E61-B6DB-6F4B961DB36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50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Received 501(c)3 non-profit status</a:t>
            </a:r>
            <a:endParaRPr lang="en-US" dirty="0" smtClean="0"/>
          </a:p>
          <a:p>
            <a:pPr fontAlgn="base"/>
            <a:r>
              <a:rPr lang="en-US" dirty="0" smtClean="0"/>
              <a:t>Ownership of Mifos brand</a:t>
            </a:r>
          </a:p>
          <a:p>
            <a:pPr fontAlgn="base"/>
            <a:r>
              <a:rPr lang="en-US" dirty="0" smtClean="0"/>
              <a:t>Achieved full funding for 2013</a:t>
            </a:r>
          </a:p>
          <a:p>
            <a:pPr fontAlgn="base"/>
            <a:r>
              <a:rPr lang="en-US" dirty="0" smtClean="0"/>
              <a:t>New board members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6D75-22BF-4E61-B6DB-6F4B961DB36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08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Same Mifos Brand. Brand New Position.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86481"/>
            <a:ext cx="8054340" cy="2585720"/>
          </a:xfrm>
        </p:spPr>
        <p:txBody>
          <a:bodyPr>
            <a:normAutofit lnSpcReduction="10000"/>
          </a:bodyPr>
          <a:lstStyle/>
          <a:p>
            <a:pPr marL="0" indent="6350" algn="ctr">
              <a:buNone/>
            </a:pPr>
            <a:r>
              <a:rPr lang="en-US" i="1" dirty="0" smtClean="0"/>
              <a:t>To speed the elimination of poverty by coordinating a global community that builds, supports, and uses Mifos, a free and open source platform that enables financial service providers to more effectively and efficiently deliver responsible financial services to the  world’s 2.5 billion poor and unbanked.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6D75-22BF-4E61-B6DB-6F4B961DB36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cosm_logo_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60660"/>
            <a:ext cx="3608840" cy="73954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886200" y="1752600"/>
            <a:ext cx="6096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fos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72" y="1828800"/>
            <a:ext cx="3950256" cy="1557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5360" y="3186371"/>
            <a:ext cx="581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Technology for Financial Inclusion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76400" y="1237784"/>
            <a:ext cx="3107440" cy="1368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Paul Maritz (Chairman)</a:t>
            </a:r>
            <a:endParaRPr lang="en-US" b="1" dirty="0" smtClean="0"/>
          </a:p>
          <a:p>
            <a:pPr marL="465138" algn="just"/>
            <a:r>
              <a:rPr lang="en-US" sz="1200" dirty="0" smtClean="0">
                <a:latin typeface="Tw Cen MT" pitchFamily="34" charset="0"/>
              </a:rPr>
              <a:t>Paul, lead funder of Mifos since its inception, has been the sole source of support for </a:t>
            </a:r>
            <a:r>
              <a:rPr lang="en-US" sz="1200" dirty="0" err="1" smtClean="0">
                <a:latin typeface="Tw Cen MT" pitchFamily="34" charset="0"/>
              </a:rPr>
              <a:t>the</a:t>
            </a:r>
            <a:r>
              <a:rPr lang="en-US" sz="1200" dirty="0" err="1" smtClean="0">
                <a:latin typeface="Tw Cen MT" pitchFamily="34" charset="0"/>
              </a:rPr>
              <a:t>COSM</a:t>
            </a:r>
            <a:r>
              <a:rPr lang="en-US" sz="1200" dirty="0" smtClean="0">
                <a:latin typeface="Tw Cen MT" pitchFamily="34" charset="0"/>
              </a:rPr>
              <a:t> transition and launch of </a:t>
            </a:r>
            <a:r>
              <a:rPr lang="en-US" sz="1200" dirty="0" smtClean="0">
                <a:latin typeface="Tw Cen MT" pitchFamily="34" charset="0"/>
              </a:rPr>
              <a:t>Mifos X. As CEO of Pivotal, his engineering brilliance &amp; vision for technology will guide our platform. </a:t>
            </a:r>
            <a:endParaRPr lang="en-US" sz="1200" dirty="0">
              <a:latin typeface="Tw Cen M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11935" y="4628538"/>
            <a:ext cx="3123209" cy="1274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Craig Chelius</a:t>
            </a:r>
          </a:p>
          <a:p>
            <a:pPr algn="r"/>
            <a:r>
              <a:rPr lang="en-US" b="1" dirty="0" smtClean="0"/>
              <a:t>Edward </a:t>
            </a:r>
            <a:r>
              <a:rPr lang="en-US" b="1" dirty="0" smtClean="0"/>
              <a:t>Cable</a:t>
            </a:r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5951451" y="2934146"/>
            <a:ext cx="3107440" cy="12741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err="1" smtClean="0"/>
              <a:t>Zaheda</a:t>
            </a:r>
            <a:r>
              <a:rPr lang="en-US" b="1" dirty="0" smtClean="0"/>
              <a:t> </a:t>
            </a:r>
            <a:r>
              <a:rPr lang="en-US" b="1" dirty="0" err="1" smtClean="0"/>
              <a:t>Bhorat</a:t>
            </a:r>
            <a:endParaRPr lang="en-US" b="1" dirty="0" smtClean="0"/>
          </a:p>
          <a:p>
            <a:pPr marL="465138" algn="just"/>
            <a:r>
              <a:rPr lang="en-US" sz="1200" dirty="0" err="1" smtClean="0">
                <a:latin typeface="Tw Cen MT" pitchFamily="34" charset="0"/>
              </a:rPr>
              <a:t>Zaheda</a:t>
            </a:r>
            <a:r>
              <a:rPr lang="en-US" sz="1200" dirty="0" smtClean="0">
                <a:latin typeface="Tw Cen MT" pitchFamily="34" charset="0"/>
              </a:rPr>
              <a:t> leads our efforts to grow our community of implementers and users. To surmount this challenge, She brings us two decades of community-building experience at Google, Sun, &amp; Apple. </a:t>
            </a:r>
            <a:endParaRPr lang="en-US" sz="1200" dirty="0">
              <a:latin typeface="Tw Cen M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37666" y="1222299"/>
            <a:ext cx="3123209" cy="1274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Dave </a:t>
            </a:r>
            <a:r>
              <a:rPr lang="en-US" b="1" dirty="0" err="1" smtClean="0"/>
              <a:t>Neary</a:t>
            </a:r>
            <a:endParaRPr lang="en-US" b="1" dirty="0" smtClean="0"/>
          </a:p>
          <a:p>
            <a:pPr marL="465138" algn="just"/>
            <a:r>
              <a:rPr lang="en-US" sz="1200" dirty="0" smtClean="0">
                <a:latin typeface="Tw Cen MT" pitchFamily="34" charset="0"/>
              </a:rPr>
              <a:t>Dave is Community Gardner at Red Hat and an expert on the dynamics of free software communities. He helps us navigate OS licensing while smoothly growing our technical community. </a:t>
            </a:r>
            <a:endParaRPr lang="en-US" sz="1200" dirty="0">
              <a:latin typeface="Tw Cen M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38795" y="2910574"/>
            <a:ext cx="3123209" cy="1274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James Dailey</a:t>
            </a:r>
          </a:p>
          <a:p>
            <a:pPr marL="465138" algn="just"/>
            <a:r>
              <a:rPr lang="en-US" sz="1200" dirty="0" smtClean="0">
                <a:latin typeface="Tw Cen MT" pitchFamily="34" charset="0"/>
              </a:rPr>
              <a:t>James is the original visionary who founded </a:t>
            </a:r>
            <a:r>
              <a:rPr lang="en-US" sz="1200" dirty="0" err="1" smtClean="0">
                <a:latin typeface="Tw Cen MT" pitchFamily="34" charset="0"/>
              </a:rPr>
              <a:t>Mifoswhile</a:t>
            </a:r>
            <a:r>
              <a:rPr lang="en-US" sz="1200" dirty="0" smtClean="0">
                <a:latin typeface="Tw Cen MT" pitchFamily="34" charset="0"/>
              </a:rPr>
              <a:t> at GTC. He’s the currently CTO of </a:t>
            </a:r>
            <a:r>
              <a:rPr lang="en-US" sz="1200" dirty="0" err="1" smtClean="0">
                <a:latin typeface="Tw Cen MT" pitchFamily="34" charset="0"/>
              </a:rPr>
              <a:t>MicroEnergy</a:t>
            </a:r>
            <a:r>
              <a:rPr lang="en-US" sz="1200" dirty="0" smtClean="0">
                <a:latin typeface="Tw Cen MT" pitchFamily="34" charset="0"/>
              </a:rPr>
              <a:t> Credits and helps keep us on the cusp of </a:t>
            </a:r>
            <a:r>
              <a:rPr lang="en-US" sz="1200" dirty="0" smtClean="0">
                <a:latin typeface="Tw Cen MT" pitchFamily="34" charset="0"/>
              </a:rPr>
              <a:t>technology-enabled financial </a:t>
            </a:r>
            <a:r>
              <a:rPr lang="en-US" sz="1200" dirty="0" smtClean="0">
                <a:latin typeface="Tw Cen MT" pitchFamily="34" charset="0"/>
              </a:rPr>
              <a:t>inclusion</a:t>
            </a:r>
            <a:r>
              <a:rPr lang="en-US" sz="1200" dirty="0" smtClean="0">
                <a:latin typeface="Tw Cen MT" pitchFamily="34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8939" y="4582675"/>
            <a:ext cx="3107440" cy="12741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Suresh Krishna</a:t>
            </a:r>
          </a:p>
          <a:p>
            <a:pPr marL="465138" algn="just"/>
            <a:r>
              <a:rPr lang="en-US" sz="1200" dirty="0" smtClean="0">
                <a:latin typeface="Tw Cen MT" pitchFamily="34" charset="0"/>
              </a:rPr>
              <a:t>As Managing Director of </a:t>
            </a:r>
            <a:r>
              <a:rPr lang="en-US" sz="1200" dirty="0" err="1" smtClean="0">
                <a:latin typeface="Tw Cen MT" pitchFamily="34" charset="0"/>
              </a:rPr>
              <a:t>Grameen</a:t>
            </a:r>
            <a:r>
              <a:rPr lang="en-US" sz="1200" dirty="0" smtClean="0">
                <a:latin typeface="Tw Cen MT" pitchFamily="34" charset="0"/>
              </a:rPr>
              <a:t> </a:t>
            </a:r>
            <a:r>
              <a:rPr lang="en-US" sz="1200" dirty="0" err="1" smtClean="0">
                <a:latin typeface="Tw Cen MT" pitchFamily="34" charset="0"/>
              </a:rPr>
              <a:t>Koota</a:t>
            </a:r>
            <a:r>
              <a:rPr lang="en-US" sz="1200" dirty="0" smtClean="0">
                <a:latin typeface="Tw Cen MT" pitchFamily="34" charset="0"/>
              </a:rPr>
              <a:t>, Suresh provides us  the domain expertise and strategic vision from one of the premiere microfinance institutions in the world.</a:t>
            </a:r>
            <a:endParaRPr lang="en-US" sz="1200" dirty="0">
              <a:latin typeface="Tw Cen MT" pitchFamily="34" charset="0"/>
            </a:endParaRPr>
          </a:p>
        </p:txBody>
      </p:sp>
      <p:pic>
        <p:nvPicPr>
          <p:cNvPr id="7" name="Picture 6" descr="suresh_krish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8" y="4461662"/>
            <a:ext cx="1565453" cy="1558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Directors</a:t>
            </a:r>
            <a:endParaRPr lang="en-US" dirty="0"/>
          </a:p>
        </p:txBody>
      </p:sp>
      <p:pic>
        <p:nvPicPr>
          <p:cNvPr id="5" name="Picture 4" descr="dave_ne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811" y="1099681"/>
            <a:ext cx="1565453" cy="1558138"/>
          </a:xfrm>
          <a:prstGeom prst="rect">
            <a:avLst/>
          </a:prstGeom>
        </p:spPr>
      </p:pic>
      <p:pic>
        <p:nvPicPr>
          <p:cNvPr id="8" name="Picture 7" descr="zaheda_bhor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967" y="2792723"/>
            <a:ext cx="1565453" cy="1558138"/>
          </a:xfrm>
          <a:prstGeom prst="rect">
            <a:avLst/>
          </a:prstGeom>
        </p:spPr>
      </p:pic>
      <p:pic>
        <p:nvPicPr>
          <p:cNvPr id="9" name="Picture 8" descr="james_dail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28" y="2771079"/>
            <a:ext cx="1598866" cy="1588617"/>
          </a:xfrm>
          <a:prstGeom prst="rect">
            <a:avLst/>
          </a:prstGeom>
        </p:spPr>
      </p:pic>
      <p:pic>
        <p:nvPicPr>
          <p:cNvPr id="13" name="Picture 12" descr="ed_cab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250" y="4572000"/>
            <a:ext cx="1432128" cy="1425435"/>
          </a:xfrm>
          <a:prstGeom prst="rect">
            <a:avLst/>
          </a:prstGeom>
        </p:spPr>
      </p:pic>
      <p:pic>
        <p:nvPicPr>
          <p:cNvPr id="19" name="Picture 18" descr="craig_cheliu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967" y="4572000"/>
            <a:ext cx="1432128" cy="1425435"/>
          </a:xfrm>
          <a:prstGeom prst="rect">
            <a:avLst/>
          </a:prstGeom>
        </p:spPr>
      </p:pic>
      <p:pic>
        <p:nvPicPr>
          <p:cNvPr id="21" name="Picture 20" descr="paul-maritz.jpg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614972" y="1143000"/>
            <a:ext cx="1518628" cy="1485178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Development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Setting the stage for growth</a:t>
            </a:r>
          </a:p>
          <a:p>
            <a:pPr lvl="1" fontAlgn="base"/>
            <a:r>
              <a:rPr lang="en-US" dirty="0" smtClean="0"/>
              <a:t>Opening up the Community</a:t>
            </a:r>
          </a:p>
          <a:p>
            <a:pPr lvl="1" fontAlgn="base"/>
            <a:r>
              <a:rPr lang="en-US" dirty="0" smtClean="0"/>
              <a:t>Partnering to strengthen our core</a:t>
            </a:r>
            <a:endParaRPr lang="en-US" dirty="0" smtClean="0"/>
          </a:p>
          <a:p>
            <a:pPr lvl="1" fontAlgn="base"/>
            <a:r>
              <a:rPr lang="en-US" dirty="0" smtClean="0"/>
              <a:t>Growing Participation</a:t>
            </a:r>
          </a:p>
          <a:p>
            <a:pPr lvl="1" fontAlgn="base"/>
            <a:r>
              <a:rPr lang="en-US" dirty="0" smtClean="0"/>
              <a:t>Setting up Infrastructure</a:t>
            </a:r>
          </a:p>
          <a:p>
            <a:pPr lvl="1" fontAlgn="base"/>
            <a:r>
              <a:rPr lang="en-US" dirty="0" smtClean="0"/>
              <a:t>Building Awareness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6D75-22BF-4E61-B6DB-6F4B961DB36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08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Thoughtworks</a:t>
            </a:r>
            <a:r>
              <a:rPr lang="en-US" dirty="0" smtClean="0">
                <a:solidFill>
                  <a:schemeClr val="bg1"/>
                </a:solidFill>
              </a:rPr>
              <a:t> - HSP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6D75-22BF-4E61-B6DB-6F4B961DB36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 descr="MASTER TW SIP LOGO high-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84" y="762000"/>
            <a:ext cx="995716" cy="9480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Coding 4 Good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6D75-22BF-4E61-B6DB-6F4B961DB360}" type="datetime5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Helping connect us with corporate volunteers</a:t>
            </a:r>
          </a:p>
          <a:p>
            <a:r>
              <a:rPr lang="en-US" dirty="0" smtClean="0"/>
              <a:t>Take 3 Program with </a:t>
            </a:r>
            <a:r>
              <a:rPr lang="en-US" dirty="0" err="1" smtClean="0"/>
              <a:t>Vmware</a:t>
            </a:r>
            <a:endParaRPr lang="en-US" dirty="0" smtClean="0"/>
          </a:p>
          <a:p>
            <a:pPr lvl="1"/>
            <a:r>
              <a:rPr lang="en-US" dirty="0" smtClean="0"/>
              <a:t>Brand New UI Design with Deanna </a:t>
            </a:r>
            <a:r>
              <a:rPr lang="en-US" dirty="0" err="1" smtClean="0"/>
              <a:t>McCusker</a:t>
            </a:r>
            <a:endParaRPr lang="en-US" dirty="0"/>
          </a:p>
        </p:txBody>
      </p:sp>
      <p:pic>
        <p:nvPicPr>
          <p:cNvPr id="8" name="Picture 7" descr="sc4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7999"/>
            <a:ext cx="4874824" cy="20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08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oh-center-mee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76" y="76200"/>
            <a:ext cx="9794410" cy="7315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Coding 4 Good</a:t>
            </a:r>
            <a:endParaRPr lang="en-US" dirty="0"/>
          </a:p>
        </p:txBody>
      </p:sp>
      <p:pic>
        <p:nvPicPr>
          <p:cNvPr id="8" name="Picture 7" descr="sc4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57600"/>
            <a:ext cx="28575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Mifos X Market Position - Ver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E6AB13-60D8-405F-A30F-A465CA9A2EDC}" type="datetime5">
              <a:rPr lang="en-US" smtClean="0"/>
              <a:pPr/>
              <a:t>21-Oct-13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 Partnerships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Content Placeholder 6" descr="expe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667000"/>
            <a:ext cx="1929117" cy="1439418"/>
          </a:xfrm>
        </p:spPr>
      </p:pic>
      <p:pic>
        <p:nvPicPr>
          <p:cNvPr id="8" name="Picture 7" descr="VMware_logo_blk_RGB_300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445" y="3642312"/>
            <a:ext cx="2125401" cy="744589"/>
          </a:xfrm>
          <a:prstGeom prst="rect">
            <a:avLst/>
          </a:prstGeom>
        </p:spPr>
      </p:pic>
      <p:pic>
        <p:nvPicPr>
          <p:cNvPr id="9" name="Picture 8" descr="rhok_logo_CS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445" y="5416322"/>
            <a:ext cx="3472707" cy="1105355"/>
          </a:xfrm>
          <a:prstGeom prst="rect">
            <a:avLst/>
          </a:prstGeom>
        </p:spPr>
      </p:pic>
      <p:pic>
        <p:nvPicPr>
          <p:cNvPr id="12" name="Picture 11" descr="Walmart_eCommerce_Blue-250x250.jpg"/>
          <p:cNvPicPr>
            <a:picLocks noChangeAspect="1"/>
          </p:cNvPicPr>
          <p:nvPr/>
        </p:nvPicPr>
        <p:blipFill>
          <a:blip r:embed="rId5"/>
          <a:srcRect t="24826" b="34443"/>
          <a:stretch>
            <a:fillRect/>
          </a:stretch>
        </p:blipFill>
        <p:spPr>
          <a:xfrm>
            <a:off x="4886846" y="1666874"/>
            <a:ext cx="2455474" cy="1000125"/>
          </a:xfrm>
          <a:prstGeom prst="rect">
            <a:avLst/>
          </a:prstGeom>
        </p:spPr>
      </p:pic>
      <p:pic>
        <p:nvPicPr>
          <p:cNvPr id="13" name="Picture 12" descr="hpcircleflatblue2925c5b15d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5013" y="4948200"/>
            <a:ext cx="1125750" cy="1125750"/>
          </a:xfrm>
          <a:prstGeom prst="rect">
            <a:avLst/>
          </a:prstGeom>
        </p:spPr>
      </p:pic>
      <p:pic>
        <p:nvPicPr>
          <p:cNvPr id="15" name="Picture 14" descr="MASTER TW SIP LOGO high-r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969" y="947738"/>
            <a:ext cx="1805613" cy="1719262"/>
          </a:xfrm>
          <a:prstGeom prst="rect">
            <a:avLst/>
          </a:prstGeom>
        </p:spPr>
      </p:pic>
      <p:pic>
        <p:nvPicPr>
          <p:cNvPr id="16" name="Picture 15" descr="GoogleLogo.jpg"/>
          <p:cNvPicPr>
            <a:picLocks noChangeAspect="1"/>
          </p:cNvPicPr>
          <p:nvPr/>
        </p:nvPicPr>
        <p:blipFill>
          <a:blip r:embed="rId8"/>
          <a:srcRect t="50000" r="12921"/>
          <a:stretch>
            <a:fillRect/>
          </a:stretch>
        </p:blipFill>
        <p:spPr>
          <a:xfrm>
            <a:off x="5155551" y="4014607"/>
            <a:ext cx="2372246" cy="93359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aig PPT Theme 1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Craig PPT Theme 1</Template>
  <TotalTime>1238</TotalTime>
  <Words>689</Words>
  <Application>Microsoft Office PowerPoint</Application>
  <PresentationFormat>On-screen Show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Craig PPT Theme 1</vt:lpstr>
      <vt:lpstr>2013 Mifos Year in Review</vt:lpstr>
      <vt:lpstr>Organizational Developments</vt:lpstr>
      <vt:lpstr>Same Mifos Brand. Brand New Position.</vt:lpstr>
      <vt:lpstr>Board of Directors</vt:lpstr>
      <vt:lpstr>Community Development </vt:lpstr>
      <vt:lpstr>Thoughtworks - HSP</vt:lpstr>
      <vt:lpstr>Social Coding 4 Good</vt:lpstr>
      <vt:lpstr>Social Coding 4 Good</vt:lpstr>
      <vt:lpstr>Corporate Partnerships</vt:lpstr>
      <vt:lpstr>Random Hacks of Kindness </vt:lpstr>
      <vt:lpstr>WalMart Hackathon</vt:lpstr>
      <vt:lpstr>Google Summer of Code</vt:lpstr>
      <vt:lpstr>OSCON 2013</vt:lpstr>
      <vt:lpstr>Financial Inclusion 2020</vt:lpstr>
      <vt:lpstr>Vibrant &amp; Collaborative User Base </vt:lpstr>
      <vt:lpstr>Growing User Base</vt:lpstr>
      <vt:lpstr>Maturing Ecosystem</vt:lpstr>
      <vt:lpstr>First Movers on the Platform</vt:lpstr>
      <vt:lpstr>Technical Developments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Position</dc:title>
  <dc:creator>Craig</dc:creator>
  <cp:lastModifiedBy>edcab_000</cp:lastModifiedBy>
  <cp:revision>95</cp:revision>
  <cp:lastPrinted>2013-03-12T19:05:11Z</cp:lastPrinted>
  <dcterms:modified xsi:type="dcterms:W3CDTF">2013-10-22T03:39:58Z</dcterms:modified>
</cp:coreProperties>
</file>