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785" r:id="rId2"/>
    <p:sldId id="732" r:id="rId3"/>
    <p:sldId id="826" r:id="rId4"/>
    <p:sldId id="806" r:id="rId5"/>
    <p:sldId id="807" r:id="rId6"/>
    <p:sldId id="833" r:id="rId7"/>
    <p:sldId id="834" r:id="rId8"/>
    <p:sldId id="831" r:id="rId9"/>
    <p:sldId id="832" r:id="rId10"/>
    <p:sldId id="811" r:id="rId11"/>
    <p:sldId id="830" r:id="rId12"/>
    <p:sldId id="808" r:id="rId13"/>
    <p:sldId id="809" r:id="rId14"/>
    <p:sldId id="825" r:id="rId15"/>
    <p:sldId id="835" r:id="rId16"/>
    <p:sldId id="828" r:id="rId17"/>
    <p:sldId id="812" r:id="rId18"/>
    <p:sldId id="827" r:id="rId19"/>
    <p:sldId id="813" r:id="rId20"/>
    <p:sldId id="829" r:id="rId21"/>
    <p:sldId id="816" r:id="rId22"/>
  </p:sldIdLst>
  <p:sldSz cx="9144000" cy="6858000" type="screen4x3"/>
  <p:notesSz cx="7053263" cy="93567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8E25701E-6CF3-F145-8266-297EA78D72A8}">
          <p14:sldIdLst>
            <p14:sldId id="785"/>
            <p14:sldId id="732"/>
            <p14:sldId id="826"/>
            <p14:sldId id="806"/>
            <p14:sldId id="807"/>
            <p14:sldId id="833"/>
            <p14:sldId id="834"/>
            <p14:sldId id="831"/>
            <p14:sldId id="832"/>
            <p14:sldId id="811"/>
            <p14:sldId id="830"/>
            <p14:sldId id="808"/>
            <p14:sldId id="809"/>
            <p14:sldId id="825"/>
            <p14:sldId id="835"/>
            <p14:sldId id="828"/>
            <p14:sldId id="812"/>
            <p14:sldId id="827"/>
            <p14:sldId id="813"/>
            <p14:sldId id="829"/>
            <p14:sldId id="816"/>
          </p14:sldIdLst>
        </p14:section>
        <p14:section name="Untitled Section" id="{1186EADE-D224-2947-9088-FC60BA4BE2A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48">
          <p15:clr>
            <a:srgbClr val="A4A3A4"/>
          </p15:clr>
        </p15:guide>
        <p15:guide id="2" pos="22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 Werbel" initials="LW" lastIdx="15" clrIdx="0"/>
  <p:cmAuthor id="1" name="X" initials="X" lastIdx="2" clrIdx="1"/>
  <p:cmAuthor id="2" name="David Edelstein" initials="DE" lastIdx="3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7AD63E"/>
    <a:srgbClr val="6585CF"/>
    <a:srgbClr val="D9D9D9"/>
    <a:srgbClr val="62ACC6"/>
    <a:srgbClr val="FFFFE1"/>
    <a:srgbClr val="65E9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1235" autoAdjust="0"/>
    <p:restoredTop sz="84135" autoAdjust="0"/>
  </p:normalViewPr>
  <p:slideViewPr>
    <p:cSldViewPr snapToGrid="0">
      <p:cViewPr varScale="1">
        <p:scale>
          <a:sx n="130" d="100"/>
          <a:sy n="130" d="100"/>
        </p:scale>
        <p:origin x="-3488" y="-112"/>
      </p:cViewPr>
      <p:guideLst>
        <p:guide orient="horz" pos="2160"/>
        <p:guide pos="2880"/>
      </p:guideLst>
    </p:cSldViewPr>
  </p:slideViewPr>
  <p:outlineViewPr>
    <p:cViewPr>
      <p:scale>
        <a:sx n="33" d="100"/>
        <a:sy n="33" d="100"/>
      </p:scale>
      <p:origin x="0" y="11200"/>
    </p:cViewPr>
  </p:outlineViewPr>
  <p:notesTextViewPr>
    <p:cViewPr>
      <p:scale>
        <a:sx n="100" d="100"/>
        <a:sy n="100" d="100"/>
      </p:scale>
      <p:origin x="0" y="0"/>
    </p:cViewPr>
  </p:notesTextViewPr>
  <p:sorterViewPr>
    <p:cViewPr>
      <p:scale>
        <a:sx n="111" d="100"/>
        <a:sy n="111" d="100"/>
      </p:scale>
      <p:origin x="0" y="2592"/>
    </p:cViewPr>
  </p:sorterViewPr>
  <p:notesViewPr>
    <p:cSldViewPr snapToGrid="0">
      <p:cViewPr varScale="1">
        <p:scale>
          <a:sx n="79" d="100"/>
          <a:sy n="79" d="100"/>
        </p:scale>
        <p:origin x="-2082" y="-102"/>
      </p:cViewPr>
      <p:guideLst>
        <p:guide orient="horz" pos="2948"/>
        <p:guide pos="2222"/>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commentAuthors" Target="commentAuthor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8" tIns="46884" rIns="93768" bIns="46884" rtlCol="0"/>
          <a:lstStyle>
            <a:lvl1pPr algn="l">
              <a:defRPr sz="1200">
                <a:latin typeface="Arial" charset="0"/>
              </a:defRPr>
            </a:lvl1pPr>
          </a:lstStyle>
          <a:p>
            <a:pPr>
              <a:defRPr/>
            </a:pPr>
            <a:endParaRPr lang="en-US" dirty="0"/>
          </a:p>
        </p:txBody>
      </p:sp>
      <p:sp>
        <p:nvSpPr>
          <p:cNvPr id="3" name="Date Placeholder 2"/>
          <p:cNvSpPr>
            <a:spLocks noGrp="1"/>
          </p:cNvSpPr>
          <p:nvPr>
            <p:ph type="dt" sz="quarter" idx="1"/>
          </p:nvPr>
        </p:nvSpPr>
        <p:spPr>
          <a:xfrm>
            <a:off x="3995218" y="0"/>
            <a:ext cx="3056414" cy="467836"/>
          </a:xfrm>
          <a:prstGeom prst="rect">
            <a:avLst/>
          </a:prstGeom>
        </p:spPr>
        <p:txBody>
          <a:bodyPr vert="horz" lIns="93768" tIns="46884" rIns="93768" bIns="46884" rtlCol="0"/>
          <a:lstStyle>
            <a:lvl1pPr algn="r">
              <a:defRPr sz="1200">
                <a:latin typeface="Arial" charset="0"/>
              </a:defRPr>
            </a:lvl1pPr>
          </a:lstStyle>
          <a:p>
            <a:pPr>
              <a:defRPr/>
            </a:pPr>
            <a:fld id="{1829B162-A5EB-473F-BE3A-733AFE5E9976}" type="datetimeFigureOut">
              <a:rPr lang="en-US"/>
              <a:pPr>
                <a:defRPr/>
              </a:pPr>
              <a:t>11/25/14</a:t>
            </a:fld>
            <a:endParaRPr lang="en-US" dirty="0"/>
          </a:p>
        </p:txBody>
      </p:sp>
      <p:sp>
        <p:nvSpPr>
          <p:cNvPr id="4" name="Footer Placeholder 3"/>
          <p:cNvSpPr>
            <a:spLocks noGrp="1"/>
          </p:cNvSpPr>
          <p:nvPr>
            <p:ph type="ftr" sz="quarter" idx="2"/>
          </p:nvPr>
        </p:nvSpPr>
        <p:spPr>
          <a:xfrm>
            <a:off x="0" y="8887265"/>
            <a:ext cx="3056414" cy="467836"/>
          </a:xfrm>
          <a:prstGeom prst="rect">
            <a:avLst/>
          </a:prstGeom>
        </p:spPr>
        <p:txBody>
          <a:bodyPr vert="horz" lIns="93768" tIns="46884" rIns="93768" bIns="46884" rtlCol="0" anchor="b"/>
          <a:lstStyle>
            <a:lvl1pPr algn="l">
              <a:defRPr sz="12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995218" y="8887265"/>
            <a:ext cx="3056414" cy="467836"/>
          </a:xfrm>
          <a:prstGeom prst="rect">
            <a:avLst/>
          </a:prstGeom>
        </p:spPr>
        <p:txBody>
          <a:bodyPr vert="horz" lIns="93768" tIns="46884" rIns="93768" bIns="46884" rtlCol="0" anchor="b"/>
          <a:lstStyle>
            <a:lvl1pPr algn="r">
              <a:defRPr sz="1200">
                <a:latin typeface="Arial" charset="0"/>
              </a:defRPr>
            </a:lvl1pPr>
          </a:lstStyle>
          <a:p>
            <a:pPr>
              <a:defRPr/>
            </a:pPr>
            <a:fld id="{ABB9DA86-9945-44BB-8E26-1DCB8FB87AB3}" type="slidenum">
              <a:rPr lang="en-US"/>
              <a:pPr>
                <a:defRPr/>
              </a:pPr>
              <a:t>‹#›</a:t>
            </a:fld>
            <a:endParaRPr lang="en-US" dirty="0"/>
          </a:p>
        </p:txBody>
      </p:sp>
    </p:spTree>
    <p:extLst>
      <p:ext uri="{BB962C8B-B14F-4D97-AF65-F5344CB8AC3E}">
        <p14:creationId xmlns:p14="http://schemas.microsoft.com/office/powerpoint/2010/main" val="2440369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8" tIns="46884" rIns="93768" bIns="46884"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995218" y="0"/>
            <a:ext cx="3056414" cy="467836"/>
          </a:xfrm>
          <a:prstGeom prst="rect">
            <a:avLst/>
          </a:prstGeom>
        </p:spPr>
        <p:txBody>
          <a:bodyPr vert="horz" lIns="93768" tIns="46884" rIns="93768" bIns="46884" rtlCol="0"/>
          <a:lstStyle>
            <a:lvl1pPr algn="r">
              <a:defRPr sz="1200">
                <a:latin typeface="Arial" charset="0"/>
              </a:defRPr>
            </a:lvl1pPr>
          </a:lstStyle>
          <a:p>
            <a:pPr>
              <a:defRPr/>
            </a:pPr>
            <a:fld id="{6C6265A6-2241-476E-9069-4E4B8E75CDDB}" type="datetimeFigureOut">
              <a:rPr lang="en-US"/>
              <a:pPr>
                <a:defRPr/>
              </a:pPr>
              <a:t>11/25/14</a:t>
            </a:fld>
            <a:endParaRPr lang="en-US" dirty="0"/>
          </a:p>
        </p:txBody>
      </p:sp>
      <p:sp>
        <p:nvSpPr>
          <p:cNvPr id="4" name="Slide Image Placeholder 3"/>
          <p:cNvSpPr>
            <a:spLocks noGrp="1" noRot="1" noChangeAspect="1"/>
          </p:cNvSpPr>
          <p:nvPr>
            <p:ph type="sldImg" idx="2"/>
          </p:nvPr>
        </p:nvSpPr>
        <p:spPr>
          <a:xfrm>
            <a:off x="1187450" y="701675"/>
            <a:ext cx="4678363" cy="3508375"/>
          </a:xfrm>
          <a:prstGeom prst="rect">
            <a:avLst/>
          </a:prstGeom>
          <a:noFill/>
          <a:ln w="12700">
            <a:solidFill>
              <a:prstClr val="black"/>
            </a:solidFill>
          </a:ln>
        </p:spPr>
        <p:txBody>
          <a:bodyPr vert="horz" lIns="93768" tIns="46884" rIns="93768" bIns="46884" rtlCol="0" anchor="ctr"/>
          <a:lstStyle/>
          <a:p>
            <a:pPr lvl="0"/>
            <a:endParaRPr lang="en-US" noProof="0" dirty="0" smtClean="0"/>
          </a:p>
        </p:txBody>
      </p:sp>
      <p:sp>
        <p:nvSpPr>
          <p:cNvPr id="5" name="Notes Placeholder 4"/>
          <p:cNvSpPr>
            <a:spLocks noGrp="1"/>
          </p:cNvSpPr>
          <p:nvPr>
            <p:ph type="body" sz="quarter" idx="3"/>
          </p:nvPr>
        </p:nvSpPr>
        <p:spPr>
          <a:xfrm>
            <a:off x="705327" y="4444445"/>
            <a:ext cx="5642610" cy="4210526"/>
          </a:xfrm>
          <a:prstGeom prst="rect">
            <a:avLst/>
          </a:prstGeom>
        </p:spPr>
        <p:txBody>
          <a:bodyPr vert="horz" lIns="93768" tIns="46884" rIns="93768" bIns="468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87265"/>
            <a:ext cx="3056414" cy="467836"/>
          </a:xfrm>
          <a:prstGeom prst="rect">
            <a:avLst/>
          </a:prstGeom>
        </p:spPr>
        <p:txBody>
          <a:bodyPr vert="horz" lIns="93768" tIns="46884" rIns="93768" bIns="46884"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95218" y="8887265"/>
            <a:ext cx="3056414" cy="467836"/>
          </a:xfrm>
          <a:prstGeom prst="rect">
            <a:avLst/>
          </a:prstGeom>
        </p:spPr>
        <p:txBody>
          <a:bodyPr vert="horz" lIns="93768" tIns="46884" rIns="93768" bIns="46884" rtlCol="0" anchor="b"/>
          <a:lstStyle>
            <a:lvl1pPr algn="r">
              <a:defRPr sz="1200">
                <a:latin typeface="Arial" charset="0"/>
              </a:defRPr>
            </a:lvl1pPr>
          </a:lstStyle>
          <a:p>
            <a:pPr>
              <a:defRPr/>
            </a:pPr>
            <a:fld id="{2D0AB823-E0EA-42B0-8176-EE6A4B8DAE3C}" type="slidenum">
              <a:rPr lang="en-US"/>
              <a:pPr>
                <a:defRPr/>
              </a:pPr>
              <a:t>‹#›</a:t>
            </a:fld>
            <a:endParaRPr lang="en-US" dirty="0"/>
          </a:p>
        </p:txBody>
      </p:sp>
    </p:spTree>
    <p:extLst>
      <p:ext uri="{BB962C8B-B14F-4D97-AF65-F5344CB8AC3E}">
        <p14:creationId xmlns:p14="http://schemas.microsoft.com/office/powerpoint/2010/main" val="33330012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all, it is a pleasure to join for</a:t>
            </a:r>
            <a:r>
              <a:rPr lang="en-US" baseline="0" dirty="0" smtClean="0"/>
              <a:t> my first board meeting.  In the interest of time, I will briefly proceed thru my introductory slides</a:t>
            </a:r>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a:t>
            </a:fld>
            <a:endParaRPr lang="en-US" dirty="0"/>
          </a:p>
        </p:txBody>
      </p:sp>
    </p:spTree>
    <p:extLst>
      <p:ext uri="{BB962C8B-B14F-4D97-AF65-F5344CB8AC3E}">
        <p14:creationId xmlns:p14="http://schemas.microsoft.com/office/powerpoint/2010/main" val="1351629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Not elegant, need API calls to third party for ALM, Card</a:t>
            </a:r>
            <a:r>
              <a:rPr lang="en-US" baseline="0" dirty="0" smtClean="0"/>
              <a:t> Processing, Credit Bureau, but can do with Mifos X</a:t>
            </a:r>
            <a:endParaRPr lang="en-US" dirty="0" smtClean="0"/>
          </a:p>
        </p:txBody>
      </p:sp>
      <p:sp>
        <p:nvSpPr>
          <p:cNvPr id="4" name="Slide Number Placeholder 3"/>
          <p:cNvSpPr>
            <a:spLocks noGrp="1"/>
          </p:cNvSpPr>
          <p:nvPr>
            <p:ph type="sldNum" sz="quarter" idx="5"/>
          </p:nvPr>
        </p:nvSpPr>
        <p:spPr/>
        <p:txBody>
          <a:bodyPr/>
          <a:lstStyle/>
          <a:p>
            <a:pPr>
              <a:defRPr/>
            </a:pPr>
            <a:fld id="{4F502712-71DF-4A31-97F0-BA4BFCCF7A84}" type="slidenum">
              <a:rPr lang="en-US" smtClean="0"/>
              <a:pPr>
                <a:defRPr/>
              </a:pPr>
              <a:t>12</a:t>
            </a:fld>
            <a:endParaRPr lang="en-US"/>
          </a:p>
        </p:txBody>
      </p:sp>
    </p:spTree>
    <p:extLst>
      <p:ext uri="{BB962C8B-B14F-4D97-AF65-F5344CB8AC3E}">
        <p14:creationId xmlns:p14="http://schemas.microsoft.com/office/powerpoint/2010/main" val="3805112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buFont typeface="Wingdings" pitchFamily="2" charset="2"/>
              <a:buNone/>
            </a:pPr>
            <a:r>
              <a:rPr lang="en-US" b="0" dirty="0" smtClean="0"/>
              <a:t>Briefly</a:t>
            </a:r>
            <a:r>
              <a:rPr lang="en-US" b="0" baseline="0" dirty="0" smtClean="0"/>
              <a:t> summarize each and who is doing - BC Institute of Technology students and other volunteers.</a:t>
            </a:r>
            <a:endParaRPr lang="en-US" b="0" dirty="0" smtClean="0"/>
          </a:p>
        </p:txBody>
      </p:sp>
      <p:sp>
        <p:nvSpPr>
          <p:cNvPr id="4" name="Slide Number Placeholder 3"/>
          <p:cNvSpPr>
            <a:spLocks noGrp="1"/>
          </p:cNvSpPr>
          <p:nvPr>
            <p:ph type="sldNum" sz="quarter" idx="5"/>
          </p:nvPr>
        </p:nvSpPr>
        <p:spPr/>
        <p:txBody>
          <a:bodyPr/>
          <a:lstStyle/>
          <a:p>
            <a:pPr>
              <a:defRPr/>
            </a:pPr>
            <a:fld id="{2C4531A3-20DE-4735-A3FF-E92551FAA301}" type="slidenum">
              <a:rPr lang="en-US" smtClean="0"/>
              <a:pPr>
                <a:defRPr/>
              </a:pPr>
              <a:t>13</a:t>
            </a:fld>
            <a:endParaRPr lang="en-US"/>
          </a:p>
        </p:txBody>
      </p:sp>
    </p:spTree>
    <p:extLst>
      <p:ext uri="{BB962C8B-B14F-4D97-AF65-F5344CB8AC3E}">
        <p14:creationId xmlns:p14="http://schemas.microsoft.com/office/powerpoint/2010/main" val="1217967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a:t>
            </a:r>
            <a:r>
              <a:rPr lang="en-US" baseline="0" dirty="0" smtClean="0"/>
              <a:t> on World Council, Press releases to community, article submission to trade publications</a:t>
            </a:r>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16</a:t>
            </a:fld>
            <a:endParaRPr lang="en-US" dirty="0"/>
          </a:p>
        </p:txBody>
      </p:sp>
    </p:spTree>
    <p:extLst>
      <p:ext uri="{BB962C8B-B14F-4D97-AF65-F5344CB8AC3E}">
        <p14:creationId xmlns:p14="http://schemas.microsoft.com/office/powerpoint/2010/main" val="1990298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Update just before presentation – Pivot Access Reply from Rwanda Central Bank?  Ghana – progress in SUSU</a:t>
            </a:r>
            <a:r>
              <a:rPr lang="en-US" baseline="0" dirty="0" smtClean="0"/>
              <a:t> association &amp; SACCOs?</a:t>
            </a:r>
            <a:endParaRPr lang="en-US" dirty="0" smtClean="0"/>
          </a:p>
        </p:txBody>
      </p:sp>
      <p:sp>
        <p:nvSpPr>
          <p:cNvPr id="4" name="Slide Number Placeholder 3"/>
          <p:cNvSpPr>
            <a:spLocks noGrp="1"/>
          </p:cNvSpPr>
          <p:nvPr>
            <p:ph type="sldNum" sz="quarter" idx="5"/>
          </p:nvPr>
        </p:nvSpPr>
        <p:spPr/>
        <p:txBody>
          <a:bodyPr/>
          <a:lstStyle/>
          <a:p>
            <a:pPr>
              <a:defRPr/>
            </a:pPr>
            <a:fld id="{BB690BE8-5FB4-499D-8B23-E68A84249E34}" type="slidenum">
              <a:rPr lang="en-US" smtClean="0"/>
              <a:pPr>
                <a:defRPr/>
              </a:pPr>
              <a:t>17</a:t>
            </a:fld>
            <a:endParaRPr lang="en-US" dirty="0"/>
          </a:p>
        </p:txBody>
      </p:sp>
    </p:spTree>
    <p:extLst>
      <p:ext uri="{BB962C8B-B14F-4D97-AF65-F5344CB8AC3E}">
        <p14:creationId xmlns:p14="http://schemas.microsoft.com/office/powerpoint/2010/main" val="1401183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Describe proof of process,</a:t>
            </a:r>
            <a:r>
              <a:rPr lang="en-US" baseline="0" dirty="0" smtClean="0"/>
              <a:t> then “viral” deployment impact </a:t>
            </a:r>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19</a:t>
            </a:fld>
            <a:endParaRPr lang="en-US" dirty="0"/>
          </a:p>
        </p:txBody>
      </p:sp>
    </p:spTree>
    <p:extLst>
      <p:ext uri="{BB962C8B-B14F-4D97-AF65-F5344CB8AC3E}">
        <p14:creationId xmlns:p14="http://schemas.microsoft.com/office/powerpoint/2010/main" val="248491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sent out inquires to  xx foundations that are by invitation only. Have calendared those that have submission schedules.</a:t>
            </a:r>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20</a:t>
            </a:fld>
            <a:endParaRPr lang="en-US" dirty="0"/>
          </a:p>
        </p:txBody>
      </p:sp>
    </p:spTree>
    <p:extLst>
      <p:ext uri="{BB962C8B-B14F-4D97-AF65-F5344CB8AC3E}">
        <p14:creationId xmlns:p14="http://schemas.microsoft.com/office/powerpoint/2010/main" val="1722449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21</a:t>
            </a:fld>
            <a:endParaRPr lang="en-US" dirty="0"/>
          </a:p>
        </p:txBody>
      </p:sp>
    </p:spTree>
    <p:extLst>
      <p:ext uri="{BB962C8B-B14F-4D97-AF65-F5344CB8AC3E}">
        <p14:creationId xmlns:p14="http://schemas.microsoft.com/office/powerpoint/2010/main" val="851670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Microfinance is changing.  It is rounding out its mission and it is becoming Financial Inclusion.  It is looking at the whole of a person’s economic status and is becoming full-circle.  It’s not just loans to build business or purchase household goods or pay school fees.  It is also savings accounts, it is chequeing accounts, it is term deposits, it is insurance and it is access.  Financial Inclusion takes a universal approach to help solve the puzzle of financial wellness and service delivery to the more than 2.5 billion unbanked of this world.</a:t>
            </a:r>
          </a:p>
          <a:p>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2</a:t>
            </a:fld>
            <a:endParaRPr lang="en-US" dirty="0"/>
          </a:p>
        </p:txBody>
      </p:sp>
    </p:spTree>
    <p:extLst>
      <p:ext uri="{BB962C8B-B14F-4D97-AF65-F5344CB8AC3E}">
        <p14:creationId xmlns:p14="http://schemas.microsoft.com/office/powerpoint/2010/main" val="2534807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has profound implications.  Behaviorists have demonstrated that resolving scarcity allows the mind to work other problems and can improve.  IQ tests were given before harvest and after harvest.  Scores were significantly higher after harvest as the mind was not consumed by the imperative to find funds, food, shelter. Book = “Scarcity, Why Having So Little Means So Much”</a:t>
            </a:r>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3</a:t>
            </a:fld>
            <a:endParaRPr lang="en-US" dirty="0"/>
          </a:p>
        </p:txBody>
      </p:sp>
    </p:spTree>
    <p:extLst>
      <p:ext uri="{BB962C8B-B14F-4D97-AF65-F5344CB8AC3E}">
        <p14:creationId xmlns:p14="http://schemas.microsoft.com/office/powerpoint/2010/main" val="3873996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Mifos philosophy</a:t>
            </a:r>
            <a:r>
              <a:rPr lang="en-US" baseline="0" dirty="0" smtClean="0"/>
              <a:t> = credit union philosophy</a:t>
            </a:r>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4</a:t>
            </a:fld>
            <a:endParaRPr lang="en-US" dirty="0"/>
          </a:p>
        </p:txBody>
      </p:sp>
    </p:spTree>
    <p:extLst>
      <p:ext uri="{BB962C8B-B14F-4D97-AF65-F5344CB8AC3E}">
        <p14:creationId xmlns:p14="http://schemas.microsoft.com/office/powerpoint/2010/main" val="804065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Gist is that there are tens of thousands of financial cooperatives that can benefit from Mifos X deployment</a:t>
            </a:r>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5</a:t>
            </a:fld>
            <a:endParaRPr lang="en-US" dirty="0"/>
          </a:p>
        </p:txBody>
      </p:sp>
    </p:spTree>
    <p:extLst>
      <p:ext uri="{BB962C8B-B14F-4D97-AF65-F5344CB8AC3E}">
        <p14:creationId xmlns:p14="http://schemas.microsoft.com/office/powerpoint/2010/main" val="1190565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have existing SACCO users that use work-around, our partners have coop market opportunities . . . </a:t>
            </a:r>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7</a:t>
            </a:fld>
            <a:endParaRPr lang="en-US" dirty="0"/>
          </a:p>
        </p:txBody>
      </p:sp>
    </p:spTree>
    <p:extLst>
      <p:ext uri="{BB962C8B-B14F-4D97-AF65-F5344CB8AC3E}">
        <p14:creationId xmlns:p14="http://schemas.microsoft.com/office/powerpoint/2010/main" val="4055054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Branch has distributed our Mifos X overview information to his field officers.</a:t>
            </a:r>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8</a:t>
            </a:fld>
            <a:endParaRPr lang="en-US" dirty="0"/>
          </a:p>
        </p:txBody>
      </p:sp>
    </p:spTree>
    <p:extLst>
      <p:ext uri="{BB962C8B-B14F-4D97-AF65-F5344CB8AC3E}">
        <p14:creationId xmlns:p14="http://schemas.microsoft.com/office/powerpoint/2010/main" val="857098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updates after our phone conversation</a:t>
            </a:r>
            <a:r>
              <a:rPr lang="en-US" baseline="0" dirty="0" smtClean="0"/>
              <a:t> with Andrew</a:t>
            </a:r>
            <a:endParaRPr lang="en-US" dirty="0"/>
          </a:p>
        </p:txBody>
      </p:sp>
      <p:sp>
        <p:nvSpPr>
          <p:cNvPr id="4" name="Slide Number Placeholder 3"/>
          <p:cNvSpPr>
            <a:spLocks noGrp="1"/>
          </p:cNvSpPr>
          <p:nvPr>
            <p:ph type="sldNum" sz="quarter" idx="10"/>
          </p:nvPr>
        </p:nvSpPr>
        <p:spPr/>
        <p:txBody>
          <a:bodyPr/>
          <a:lstStyle/>
          <a:p>
            <a:pPr>
              <a:defRPr/>
            </a:pPr>
            <a:fld id="{2D0AB823-E0EA-42B0-8176-EE6A4B8DAE3C}" type="slidenum">
              <a:rPr lang="en-US" smtClean="0"/>
              <a:pPr>
                <a:defRPr/>
              </a:pPr>
              <a:t>9</a:t>
            </a:fld>
            <a:endParaRPr lang="en-US" dirty="0"/>
          </a:p>
        </p:txBody>
      </p:sp>
    </p:spTree>
    <p:extLst>
      <p:ext uri="{BB962C8B-B14F-4D97-AF65-F5344CB8AC3E}">
        <p14:creationId xmlns:p14="http://schemas.microsoft.com/office/powerpoint/2010/main" val="310944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Brief</a:t>
            </a:r>
            <a:r>
              <a:rPr lang="en-US" baseline="0" dirty="0" smtClean="0"/>
              <a:t> why – strengths of each. Volunteer roles they are filling.</a:t>
            </a:r>
            <a:endParaRPr lang="en-US" dirty="0"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6B5358-D8B6-4CA8-9F87-C9EBF09E4624}" type="slidenum">
              <a:rPr lang="en-US" smtClean="0"/>
              <a:pPr/>
              <a:t>10</a:t>
            </a:fld>
            <a:endParaRPr lang="en-US" smtClean="0"/>
          </a:p>
        </p:txBody>
      </p:sp>
    </p:spTree>
    <p:extLst>
      <p:ext uri="{BB962C8B-B14F-4D97-AF65-F5344CB8AC3E}">
        <p14:creationId xmlns:p14="http://schemas.microsoft.com/office/powerpoint/2010/main" val="3707106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dirty="0"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6DC9A04C-E2C2-43D0-A1BE-DCCCD0BDF0D1}" type="datetime1">
              <a:rPr lang="en-US"/>
              <a:pPr>
                <a:defRPr/>
              </a:pPr>
              <a:t>11/25/14</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smtClean="0">
                <a:solidFill>
                  <a:schemeClr val="tx2"/>
                </a:solidFill>
              </a:defRPr>
            </a:lvl1pPr>
          </a:lstStyle>
          <a:p>
            <a:pPr>
              <a:defRPr/>
            </a:pPr>
            <a:r>
              <a:rPr lang="en-US" dirty="0"/>
              <a:t>1</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4588804A-E7E0-4B34-8703-BF87DFC4721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smtClean="0"/>
            </a:lvl1pPr>
          </a:lstStyle>
          <a:p>
            <a:pPr>
              <a:defRPr/>
            </a:pPr>
            <a:fld id="{DF06BA7C-3384-41F2-85A3-BCFFDD9E12E2}" type="datetime1">
              <a:rPr lang="en-US"/>
              <a:pPr>
                <a:defRPr/>
              </a:pPr>
              <a:t>11/25/14</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9BD53034-DB0B-40F5-82FC-0CF3EB668090}" type="slidenum">
              <a:rPr lang="en-US"/>
              <a:pPr>
                <a:defRPr/>
              </a:pPr>
              <a:t>‹#›</a:t>
            </a:fld>
            <a:endParaRPr lang="en-US" dirty="0"/>
          </a:p>
        </p:txBody>
      </p:sp>
      <p:sp>
        <p:nvSpPr>
          <p:cNvPr id="12" name="Slide Number Placeholder 3"/>
          <p:cNvSpPr txBox="1">
            <a:spLocks/>
          </p:cNvSpPr>
          <p:nvPr userDrawn="1"/>
        </p:nvSpPr>
        <p:spPr>
          <a:xfrm>
            <a:off x="0" y="624840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4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p:txBody>
          <a:bodyPr/>
          <a:lstStyle>
            <a:lvl1pPr>
              <a:defRPr/>
            </a:lvl1pPr>
          </a:lstStyle>
          <a:p>
            <a:pPr>
              <a:defRPr/>
            </a:pPr>
            <a:endParaRPr lang="en-US" dirty="0"/>
          </a:p>
        </p:txBody>
      </p:sp>
      <p:sp>
        <p:nvSpPr>
          <p:cNvPr id="6" name="Rectangle 4"/>
          <p:cNvSpPr>
            <a:spLocks noGrp="1" noChangeArrowheads="1"/>
          </p:cNvSpPr>
          <p:nvPr>
            <p:ph type="ftr" sz="quarter" idx="11"/>
          </p:nvPr>
        </p:nvSpPr>
        <p:spPr/>
        <p:txBody>
          <a:bodyPr/>
          <a:lstStyle>
            <a:lvl1pPr>
              <a:defRPr/>
            </a:lvl1pPr>
          </a:lstStyle>
          <a:p>
            <a:pPr>
              <a:defRPr/>
            </a:pPr>
            <a:endParaRPr lang="en-US" dirty="0"/>
          </a:p>
        </p:txBody>
      </p:sp>
      <p:sp>
        <p:nvSpPr>
          <p:cNvPr id="7" name="Rectangle 5"/>
          <p:cNvSpPr>
            <a:spLocks noGrp="1" noChangeArrowheads="1"/>
          </p:cNvSpPr>
          <p:nvPr>
            <p:ph type="sldNum" sz="quarter" idx="12"/>
          </p:nvPr>
        </p:nvSpPr>
        <p:spPr/>
        <p:txBody>
          <a:bodyPr/>
          <a:lstStyle>
            <a:lvl1pPr>
              <a:defRPr/>
            </a:lvl1pPr>
          </a:lstStyle>
          <a:p>
            <a:pPr>
              <a:defRPr/>
            </a:pPr>
            <a:fld id="{ED0AD6D4-5285-49FB-8E0C-15C463AFBF88}" type="slidenum">
              <a:rPr lang="en-US"/>
              <a:pPr>
                <a:defRPr/>
              </a:pPr>
              <a:t>‹#›</a:t>
            </a:fld>
            <a:endParaRPr lang="en-US" dirty="0"/>
          </a:p>
        </p:txBody>
      </p:sp>
      <p:sp>
        <p:nvSpPr>
          <p:cNvPr id="8" name="Slide Number Placeholder 3"/>
          <p:cNvSpPr txBox="1">
            <a:spLocks/>
          </p:cNvSpPr>
          <p:nvPr userDrawn="1"/>
        </p:nvSpPr>
        <p:spPr>
          <a:xfrm>
            <a:off x="0" y="624840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4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6448" cy="685800"/>
          </a:xfrm>
        </p:spPr>
        <p:txBody>
          <a:body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914400"/>
            <a:ext cx="8153400" cy="5181600"/>
          </a:xfrm>
        </p:spPr>
        <p:txBody>
          <a:bodyPr/>
          <a:lstStyle>
            <a:lvl1pPr>
              <a:buSzPct val="8000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smtClean="0"/>
            </a:lvl1pPr>
          </a:lstStyle>
          <a:p>
            <a:pPr>
              <a:defRPr/>
            </a:pPr>
            <a:fld id="{DA85D6CA-8A2D-4265-956B-F94F785C7E13}" type="datetime1">
              <a:rPr lang="en-US"/>
              <a:pPr>
                <a:defRPr/>
              </a:pPr>
              <a:t>11/25/14</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7595BD33-2106-4495-943C-71ED82D0EFF5}" type="slidenum">
              <a:rPr lang="en-US"/>
              <a:pPr>
                <a:defRPr/>
              </a:pPr>
              <a:t>‹#›</a:t>
            </a:fld>
            <a:endParaRPr lang="en-US" dirty="0"/>
          </a:p>
        </p:txBody>
      </p:sp>
      <p:sp>
        <p:nvSpPr>
          <p:cNvPr id="9" name="Footer Placeholder 13"/>
          <p:cNvSpPr>
            <a:spLocks noGrp="1"/>
          </p:cNvSpPr>
          <p:nvPr>
            <p:ph type="ftr" sz="quarter" idx="12"/>
          </p:nvPr>
        </p:nvSpPr>
        <p:spPr/>
        <p:txBody>
          <a:bodyPr/>
          <a:lstStyle>
            <a:lvl1pPr>
              <a:defRPr smtClean="0"/>
            </a:lvl1pPr>
          </a:lstStyle>
          <a:p>
            <a:pPr>
              <a:defRPr/>
            </a:pPr>
            <a:r>
              <a:rPr lang="en-US" dirty="0"/>
              <a:t>1</a:t>
            </a:r>
          </a:p>
        </p:txBody>
      </p:sp>
      <p:sp>
        <p:nvSpPr>
          <p:cNvPr id="11"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9" name="Content Placeholder 8"/>
          <p:cNvSpPr>
            <a:spLocks noGrp="1"/>
          </p:cNvSpPr>
          <p:nvPr>
            <p:ph sz="quarter" idx="1"/>
          </p:nvPr>
        </p:nvSpPr>
        <p:spPr>
          <a:xfrm>
            <a:off x="609600" y="914400"/>
            <a:ext cx="3886200" cy="5247167"/>
          </a:xfrm>
        </p:spPr>
        <p:txBody>
          <a:bodyPr/>
          <a:lstStyle>
            <a:lvl1pPr>
              <a:buFont typeface="Wingdings 2" pitchFamily="18" charset="2"/>
              <a:buChar char="¦"/>
              <a:defRPr/>
            </a:lvl1pPr>
            <a:lvl2pPr>
              <a:buFont typeface="Wingdings 2" pitchFamily="18" charset="2"/>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2"/>
          </p:nvPr>
        </p:nvSpPr>
        <p:spPr>
          <a:xfrm>
            <a:off x="4844901" y="914400"/>
            <a:ext cx="3886200" cy="524716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7"/>
          <p:cNvSpPr>
            <a:spLocks noGrp="1"/>
          </p:cNvSpPr>
          <p:nvPr>
            <p:ph type="dt" sz="half" idx="10"/>
          </p:nvPr>
        </p:nvSpPr>
        <p:spPr/>
        <p:txBody>
          <a:bodyPr rtlCol="0"/>
          <a:lstStyle>
            <a:lvl1pPr>
              <a:defRPr smtClean="0"/>
            </a:lvl1pPr>
          </a:lstStyle>
          <a:p>
            <a:pPr>
              <a:defRPr/>
            </a:pPr>
            <a:fld id="{89DB5155-B5B9-43BA-8982-B256A7B69100}" type="datetime1">
              <a:rPr lang="en-US"/>
              <a:pPr>
                <a:defRPr/>
              </a:pPr>
              <a:t>11/25/14</a:t>
            </a:fld>
            <a:endParaRPr lang="en-US" dirty="0"/>
          </a:p>
        </p:txBody>
      </p:sp>
      <p:sp>
        <p:nvSpPr>
          <p:cNvPr id="6" name="Slide Number Placeholder 9"/>
          <p:cNvSpPr>
            <a:spLocks noGrp="1"/>
          </p:cNvSpPr>
          <p:nvPr>
            <p:ph type="sldNum" sz="quarter" idx="11"/>
          </p:nvPr>
        </p:nvSpPr>
        <p:spPr>
          <a:xfrm>
            <a:off x="0" y="1079500"/>
            <a:ext cx="533400" cy="219075"/>
          </a:xfrm>
          <a:solidFill>
            <a:schemeClr val="accent2"/>
          </a:solidFill>
        </p:spPr>
        <p:txBody>
          <a:bodyPr rtlCol="0"/>
          <a:lstStyle>
            <a:lvl1pPr>
              <a:defRPr/>
            </a:lvl1pPr>
          </a:lstStyle>
          <a:p>
            <a:pPr>
              <a:defRPr/>
            </a:pPr>
            <a:fld id="{2D169F50-909B-4D83-97B5-2605610D72C1}"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smtClean="0"/>
            </a:lvl1pPr>
          </a:lstStyle>
          <a:p>
            <a:pPr>
              <a:defRPr/>
            </a:pPr>
            <a:r>
              <a:rPr lang="en-US" dirty="0"/>
              <a:t>1</a:t>
            </a:r>
          </a:p>
        </p:txBody>
      </p:sp>
      <p:sp>
        <p:nvSpPr>
          <p:cNvPr id="10"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3400" cy="685800"/>
          </a:xfrm>
        </p:spPr>
        <p:txBody>
          <a:bodyPr/>
          <a:lstStyle>
            <a:lvl1pPr>
              <a:defRPr/>
            </a:lvl1pPr>
          </a:lstStyle>
          <a:p>
            <a:r>
              <a:rPr lang="en-US" dirty="0" smtClean="0"/>
              <a:t>Click to edit Master title style</a:t>
            </a:r>
            <a:endParaRPr lang="en-US" dirty="0"/>
          </a:p>
        </p:txBody>
      </p:sp>
      <p:sp>
        <p:nvSpPr>
          <p:cNvPr id="11" name="Content Placeholder 10"/>
          <p:cNvSpPr>
            <a:spLocks noGrp="1"/>
          </p:cNvSpPr>
          <p:nvPr>
            <p:ph sz="quarter" idx="2"/>
          </p:nvPr>
        </p:nvSpPr>
        <p:spPr>
          <a:xfrm>
            <a:off x="609600" y="1676400"/>
            <a:ext cx="38862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4"/>
          </p:nvPr>
        </p:nvSpPr>
        <p:spPr>
          <a:xfrm>
            <a:off x="4800600" y="1676400"/>
            <a:ext cx="38862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15"/>
          <p:cNvSpPr>
            <a:spLocks noGrp="1"/>
          </p:cNvSpPr>
          <p:nvPr>
            <p:ph type="body" sz="quarter" idx="1"/>
          </p:nvPr>
        </p:nvSpPr>
        <p:spPr>
          <a:xfrm>
            <a:off x="609600" y="9144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dirty="0" smtClean="0"/>
              <a:t>Click to edit Master text styles</a:t>
            </a:r>
          </a:p>
        </p:txBody>
      </p:sp>
      <p:sp>
        <p:nvSpPr>
          <p:cNvPr id="15" name="Text Placeholder 14"/>
          <p:cNvSpPr>
            <a:spLocks noGrp="1"/>
          </p:cNvSpPr>
          <p:nvPr>
            <p:ph type="body" sz="quarter" idx="3"/>
          </p:nvPr>
        </p:nvSpPr>
        <p:spPr>
          <a:xfrm>
            <a:off x="4800600" y="9144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smtClean="0"/>
            </a:lvl1pPr>
          </a:lstStyle>
          <a:p>
            <a:pPr>
              <a:defRPr/>
            </a:pPr>
            <a:fld id="{3A326E64-34E7-4E97-9D51-95CC46531999}" type="datetime1">
              <a:rPr lang="en-US"/>
              <a:pPr>
                <a:defRPr/>
              </a:pPr>
              <a:t>11/25/14</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5D69B3E3-4D09-4DA0-AD12-71A7C2BCA043}"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smtClean="0"/>
            </a:lvl1pPr>
          </a:lstStyle>
          <a:p>
            <a:pPr>
              <a:defRPr/>
            </a:pPr>
            <a:r>
              <a:rPr lang="en-US" dirty="0"/>
              <a:t>1</a:t>
            </a:r>
          </a:p>
        </p:txBody>
      </p:sp>
      <p:sp>
        <p:nvSpPr>
          <p:cNvPr id="14"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22"/>
          <p:cNvSpPr>
            <a:spLocks noGrp="1"/>
          </p:cNvSpPr>
          <p:nvPr>
            <p:ph type="sldNum" sz="quarter" idx="12"/>
          </p:nvPr>
        </p:nvSpPr>
        <p:spPr/>
        <p:txBody>
          <a:bodyPr/>
          <a:lstStyle>
            <a:lvl1pPr>
              <a:defRPr/>
            </a:lvl1pPr>
          </a:lstStyle>
          <a:p>
            <a:pPr>
              <a:defRPr/>
            </a:pPr>
            <a:fld id="{E151FA1D-342F-4EE3-A184-70617ED50B73}" type="slidenum">
              <a:rPr lang="en-US"/>
              <a:pPr>
                <a:defRPr/>
              </a:pPr>
              <a:t>‹#›</a:t>
            </a:fld>
            <a:endParaRPr lang="en-US" dirty="0"/>
          </a:p>
        </p:txBody>
      </p:sp>
      <p:sp>
        <p:nvSpPr>
          <p:cNvPr id="7"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smtClean="0"/>
            </a:lvl1pPr>
          </a:lstStyle>
          <a:p>
            <a:pPr>
              <a:defRPr/>
            </a:pPr>
            <a:fld id="{EF60C802-45B2-48C3-9FE1-A5A94CB4C1EE}" type="datetime1">
              <a:rPr lang="en-US"/>
              <a:pPr>
                <a:defRPr/>
              </a:pPr>
              <a:t>11/25/14</a:t>
            </a:fld>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24765C10-FD6C-47C6-B932-888BA68782C8}" type="slidenum">
              <a:rPr lang="en-US"/>
              <a:pPr>
                <a:defRPr/>
              </a:pPr>
              <a:t>‹#›</a:t>
            </a:fld>
            <a:endParaRPr lang="en-US" dirty="0"/>
          </a:p>
        </p:txBody>
      </p:sp>
      <p:sp>
        <p:nvSpPr>
          <p:cNvPr id="7"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47CC4D4B-5347-4414-A63C-1C66CA939F62}" type="datetime1">
              <a:rPr lang="en-US"/>
              <a:pPr>
                <a:defRPr/>
              </a:pPr>
              <a:t>11/25/14</a:t>
            </a:fld>
            <a:endParaRPr lang="en-US" dirty="0"/>
          </a:p>
        </p:txBody>
      </p:sp>
      <p:sp>
        <p:nvSpPr>
          <p:cNvPr id="5"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6448" cy="68580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914400"/>
            <a:ext cx="1600200" cy="51816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914400"/>
            <a:ext cx="6400800" cy="5257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3"/>
          <p:cNvSpPr>
            <a:spLocks noGrp="1"/>
          </p:cNvSpPr>
          <p:nvPr>
            <p:ph type="dt" sz="half" idx="10"/>
          </p:nvPr>
        </p:nvSpPr>
        <p:spPr/>
        <p:txBody>
          <a:bodyPr/>
          <a:lstStyle>
            <a:lvl1pPr>
              <a:defRPr smtClean="0"/>
            </a:lvl1pPr>
          </a:lstStyle>
          <a:p>
            <a:pPr>
              <a:defRPr/>
            </a:pPr>
            <a:fld id="{C22B8A9F-D946-41DD-9F4B-E5F212FC6AF4}" type="datetime1">
              <a:rPr lang="en-US"/>
              <a:pPr>
                <a:defRPr/>
              </a:pPr>
              <a:t>11/25/14</a:t>
            </a:fld>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DBB1BAF3-CB35-4EE5-A2C8-E9632F0FE4A1}" type="slidenum">
              <a:rPr lang="en-US"/>
              <a:pPr>
                <a:defRPr/>
              </a:pPr>
              <a:t>‹#›</a:t>
            </a:fld>
            <a:endParaRPr lang="en-US" dirty="0"/>
          </a:p>
        </p:txBody>
      </p:sp>
      <p:sp>
        <p:nvSpPr>
          <p:cNvPr id="10" name="Slide Number Placeholder 3"/>
          <p:cNvSpPr txBox="1">
            <a:spLocks/>
          </p:cNvSpPr>
          <p:nvPr userDrawn="1"/>
        </p:nvSpPr>
        <p:spPr>
          <a:xfrm>
            <a:off x="0" y="6461060"/>
            <a:ext cx="5334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0"/>
            <a:ext cx="8153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12"/>
          <p:cNvSpPr>
            <a:spLocks noGrp="1"/>
          </p:cNvSpPr>
          <p:nvPr>
            <p:ph type="body" idx="1"/>
          </p:nvPr>
        </p:nvSpPr>
        <p:spPr bwMode="auto">
          <a:xfrm>
            <a:off x="612775" y="990600"/>
            <a:ext cx="81534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smtClean="0">
                <a:solidFill>
                  <a:schemeClr val="tx2"/>
                </a:solidFill>
                <a:latin typeface="Arial" charset="0"/>
              </a:defRPr>
            </a:lvl1pPr>
          </a:lstStyle>
          <a:p>
            <a:pPr>
              <a:defRPr/>
            </a:pPr>
            <a:fld id="{35B88E8E-43A4-4EE2-9C85-5EAA6F6320D7}" type="datetime1">
              <a:rPr lang="en-US"/>
              <a:pPr>
                <a:defRPr/>
              </a:pPr>
              <a:t>11/25/14</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dirty="0">
                <a:solidFill>
                  <a:schemeClr val="tx2"/>
                </a:solidFill>
                <a:latin typeface="Arial" charset="0"/>
              </a:defRPr>
            </a:lvl1pPr>
          </a:lstStyle>
          <a:p>
            <a:pPr>
              <a:defRPr/>
            </a:pPr>
            <a:endParaRPr lang="en-US" dirty="0"/>
          </a:p>
        </p:txBody>
      </p:sp>
      <p:sp>
        <p:nvSpPr>
          <p:cNvPr id="7" name="Rectangle 6"/>
          <p:cNvSpPr/>
          <p:nvPr/>
        </p:nvSpPr>
        <p:spPr bwMode="white">
          <a:xfrm>
            <a:off x="0" y="685800"/>
            <a:ext cx="9144000" cy="2286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Rectangle 7"/>
          <p:cNvSpPr/>
          <p:nvPr/>
        </p:nvSpPr>
        <p:spPr>
          <a:xfrm>
            <a:off x="0" y="685800"/>
            <a:ext cx="533400" cy="1428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Rectangle 8"/>
          <p:cNvSpPr/>
          <p:nvPr/>
        </p:nvSpPr>
        <p:spPr>
          <a:xfrm>
            <a:off x="590550" y="685800"/>
            <a:ext cx="8553450" cy="14446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0" y="685800"/>
            <a:ext cx="533400" cy="139700"/>
          </a:xfrm>
          <a:prstGeom prst="rect">
            <a:avLst/>
          </a:prstGeom>
        </p:spPr>
        <p:txBody>
          <a:bodyPr vert="horz" anchor="ctr" anchorCtr="0">
            <a:normAutofit/>
          </a:bodyPr>
          <a:lstStyle>
            <a:lvl1pPr algn="ctr" eaLnBrk="1" latinLnBrk="0" hangingPunct="1">
              <a:defRPr kumimoji="0" sz="1400" b="1">
                <a:solidFill>
                  <a:srgbClr val="FFFFFF"/>
                </a:solidFill>
                <a:latin typeface="Arial" charset="0"/>
              </a:defRPr>
            </a:lvl1pPr>
          </a:lstStyle>
          <a:p>
            <a:pPr>
              <a:defRPr/>
            </a:pPr>
            <a:fld id="{7D6FDF20-296E-4483-BD85-24032E3F7700}" type="slidenum">
              <a:rPr lang="en-US"/>
              <a:pPr>
                <a:defRPr/>
              </a:pPr>
              <a:t>‹#›</a:t>
            </a:fld>
            <a:endParaRPr lang="en-US" dirty="0"/>
          </a:p>
        </p:txBody>
      </p:sp>
      <p:pic>
        <p:nvPicPr>
          <p:cNvPr id="11" name="Picture 10" descr="mifos_color_updated.jpg"/>
          <p:cNvPicPr>
            <a:picLocks noChangeAspect="1"/>
          </p:cNvPicPr>
          <p:nvPr userDrawn="1"/>
        </p:nvPicPr>
        <p:blipFill>
          <a:blip r:embed="rId13" cstate="print"/>
          <a:stretch>
            <a:fillRect/>
          </a:stretch>
        </p:blipFill>
        <p:spPr>
          <a:xfrm>
            <a:off x="7724632" y="78218"/>
            <a:ext cx="1405719" cy="554213"/>
          </a:xfrm>
          <a:prstGeom prst="rect">
            <a:avLst/>
          </a:prstGeom>
        </p:spPr>
      </p:pic>
    </p:spTree>
  </p:cSld>
  <p:clrMap bg1="lt1" tx1="dk1" bg2="lt2" tx2="dk2" accent1="accent1" accent2="accent2" accent3="accent3" accent4="accent4" accent5="accent5" accent6="accent6" hlink="hlink" folHlink="folHlink"/>
  <p:sldLayoutIdLst>
    <p:sldLayoutId id="2147484388" r:id="rId1"/>
    <p:sldLayoutId id="2147484389" r:id="rId2"/>
    <p:sldLayoutId id="2147484390" r:id="rId3"/>
    <p:sldLayoutId id="2147484391" r:id="rId4"/>
    <p:sldLayoutId id="2147484392" r:id="rId5"/>
    <p:sldLayoutId id="2147484393" r:id="rId6"/>
    <p:sldLayoutId id="2147484394" r:id="rId7"/>
    <p:sldLayoutId id="2147484395" r:id="rId8"/>
    <p:sldLayoutId id="2147484396" r:id="rId9"/>
    <p:sldLayoutId id="2147484397" r:id="rId10"/>
    <p:sldLayoutId id="2147484398" r:id="rId11"/>
  </p:sldLayoutIdLst>
  <p:hf sldNum="0" hd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w Cen MT" pitchFamily="34" charset="0"/>
        </a:defRPr>
      </a:lvl2pPr>
      <a:lvl3pPr algn="l" rtl="0" eaLnBrk="0" fontAlgn="base" hangingPunct="0">
        <a:spcBef>
          <a:spcPct val="0"/>
        </a:spcBef>
        <a:spcAft>
          <a:spcPct val="0"/>
        </a:spcAft>
        <a:defRPr sz="4000">
          <a:solidFill>
            <a:schemeClr val="tx2"/>
          </a:solidFill>
          <a:latin typeface="Tw Cen MT" pitchFamily="34" charset="0"/>
        </a:defRPr>
      </a:lvl3pPr>
      <a:lvl4pPr algn="l" rtl="0" eaLnBrk="0" fontAlgn="base" hangingPunct="0">
        <a:spcBef>
          <a:spcPct val="0"/>
        </a:spcBef>
        <a:spcAft>
          <a:spcPct val="0"/>
        </a:spcAft>
        <a:defRPr sz="4000">
          <a:solidFill>
            <a:schemeClr val="tx2"/>
          </a:solidFill>
          <a:latin typeface="Tw Cen MT" pitchFamily="34" charset="0"/>
        </a:defRPr>
      </a:lvl4pPr>
      <a:lvl5pPr algn="l" rtl="0" eaLnBrk="0" fontAlgn="base" hangingPunct="0">
        <a:spcBef>
          <a:spcPct val="0"/>
        </a:spcBef>
        <a:spcAft>
          <a:spcPct val="0"/>
        </a:spcAft>
        <a:defRPr sz="40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75000"/>
        <a:buFont typeface="Wingdings 2" pitchFamily="18" charset="2"/>
        <a:buChar char=""/>
        <a:defRPr sz="32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65000"/>
        <a:buFont typeface="Wingdings 2" pitchFamily="18" charset="2"/>
        <a:buChar char=""/>
        <a:defRPr sz="28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5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6BB1C9"/>
        </a:buClr>
        <a:buSzPct val="4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6585CF"/>
        </a:buClr>
        <a:buSzPct val="40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5200" y="3353504"/>
            <a:ext cx="6477000" cy="2434068"/>
          </a:xfrm>
        </p:spPr>
        <p:txBody>
          <a:bodyPr/>
          <a:lstStyle/>
          <a:p>
            <a:endParaRPr lang="en-US" sz="1500" dirty="0"/>
          </a:p>
        </p:txBody>
      </p:sp>
      <p:sp>
        <p:nvSpPr>
          <p:cNvPr id="3" name="Subtitle 2"/>
          <p:cNvSpPr>
            <a:spLocks noGrp="1"/>
          </p:cNvSpPr>
          <p:nvPr>
            <p:ph type="subTitle" idx="1"/>
          </p:nvPr>
        </p:nvSpPr>
        <p:spPr/>
        <p:txBody>
          <a:bodyPr/>
          <a:lstStyle/>
          <a:p>
            <a:endParaRPr lang="en-US" dirty="0"/>
          </a:p>
        </p:txBody>
      </p:sp>
      <p:pic>
        <p:nvPicPr>
          <p:cNvPr id="8" name="Picture"/>
          <p:cNvPicPr>
            <a:picLocks noChangeAspect="1"/>
          </p:cNvPicPr>
          <p:nvPr/>
        </p:nvPicPr>
        <p:blipFill>
          <a:blip r:embed="rId3"/>
          <a:srcRect t="15152" r="7992" b="13105"/>
          <a:stretch>
            <a:fillRect/>
          </a:stretch>
        </p:blipFill>
        <p:spPr bwMode="auto">
          <a:xfrm>
            <a:off x="5193456" y="405719"/>
            <a:ext cx="3381539" cy="158999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2"/>
          <p:cNvSpPr>
            <a:spLocks noGrp="1"/>
          </p:cNvSpPr>
          <p:nvPr>
            <p:ph type="title"/>
          </p:nvPr>
        </p:nvSpPr>
        <p:spPr/>
        <p:txBody>
          <a:bodyPr/>
          <a:lstStyle/>
          <a:p>
            <a:r>
              <a:rPr lang="en-US" sz="3200" dirty="0" smtClean="0">
                <a:latin typeface="Century Gothic"/>
                <a:cs typeface="Century Gothic"/>
              </a:rPr>
              <a:t>Mifos Credit Union Advisory Board</a:t>
            </a:r>
          </a:p>
        </p:txBody>
      </p:sp>
      <p:sp>
        <p:nvSpPr>
          <p:cNvPr id="3" name="Content Placeholder 2"/>
          <p:cNvSpPr>
            <a:spLocks noGrp="1"/>
          </p:cNvSpPr>
          <p:nvPr>
            <p:ph sz="quarter" idx="1"/>
          </p:nvPr>
        </p:nvSpPr>
        <p:spPr>
          <a:xfrm>
            <a:off x="627589" y="1332752"/>
            <a:ext cx="8153400" cy="5181600"/>
          </a:xfrm>
        </p:spPr>
        <p:txBody>
          <a:bodyPr/>
          <a:lstStyle/>
          <a:p>
            <a:pPr lvl="0"/>
            <a:r>
              <a:rPr lang="en-US" sz="2400" dirty="0">
                <a:latin typeface="Century Gothic"/>
                <a:cs typeface="Century Gothic"/>
              </a:rPr>
              <a:t>Karen </a:t>
            </a:r>
            <a:r>
              <a:rPr lang="en-US" sz="2400" dirty="0" smtClean="0">
                <a:latin typeface="Century Gothic"/>
                <a:cs typeface="Century Gothic"/>
              </a:rPr>
              <a:t>Miller</a:t>
            </a:r>
            <a:r>
              <a:rPr lang="en-US" sz="2400" dirty="0">
                <a:latin typeface="Century Gothic"/>
                <a:cs typeface="Century Gothic"/>
              </a:rPr>
              <a:t>, Lexington Avenue Credit Union.  Lending and Operations </a:t>
            </a:r>
            <a:r>
              <a:rPr lang="en-US" sz="2400" dirty="0" smtClean="0">
                <a:latin typeface="Century Gothic"/>
                <a:cs typeface="Century Gothic"/>
              </a:rPr>
              <a:t>Expert</a:t>
            </a:r>
          </a:p>
          <a:p>
            <a:pPr marL="0" lvl="0" indent="0">
              <a:buNone/>
            </a:pPr>
            <a:endParaRPr lang="en-US" sz="1200" dirty="0" smtClean="0">
              <a:latin typeface="Century Gothic"/>
              <a:cs typeface="Century Gothic"/>
            </a:endParaRPr>
          </a:p>
          <a:p>
            <a:r>
              <a:rPr lang="en-US" sz="2400" dirty="0">
                <a:latin typeface="Century Gothic"/>
                <a:cs typeface="Century Gothic"/>
              </a:rPr>
              <a:t>Thomas Powers, CEO Hudson Valley Teachers Credit </a:t>
            </a:r>
            <a:r>
              <a:rPr lang="en-US" sz="2400" dirty="0" smtClean="0">
                <a:latin typeface="Century Gothic"/>
                <a:cs typeface="Century Gothic"/>
              </a:rPr>
              <a:t>Union</a:t>
            </a:r>
          </a:p>
          <a:p>
            <a:pPr marL="0" indent="0">
              <a:buNone/>
            </a:pPr>
            <a:endParaRPr lang="en-US" sz="1200" dirty="0">
              <a:latin typeface="Century Gothic"/>
              <a:cs typeface="Century Gothic"/>
            </a:endParaRPr>
          </a:p>
          <a:p>
            <a:r>
              <a:rPr lang="en-US" sz="2400" dirty="0">
                <a:latin typeface="Century Gothic"/>
                <a:cs typeface="Century Gothic"/>
              </a:rPr>
              <a:t>Mr. Kelly Cooke, Retired CEO, El Paso Employees Federal Credit </a:t>
            </a:r>
            <a:r>
              <a:rPr lang="en-US" sz="2400" dirty="0" smtClean="0">
                <a:latin typeface="Century Gothic"/>
                <a:cs typeface="Century Gothic"/>
              </a:rPr>
              <a:t>Union</a:t>
            </a:r>
          </a:p>
          <a:p>
            <a:pPr marL="0" indent="0">
              <a:buNone/>
            </a:pPr>
            <a:endParaRPr lang="en-US" sz="1200" dirty="0">
              <a:latin typeface="Century Gothic"/>
              <a:cs typeface="Century Gothic"/>
            </a:endParaRPr>
          </a:p>
          <a:p>
            <a:r>
              <a:rPr lang="en-US" sz="2400" dirty="0">
                <a:latin typeface="Century Gothic"/>
                <a:cs typeface="Century Gothic"/>
              </a:rPr>
              <a:t>Bev Maxim, Retired </a:t>
            </a:r>
            <a:r>
              <a:rPr lang="en-US" sz="2400" dirty="0" err="1">
                <a:latin typeface="Century Gothic"/>
                <a:cs typeface="Century Gothic"/>
              </a:rPr>
              <a:t>SaskCentral</a:t>
            </a:r>
            <a:r>
              <a:rPr lang="en-US" sz="2400" dirty="0">
                <a:latin typeface="Century Gothic"/>
                <a:cs typeface="Century Gothic"/>
              </a:rPr>
              <a:t> Credit Union, Canada, Current Board Chair, Global Co-Operative Development Group</a:t>
            </a:r>
          </a:p>
          <a:p>
            <a:pPr lvl="0"/>
            <a:endParaRPr lang="en-US" dirty="0" smtClean="0"/>
          </a:p>
          <a:p>
            <a:pPr lvl="0"/>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latin typeface="Century Gothic"/>
                <a:cs typeface="Century Gothic"/>
              </a:rPr>
              <a:t>Is there a great deal of development required to support co-ops?</a:t>
            </a:r>
            <a:endParaRPr lang="en-US" dirty="0">
              <a:latin typeface="Century Gothic"/>
              <a:cs typeface="Century Gothic"/>
            </a:endParaRPr>
          </a:p>
        </p:txBody>
      </p:sp>
      <p:sp>
        <p:nvSpPr>
          <p:cNvPr id="4" name="Title 3"/>
          <p:cNvSpPr>
            <a:spLocks noGrp="1"/>
          </p:cNvSpPr>
          <p:nvPr>
            <p:ph type="title"/>
          </p:nvPr>
        </p:nvSpPr>
        <p:spPr/>
        <p:txBody>
          <a:bodyPr/>
          <a:lstStyle/>
          <a:p>
            <a:r>
              <a:rPr lang="en-US" dirty="0" smtClean="0">
                <a:latin typeface="Century Gothic"/>
                <a:cs typeface="Century Gothic"/>
              </a:rPr>
              <a:t>Product Requirements</a:t>
            </a:r>
            <a:endParaRPr lang="en-US" dirty="0">
              <a:latin typeface="Century Gothic"/>
              <a:cs typeface="Century Gothic"/>
            </a:endParaRPr>
          </a:p>
        </p:txBody>
      </p:sp>
    </p:spTree>
    <p:extLst>
      <p:ext uri="{BB962C8B-B14F-4D97-AF65-F5344CB8AC3E}">
        <p14:creationId xmlns:p14="http://schemas.microsoft.com/office/powerpoint/2010/main" val="307934498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p:txBody>
          <a:bodyPr/>
          <a:lstStyle/>
          <a:p>
            <a:r>
              <a:rPr lang="en-US" sz="3200" dirty="0" smtClean="0">
                <a:latin typeface="Century Gothic"/>
                <a:cs typeface="Century Gothic"/>
              </a:rPr>
              <a:t>Product Gaps are Small</a:t>
            </a:r>
          </a:p>
        </p:txBody>
      </p:sp>
      <p:sp>
        <p:nvSpPr>
          <p:cNvPr id="5" name="Content Placeholder 4"/>
          <p:cNvSpPr>
            <a:spLocks noGrp="1"/>
          </p:cNvSpPr>
          <p:nvPr>
            <p:ph sz="quarter" idx="2"/>
          </p:nvPr>
        </p:nvSpPr>
        <p:spPr/>
        <p:txBody>
          <a:bodyPr/>
          <a:lstStyle/>
          <a:p>
            <a:r>
              <a:rPr lang="en-US" sz="2400" dirty="0" smtClean="0">
                <a:latin typeface="Century Gothic"/>
                <a:cs typeface="Century Gothic"/>
              </a:rPr>
              <a:t>Membership Fees</a:t>
            </a:r>
          </a:p>
          <a:p>
            <a:r>
              <a:rPr lang="en-US" sz="2400" dirty="0" smtClean="0">
                <a:latin typeface="Century Gothic"/>
                <a:cs typeface="Century Gothic"/>
              </a:rPr>
              <a:t>Share Accounts</a:t>
            </a:r>
          </a:p>
          <a:p>
            <a:r>
              <a:rPr lang="en-US" sz="2400" dirty="0" smtClean="0">
                <a:latin typeface="Century Gothic"/>
                <a:cs typeface="Century Gothic"/>
              </a:rPr>
              <a:t>Cash Management</a:t>
            </a:r>
            <a:endParaRPr lang="en-US" sz="2400" dirty="0">
              <a:latin typeface="Century Gothic"/>
              <a:cs typeface="Century Gothic"/>
            </a:endParaRPr>
          </a:p>
          <a:p>
            <a:r>
              <a:rPr lang="en-US" sz="2400" dirty="0" smtClean="0">
                <a:latin typeface="Century Gothic"/>
                <a:cs typeface="Century Gothic"/>
              </a:rPr>
              <a:t>Upcoming Core Features Presented by Mifos Development Team</a:t>
            </a:r>
            <a:endParaRPr lang="en-US" sz="2400" dirty="0">
              <a:latin typeface="Century Gothic"/>
              <a:cs typeface="Century Gothic"/>
            </a:endParaRPr>
          </a:p>
        </p:txBody>
      </p:sp>
      <p:sp>
        <p:nvSpPr>
          <p:cNvPr id="7" name="Content Placeholder 6"/>
          <p:cNvSpPr>
            <a:spLocks noGrp="1"/>
          </p:cNvSpPr>
          <p:nvPr>
            <p:ph sz="quarter" idx="4"/>
          </p:nvPr>
        </p:nvSpPr>
        <p:spPr>
          <a:xfrm>
            <a:off x="4770717" y="1718235"/>
            <a:ext cx="3886200" cy="4586941"/>
          </a:xfrm>
        </p:spPr>
        <p:txBody>
          <a:bodyPr/>
          <a:lstStyle/>
          <a:p>
            <a:pPr marL="0" indent="0">
              <a:buNone/>
            </a:pPr>
            <a:r>
              <a:rPr lang="en-US" sz="2400" i="1" dirty="0" smtClean="0">
                <a:latin typeface="Century Gothic"/>
                <a:cs typeface="Century Gothic"/>
              </a:rPr>
              <a:t>“I believe that Mifos X can support a small credit union in the United States after the next few releases.”</a:t>
            </a:r>
          </a:p>
          <a:p>
            <a:pPr marL="0" indent="0">
              <a:buNone/>
            </a:pPr>
            <a:r>
              <a:rPr lang="en-US" sz="2400" dirty="0" smtClean="0">
                <a:latin typeface="Century Gothic"/>
                <a:cs typeface="Century Gothic"/>
              </a:rPr>
              <a:t>Based on these experiences: </a:t>
            </a:r>
          </a:p>
          <a:p>
            <a:r>
              <a:rPr lang="en-US" sz="2000" dirty="0" smtClean="0">
                <a:latin typeface="Century Gothic"/>
                <a:cs typeface="Century Gothic"/>
              </a:rPr>
              <a:t>Two Personal Deployments</a:t>
            </a:r>
          </a:p>
          <a:p>
            <a:r>
              <a:rPr lang="en-US" sz="2000" dirty="0" smtClean="0">
                <a:latin typeface="Century Gothic"/>
                <a:cs typeface="Century Gothic"/>
              </a:rPr>
              <a:t>Mifos Community Feedback</a:t>
            </a:r>
          </a:p>
          <a:p>
            <a:r>
              <a:rPr lang="en-US" sz="2000" dirty="0" smtClean="0">
                <a:latin typeface="Century Gothic"/>
                <a:cs typeface="Century Gothic"/>
              </a:rPr>
              <a:t>U.S. Credit Union RFP</a:t>
            </a:r>
          </a:p>
          <a:p>
            <a:endParaRPr lang="en-US" sz="2400" dirty="0" smtClean="0">
              <a:latin typeface="Century Gothic"/>
              <a:cs typeface="Century Gothic"/>
            </a:endParaRPr>
          </a:p>
          <a:p>
            <a:pPr marL="0" indent="0">
              <a:buNone/>
            </a:pPr>
            <a:endParaRPr lang="en-US" sz="2400" dirty="0">
              <a:latin typeface="Century Gothic"/>
              <a:cs typeface="Century Gothic"/>
            </a:endParaRPr>
          </a:p>
        </p:txBody>
      </p:sp>
      <p:sp>
        <p:nvSpPr>
          <p:cNvPr id="3" name="Text Placeholder 2"/>
          <p:cNvSpPr>
            <a:spLocks noGrp="1"/>
          </p:cNvSpPr>
          <p:nvPr>
            <p:ph type="body" sz="quarter" idx="1"/>
          </p:nvPr>
        </p:nvSpPr>
        <p:spPr/>
        <p:txBody>
          <a:bodyPr/>
          <a:lstStyle/>
          <a:p>
            <a:r>
              <a:rPr lang="en-US" dirty="0" smtClean="0">
                <a:latin typeface="Century Gothic"/>
                <a:cs typeface="Century Gothic"/>
              </a:rPr>
              <a:t>Co-Operatives</a:t>
            </a:r>
            <a:endParaRPr lang="en-US" dirty="0">
              <a:latin typeface="Century Gothic"/>
              <a:cs typeface="Century Gothic"/>
            </a:endParaRPr>
          </a:p>
        </p:txBody>
      </p:sp>
      <p:sp>
        <p:nvSpPr>
          <p:cNvPr id="6" name="Text Placeholder 5"/>
          <p:cNvSpPr>
            <a:spLocks noGrp="1"/>
          </p:cNvSpPr>
          <p:nvPr>
            <p:ph type="body" sz="quarter" idx="3"/>
          </p:nvPr>
        </p:nvSpPr>
        <p:spPr/>
        <p:txBody>
          <a:bodyPr/>
          <a:lstStyle/>
          <a:p>
            <a:r>
              <a:rPr lang="en-US" dirty="0" smtClean="0">
                <a:latin typeface="Century Gothic"/>
                <a:cs typeface="Century Gothic"/>
              </a:rPr>
              <a:t>Harp’s Professional  Opinion</a:t>
            </a:r>
            <a:endParaRPr lang="en-US" dirty="0">
              <a:latin typeface="Century Gothic"/>
              <a:cs typeface="Century Gothic"/>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2"/>
          <p:cNvSpPr>
            <a:spLocks noGrp="1"/>
          </p:cNvSpPr>
          <p:nvPr>
            <p:ph type="title"/>
          </p:nvPr>
        </p:nvSpPr>
        <p:spPr/>
        <p:txBody>
          <a:bodyPr/>
          <a:lstStyle/>
          <a:p>
            <a:r>
              <a:rPr lang="en-US" smtClean="0"/>
              <a:t>Business Knowledge Gap</a:t>
            </a:r>
            <a:endParaRPr lang="en-US" dirty="0" smtClean="0"/>
          </a:p>
        </p:txBody>
      </p:sp>
      <p:sp>
        <p:nvSpPr>
          <p:cNvPr id="4" name="Content Placeholder 3"/>
          <p:cNvSpPr>
            <a:spLocks noGrp="1"/>
          </p:cNvSpPr>
          <p:nvPr>
            <p:ph sz="quarter" idx="1"/>
          </p:nvPr>
        </p:nvSpPr>
        <p:spPr/>
        <p:txBody>
          <a:bodyPr>
            <a:normAutofit fontScale="85000" lnSpcReduction="10000"/>
          </a:bodyPr>
          <a:lstStyle/>
          <a:p>
            <a:r>
              <a:rPr lang="en-US" dirty="0" smtClean="0"/>
              <a:t>Challenge faced by our community is Business Knowledge.  To address this, an Operations Deployment Tool Kit will be in place by year end 2014. </a:t>
            </a:r>
          </a:p>
          <a:p>
            <a:endParaRPr lang="en-US" dirty="0" smtClean="0"/>
          </a:p>
          <a:p>
            <a:pPr lvl="1"/>
            <a:r>
              <a:rPr lang="en-US" dirty="0" smtClean="0"/>
              <a:t>Collateral Pieces for Deployment Partners.  (in development)</a:t>
            </a:r>
          </a:p>
          <a:p>
            <a:pPr lvl="1"/>
            <a:r>
              <a:rPr lang="en-US" dirty="0" smtClean="0"/>
              <a:t>System Pre-Configuration Guide.  (On Wiki Now)</a:t>
            </a:r>
          </a:p>
          <a:p>
            <a:pPr lvl="1"/>
            <a:r>
              <a:rPr lang="en-US" dirty="0" smtClean="0"/>
              <a:t>Initial System Configuration Guide. (On Wiki Now)</a:t>
            </a:r>
          </a:p>
          <a:p>
            <a:pPr lvl="1"/>
            <a:r>
              <a:rPr lang="en-US" dirty="0" smtClean="0"/>
              <a:t>System User Manual. (On Wiki Now – final editing in progress)</a:t>
            </a:r>
          </a:p>
          <a:p>
            <a:pPr lvl="1"/>
            <a:r>
              <a:rPr lang="en-US" dirty="0" smtClean="0"/>
              <a:t>End User Policy and Procedure Guidelines Template.  (in development)</a:t>
            </a:r>
          </a:p>
          <a:p>
            <a:pPr lvl="1"/>
            <a:r>
              <a:rPr lang="en-US" dirty="0" smtClean="0"/>
              <a:t>Sample staff job descriptions.  (in development)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Century Gothic"/>
                <a:cs typeface="Century Gothic"/>
              </a:rPr>
              <a:t>Why Partner Business Tools?</a:t>
            </a:r>
            <a:endParaRPr lang="en-US" sz="3200" dirty="0">
              <a:latin typeface="Century Gothic"/>
              <a:cs typeface="Century Gothic"/>
            </a:endParaRPr>
          </a:p>
        </p:txBody>
      </p:sp>
      <p:sp>
        <p:nvSpPr>
          <p:cNvPr id="7" name="Text Placeholder 6"/>
          <p:cNvSpPr>
            <a:spLocks noGrp="1"/>
          </p:cNvSpPr>
          <p:nvPr>
            <p:ph type="body" idx="2"/>
          </p:nvPr>
        </p:nvSpPr>
        <p:spPr/>
        <p:txBody>
          <a:bodyPr/>
          <a:lstStyle/>
          <a:p>
            <a:r>
              <a:rPr lang="en-US" sz="1600" b="1" i="1" dirty="0">
                <a:latin typeface="Century Gothic"/>
                <a:cs typeface="Century Gothic"/>
              </a:rPr>
              <a:t>Microfinance Banana Skins 2014</a:t>
            </a:r>
            <a:r>
              <a:rPr lang="en-US" sz="1600" b="1" i="1" dirty="0" smtClean="0">
                <a:latin typeface="Century Gothic"/>
                <a:cs typeface="Century Gothic"/>
              </a:rPr>
              <a:t>:</a:t>
            </a:r>
          </a:p>
          <a:p>
            <a:r>
              <a:rPr lang="en-US" sz="1600" b="1" i="1" dirty="0" smtClean="0">
                <a:latin typeface="Century Gothic"/>
                <a:cs typeface="Century Gothic"/>
              </a:rPr>
              <a:t>Facing </a:t>
            </a:r>
            <a:r>
              <a:rPr lang="en-US" sz="1600" b="1" i="1" dirty="0">
                <a:latin typeface="Century Gothic"/>
                <a:cs typeface="Century Gothic"/>
              </a:rPr>
              <a:t>Reality</a:t>
            </a:r>
            <a:r>
              <a:rPr lang="en-US" sz="1600" b="1" dirty="0">
                <a:latin typeface="Century Gothic"/>
                <a:cs typeface="Century Gothic"/>
              </a:rPr>
              <a:t> </a:t>
            </a:r>
            <a:endParaRPr lang="en-US" sz="1600" b="1" dirty="0" smtClean="0">
              <a:latin typeface="Century Gothic"/>
              <a:cs typeface="Century Gothic"/>
            </a:endParaRPr>
          </a:p>
          <a:p>
            <a:r>
              <a:rPr lang="en-US" sz="1600" dirty="0" smtClean="0">
                <a:latin typeface="Century Gothic"/>
                <a:cs typeface="Century Gothic"/>
              </a:rPr>
              <a:t>19 Perceived Risks to Success in Priority Order</a:t>
            </a:r>
          </a:p>
          <a:p>
            <a:endParaRPr lang="en-US" sz="1600" dirty="0">
              <a:latin typeface="Century Gothic"/>
              <a:cs typeface="Century Gothic"/>
            </a:endParaRPr>
          </a:p>
        </p:txBody>
      </p:sp>
      <p:sp>
        <p:nvSpPr>
          <p:cNvPr id="6" name="Content Placeholder 5"/>
          <p:cNvSpPr>
            <a:spLocks noGrp="1"/>
          </p:cNvSpPr>
          <p:nvPr>
            <p:ph sz="quarter" idx="1"/>
          </p:nvPr>
        </p:nvSpPr>
        <p:spPr/>
        <p:style>
          <a:lnRef idx="2">
            <a:schemeClr val="accent2"/>
          </a:lnRef>
          <a:fillRef idx="1">
            <a:schemeClr val="lt1"/>
          </a:fillRef>
          <a:effectRef idx="0">
            <a:schemeClr val="accent2"/>
          </a:effectRef>
          <a:fontRef idx="minor">
            <a:schemeClr val="dk1"/>
          </a:fontRef>
        </p:style>
        <p:txBody>
          <a:bodyPr numCol="2"/>
          <a:lstStyle/>
          <a:p>
            <a:pPr marL="342900" indent="-342900">
              <a:buFont typeface="+mj-lt"/>
              <a:buAutoNum type="arabicPeriod"/>
            </a:pPr>
            <a:r>
              <a:rPr lang="en-US" sz="1800" b="1" i="1" dirty="0" smtClean="0">
                <a:latin typeface="Century Gothic"/>
                <a:cs typeface="Century Gothic"/>
              </a:rPr>
              <a:t>Over Indebtedness</a:t>
            </a:r>
          </a:p>
          <a:p>
            <a:pPr marL="342900" indent="-342900">
              <a:buFont typeface="+mj-lt"/>
              <a:buAutoNum type="arabicPeriod"/>
            </a:pPr>
            <a:r>
              <a:rPr lang="en-US" sz="1800" b="1" i="1" dirty="0" smtClean="0">
                <a:latin typeface="Century Gothic"/>
                <a:cs typeface="Century Gothic"/>
              </a:rPr>
              <a:t>Credit Risk</a:t>
            </a:r>
          </a:p>
          <a:p>
            <a:pPr marL="342900" indent="-342900">
              <a:buFont typeface="+mj-lt"/>
              <a:buAutoNum type="arabicPeriod"/>
            </a:pPr>
            <a:r>
              <a:rPr lang="en-US" sz="1800" dirty="0" smtClean="0">
                <a:latin typeface="Century Gothic"/>
                <a:cs typeface="Century Gothic"/>
              </a:rPr>
              <a:t>Competition</a:t>
            </a:r>
          </a:p>
          <a:p>
            <a:pPr marL="342900" indent="-342900">
              <a:buFont typeface="+mj-lt"/>
              <a:buAutoNum type="arabicPeriod"/>
            </a:pPr>
            <a:r>
              <a:rPr lang="en-US" sz="1800" b="1" i="1" dirty="0" smtClean="0">
                <a:latin typeface="Century Gothic"/>
                <a:cs typeface="Century Gothic"/>
              </a:rPr>
              <a:t>Risk Management</a:t>
            </a:r>
          </a:p>
          <a:p>
            <a:pPr marL="342900" indent="-342900">
              <a:buFont typeface="+mj-lt"/>
              <a:buAutoNum type="arabicPeriod"/>
            </a:pPr>
            <a:r>
              <a:rPr lang="en-US" sz="1800" b="1" i="1" dirty="0" smtClean="0">
                <a:latin typeface="Century Gothic"/>
                <a:cs typeface="Century Gothic"/>
              </a:rPr>
              <a:t>Governance</a:t>
            </a:r>
          </a:p>
          <a:p>
            <a:pPr marL="342900" indent="-342900">
              <a:buFont typeface="+mj-lt"/>
              <a:buAutoNum type="arabicPeriod"/>
            </a:pPr>
            <a:r>
              <a:rPr lang="en-US" sz="1800" b="1" i="1" dirty="0" smtClean="0">
                <a:latin typeface="Century Gothic"/>
                <a:cs typeface="Century Gothic"/>
              </a:rPr>
              <a:t>Strategy</a:t>
            </a:r>
          </a:p>
          <a:p>
            <a:pPr marL="342900" indent="-342900">
              <a:buFont typeface="+mj-lt"/>
              <a:buAutoNum type="arabicPeriod"/>
            </a:pPr>
            <a:r>
              <a:rPr lang="en-US" sz="1800" dirty="0" smtClean="0">
                <a:latin typeface="Century Gothic"/>
                <a:cs typeface="Century Gothic"/>
              </a:rPr>
              <a:t>Political Interference</a:t>
            </a:r>
          </a:p>
          <a:p>
            <a:pPr marL="342900" indent="-342900">
              <a:buFont typeface="+mj-lt"/>
              <a:buAutoNum type="arabicPeriod"/>
            </a:pPr>
            <a:r>
              <a:rPr lang="en-US" sz="1800" b="1" i="1" dirty="0" smtClean="0">
                <a:latin typeface="Century Gothic"/>
                <a:cs typeface="Century Gothic"/>
              </a:rPr>
              <a:t>Management</a:t>
            </a:r>
          </a:p>
          <a:p>
            <a:pPr marL="342900" indent="-342900">
              <a:buFont typeface="+mj-lt"/>
              <a:buAutoNum type="arabicPeriod"/>
            </a:pPr>
            <a:r>
              <a:rPr lang="en-US" sz="1800" dirty="0" smtClean="0">
                <a:latin typeface="Century Gothic"/>
                <a:cs typeface="Century Gothic"/>
              </a:rPr>
              <a:t>Regulation</a:t>
            </a:r>
          </a:p>
          <a:p>
            <a:pPr marL="342900" indent="-342900">
              <a:buFont typeface="+mj-lt"/>
              <a:buAutoNum type="arabicPeriod"/>
            </a:pPr>
            <a:r>
              <a:rPr lang="en-US" sz="1800" b="1" i="1" dirty="0" smtClean="0">
                <a:latin typeface="Century Gothic"/>
                <a:cs typeface="Century Gothic"/>
              </a:rPr>
              <a:t>Staffing</a:t>
            </a:r>
          </a:p>
          <a:p>
            <a:pPr marL="342900" indent="-342900">
              <a:buFont typeface="+mj-lt"/>
              <a:buAutoNum type="arabicPeriod"/>
            </a:pPr>
            <a:r>
              <a:rPr lang="en-US" sz="1800" b="1" i="1" dirty="0" smtClean="0">
                <a:latin typeface="Century Gothic"/>
                <a:cs typeface="Century Gothic"/>
              </a:rPr>
              <a:t>Financial Capability</a:t>
            </a:r>
          </a:p>
          <a:p>
            <a:pPr marL="342900" indent="-342900">
              <a:buFont typeface="+mj-lt"/>
              <a:buAutoNum type="arabicPeriod"/>
            </a:pPr>
            <a:r>
              <a:rPr lang="en-US" sz="1800" b="1" i="1" dirty="0" smtClean="0">
                <a:latin typeface="Century Gothic"/>
                <a:cs typeface="Century Gothic"/>
              </a:rPr>
              <a:t>Product Risk</a:t>
            </a:r>
          </a:p>
          <a:p>
            <a:pPr marL="342900" indent="-342900">
              <a:buFont typeface="+mj-lt"/>
              <a:buAutoNum type="arabicPeriod"/>
            </a:pPr>
            <a:r>
              <a:rPr lang="en-US" sz="1800" dirty="0" smtClean="0">
                <a:latin typeface="Century Gothic"/>
                <a:cs typeface="Century Gothic"/>
              </a:rPr>
              <a:t>Macro-Economic Risk</a:t>
            </a:r>
          </a:p>
          <a:p>
            <a:pPr marL="342900" indent="-342900">
              <a:buFont typeface="+mj-lt"/>
              <a:buAutoNum type="arabicPeriod"/>
            </a:pPr>
            <a:r>
              <a:rPr lang="en-US" sz="1800" b="1" i="1" dirty="0" smtClean="0">
                <a:latin typeface="Century Gothic"/>
                <a:cs typeface="Century Gothic"/>
              </a:rPr>
              <a:t>Client Relationships</a:t>
            </a:r>
          </a:p>
          <a:p>
            <a:pPr marL="342900" indent="-342900">
              <a:buFont typeface="+mj-lt"/>
              <a:buAutoNum type="arabicPeriod"/>
            </a:pPr>
            <a:r>
              <a:rPr lang="en-US" sz="1800" b="1" i="1" dirty="0" smtClean="0">
                <a:latin typeface="Century Gothic"/>
                <a:cs typeface="Century Gothic"/>
              </a:rPr>
              <a:t>Technology Management</a:t>
            </a:r>
          </a:p>
          <a:p>
            <a:pPr marL="342900" indent="-342900">
              <a:buFont typeface="+mj-lt"/>
              <a:buAutoNum type="arabicPeriod"/>
            </a:pPr>
            <a:r>
              <a:rPr lang="en-US" sz="1800" b="1" i="1" dirty="0" smtClean="0">
                <a:latin typeface="Century Gothic"/>
                <a:cs typeface="Century Gothic"/>
              </a:rPr>
              <a:t>Income Volatility</a:t>
            </a:r>
          </a:p>
          <a:p>
            <a:pPr marL="342900" indent="-342900">
              <a:buFont typeface="+mj-lt"/>
              <a:buAutoNum type="arabicPeriod"/>
            </a:pPr>
            <a:r>
              <a:rPr lang="en-US" sz="1800" b="1" i="1" dirty="0" smtClean="0">
                <a:latin typeface="Century Gothic"/>
                <a:cs typeface="Century Gothic"/>
              </a:rPr>
              <a:t>Transparency of Objectives</a:t>
            </a:r>
          </a:p>
          <a:p>
            <a:pPr marL="342900" indent="-342900">
              <a:buFont typeface="+mj-lt"/>
              <a:buAutoNum type="arabicPeriod"/>
            </a:pPr>
            <a:r>
              <a:rPr lang="en-US" sz="1800" dirty="0" smtClean="0">
                <a:latin typeface="Century Gothic"/>
                <a:cs typeface="Century Gothic"/>
              </a:rPr>
              <a:t>Funding</a:t>
            </a:r>
          </a:p>
          <a:p>
            <a:pPr marL="342900" indent="-342900">
              <a:buFont typeface="+mj-lt"/>
              <a:buAutoNum type="arabicPeriod"/>
            </a:pPr>
            <a:r>
              <a:rPr lang="en-US" sz="1800" b="1" i="1" dirty="0" smtClean="0">
                <a:latin typeface="Century Gothic"/>
                <a:cs typeface="Century Gothic"/>
              </a:rPr>
              <a:t>Liquidity</a:t>
            </a:r>
          </a:p>
          <a:p>
            <a:pPr marL="0" indent="0">
              <a:buNone/>
            </a:pPr>
            <a:endParaRPr lang="en-US" sz="2000" b="1" dirty="0" smtClean="0">
              <a:latin typeface="Century Gothic"/>
              <a:cs typeface="Century Gothic"/>
            </a:endParaRPr>
          </a:p>
          <a:p>
            <a:pPr marL="0" indent="0">
              <a:buNone/>
            </a:pPr>
            <a:r>
              <a:rPr lang="en-US" sz="2000" b="1" dirty="0" smtClean="0">
                <a:latin typeface="Century Gothic"/>
                <a:cs typeface="Century Gothic"/>
              </a:rPr>
              <a:t> Mifos X </a:t>
            </a:r>
            <a:r>
              <a:rPr lang="en-US" sz="2000" b="1" i="1" dirty="0" smtClean="0">
                <a:latin typeface="Century Gothic"/>
                <a:cs typeface="Century Gothic"/>
              </a:rPr>
              <a:t>PLUS</a:t>
            </a:r>
            <a:r>
              <a:rPr lang="en-US" sz="2000" b="1" dirty="0" smtClean="0">
                <a:latin typeface="Century Gothic"/>
                <a:cs typeface="Century Gothic"/>
              </a:rPr>
              <a:t> the Partner Business Tools Solves 14 of the 19 Perceived Risks in the Financial Inclusion Community.</a:t>
            </a:r>
            <a:endParaRPr lang="en-US" sz="2000" b="1" dirty="0">
              <a:latin typeface="Century Gothic"/>
              <a:cs typeface="Century Gothic"/>
            </a:endParaRPr>
          </a:p>
        </p:txBody>
      </p:sp>
      <p:sp>
        <p:nvSpPr>
          <p:cNvPr id="8" name="Rounded Rectangle 7"/>
          <p:cNvSpPr/>
          <p:nvPr/>
        </p:nvSpPr>
        <p:spPr>
          <a:xfrm>
            <a:off x="5465232" y="3630233"/>
            <a:ext cx="3168808" cy="1703767"/>
          </a:xfrm>
          <a:prstGeom prst="roundRect">
            <a:avLst/>
          </a:prstGeom>
          <a:solidFill>
            <a:schemeClr val="accent2">
              <a:lumMod val="20000"/>
              <a:lumOff val="80000"/>
              <a:alpha val="14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072360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latin typeface="Century Gothic"/>
                <a:cs typeface="Century Gothic"/>
              </a:rPr>
              <a:t>Words are great, so what are we doing?</a:t>
            </a:r>
            <a:endParaRPr lang="en-US" dirty="0">
              <a:latin typeface="Century Gothic"/>
              <a:cs typeface="Century Gothic"/>
            </a:endParaRPr>
          </a:p>
        </p:txBody>
      </p:sp>
      <p:sp>
        <p:nvSpPr>
          <p:cNvPr id="4" name="Title 3"/>
          <p:cNvSpPr>
            <a:spLocks noGrp="1"/>
          </p:cNvSpPr>
          <p:nvPr>
            <p:ph type="title"/>
          </p:nvPr>
        </p:nvSpPr>
        <p:spPr/>
        <p:txBody>
          <a:bodyPr/>
          <a:lstStyle/>
          <a:p>
            <a:r>
              <a:rPr lang="en-US" dirty="0" smtClean="0">
                <a:latin typeface="Century Gothic"/>
                <a:cs typeface="Century Gothic"/>
              </a:rPr>
              <a:t>Launch Plan</a:t>
            </a:r>
            <a:endParaRPr lang="en-US" dirty="0">
              <a:latin typeface="Century Gothic"/>
              <a:cs typeface="Century Gothic"/>
            </a:endParaRPr>
          </a:p>
        </p:txBody>
      </p:sp>
    </p:spTree>
    <p:extLst>
      <p:ext uri="{BB962C8B-B14F-4D97-AF65-F5344CB8AC3E}">
        <p14:creationId xmlns:p14="http://schemas.microsoft.com/office/powerpoint/2010/main" val="156088695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Century Gothic"/>
                <a:cs typeface="Century Gothic"/>
              </a:rPr>
              <a:t>Engage Credit Union Community</a:t>
            </a:r>
            <a:endParaRPr lang="en-US" sz="3200" dirty="0">
              <a:latin typeface="Century Gothic"/>
              <a:cs typeface="Century Gothic"/>
            </a:endParaRPr>
          </a:p>
        </p:txBody>
      </p:sp>
      <p:sp>
        <p:nvSpPr>
          <p:cNvPr id="4" name="Content Placeholder 3"/>
          <p:cNvSpPr>
            <a:spLocks noGrp="1"/>
          </p:cNvSpPr>
          <p:nvPr>
            <p:ph sz="quarter" idx="1"/>
          </p:nvPr>
        </p:nvSpPr>
        <p:spPr>
          <a:xfrm>
            <a:off x="567824" y="1228165"/>
            <a:ext cx="8153400" cy="5181600"/>
          </a:xfrm>
        </p:spPr>
        <p:txBody>
          <a:bodyPr/>
          <a:lstStyle/>
          <a:p>
            <a:r>
              <a:rPr lang="en-US" sz="2800" dirty="0" smtClean="0">
                <a:latin typeface="Century Gothic"/>
                <a:cs typeface="Century Gothic"/>
              </a:rPr>
              <a:t>World Council of Credit Unions</a:t>
            </a:r>
          </a:p>
          <a:p>
            <a:pPr marL="0" indent="0">
              <a:buNone/>
            </a:pPr>
            <a:endParaRPr lang="en-US" sz="1200" dirty="0" smtClean="0">
              <a:latin typeface="Century Gothic"/>
              <a:cs typeface="Century Gothic"/>
            </a:endParaRPr>
          </a:p>
          <a:p>
            <a:r>
              <a:rPr lang="en-US" sz="2800" dirty="0" smtClean="0">
                <a:latin typeface="Century Gothic"/>
                <a:cs typeface="Century Gothic"/>
              </a:rPr>
              <a:t>Filene Institute</a:t>
            </a:r>
          </a:p>
          <a:p>
            <a:pPr marL="0" indent="0">
              <a:buNone/>
            </a:pPr>
            <a:endParaRPr lang="en-US" sz="1200" dirty="0" smtClean="0">
              <a:latin typeface="Century Gothic"/>
              <a:cs typeface="Century Gothic"/>
            </a:endParaRPr>
          </a:p>
          <a:p>
            <a:r>
              <a:rPr lang="en-US" sz="2800" dirty="0" smtClean="0">
                <a:latin typeface="Century Gothic"/>
                <a:cs typeface="Century Gothic"/>
              </a:rPr>
              <a:t>Australian Credit Union League</a:t>
            </a:r>
          </a:p>
          <a:p>
            <a:pPr marL="0" indent="0">
              <a:buNone/>
            </a:pPr>
            <a:endParaRPr lang="en-US" sz="1200" dirty="0" smtClean="0">
              <a:latin typeface="Century Gothic"/>
              <a:cs typeface="Century Gothic"/>
            </a:endParaRPr>
          </a:p>
          <a:p>
            <a:r>
              <a:rPr lang="en-US" sz="2800" dirty="0" smtClean="0">
                <a:latin typeface="Century Gothic"/>
                <a:cs typeface="Century Gothic"/>
              </a:rPr>
              <a:t>Canadian Credit Union Association</a:t>
            </a:r>
          </a:p>
          <a:p>
            <a:pPr marL="0" indent="0">
              <a:buNone/>
            </a:pPr>
            <a:endParaRPr lang="en-US" sz="1200" dirty="0" smtClean="0">
              <a:latin typeface="Century Gothic"/>
              <a:cs typeface="Century Gothic"/>
            </a:endParaRPr>
          </a:p>
          <a:p>
            <a:r>
              <a:rPr lang="en-US" sz="2800" dirty="0" smtClean="0">
                <a:latin typeface="Century Gothic"/>
                <a:cs typeface="Century Gothic"/>
              </a:rPr>
              <a:t>National Associations for Each Country</a:t>
            </a:r>
          </a:p>
          <a:p>
            <a:pPr marL="0" indent="0">
              <a:buNone/>
            </a:pPr>
            <a:endParaRPr lang="en-US" sz="1200" dirty="0" smtClean="0">
              <a:latin typeface="Century Gothic"/>
              <a:cs typeface="Century Gothic"/>
            </a:endParaRPr>
          </a:p>
          <a:p>
            <a:r>
              <a:rPr lang="en-US" sz="2800" dirty="0" smtClean="0">
                <a:latin typeface="Century Gothic"/>
                <a:cs typeface="Century Gothic"/>
              </a:rPr>
              <a:t>Speak or Exhibit at Credit </a:t>
            </a:r>
            <a:r>
              <a:rPr lang="en-US" sz="2800" dirty="0">
                <a:latin typeface="Century Gothic"/>
                <a:cs typeface="Century Gothic"/>
              </a:rPr>
              <a:t>U</a:t>
            </a:r>
            <a:r>
              <a:rPr lang="en-US" sz="2800" dirty="0" smtClean="0">
                <a:latin typeface="Century Gothic"/>
                <a:cs typeface="Century Gothic"/>
              </a:rPr>
              <a:t>nion </a:t>
            </a:r>
            <a:r>
              <a:rPr lang="en-US" sz="2800" dirty="0">
                <a:latin typeface="Century Gothic"/>
                <a:cs typeface="Century Gothic"/>
              </a:rPr>
              <a:t>T</a:t>
            </a:r>
            <a:r>
              <a:rPr lang="en-US" sz="2800" dirty="0" smtClean="0">
                <a:latin typeface="Century Gothic"/>
                <a:cs typeface="Century Gothic"/>
              </a:rPr>
              <a:t>rade </a:t>
            </a:r>
            <a:r>
              <a:rPr lang="en-US" sz="2800" dirty="0">
                <a:latin typeface="Century Gothic"/>
                <a:cs typeface="Century Gothic"/>
              </a:rPr>
              <a:t>S</a:t>
            </a:r>
            <a:r>
              <a:rPr lang="en-US" sz="2800" dirty="0" smtClean="0">
                <a:latin typeface="Century Gothic"/>
                <a:cs typeface="Century Gothic"/>
              </a:rPr>
              <a:t>hows</a:t>
            </a:r>
            <a:endParaRPr lang="en-US" sz="2800" dirty="0">
              <a:latin typeface="Century Gothic"/>
              <a:cs typeface="Century Gothic"/>
            </a:endParaRPr>
          </a:p>
        </p:txBody>
      </p:sp>
    </p:spTree>
    <p:extLst>
      <p:ext uri="{BB962C8B-B14F-4D97-AF65-F5344CB8AC3E}">
        <p14:creationId xmlns:p14="http://schemas.microsoft.com/office/powerpoint/2010/main" val="89814196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Title 2"/>
          <p:cNvSpPr>
            <a:spLocks noGrp="1"/>
          </p:cNvSpPr>
          <p:nvPr>
            <p:ph type="title"/>
          </p:nvPr>
        </p:nvSpPr>
        <p:spPr/>
        <p:txBody>
          <a:bodyPr/>
          <a:lstStyle/>
          <a:p>
            <a:r>
              <a:rPr lang="en-US" sz="3200" dirty="0" smtClean="0">
                <a:latin typeface="Century Gothic"/>
                <a:cs typeface="Century Gothic"/>
              </a:rPr>
              <a:t>Current Opportunities</a:t>
            </a:r>
          </a:p>
        </p:txBody>
      </p:sp>
      <p:sp>
        <p:nvSpPr>
          <p:cNvPr id="2" name="Content Placeholder 1"/>
          <p:cNvSpPr>
            <a:spLocks noGrp="1"/>
          </p:cNvSpPr>
          <p:nvPr>
            <p:ph sz="quarter" idx="1"/>
          </p:nvPr>
        </p:nvSpPr>
        <p:spPr/>
        <p:txBody>
          <a:bodyPr/>
          <a:lstStyle/>
          <a:p>
            <a:pPr marL="0" indent="0">
              <a:buNone/>
            </a:pPr>
            <a:r>
              <a:rPr lang="en-US" dirty="0" smtClean="0"/>
              <a:t>Country Wide</a:t>
            </a:r>
          </a:p>
          <a:p>
            <a:r>
              <a:rPr lang="en-US" dirty="0" smtClean="0"/>
              <a:t>Rwanda</a:t>
            </a:r>
          </a:p>
          <a:p>
            <a:r>
              <a:rPr lang="en-US" dirty="0" smtClean="0"/>
              <a:t>Ghana</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940" y="0"/>
            <a:ext cx="7989107" cy="685800"/>
          </a:xfrm>
        </p:spPr>
        <p:txBody>
          <a:bodyPr/>
          <a:lstStyle/>
          <a:p>
            <a:r>
              <a:rPr lang="en-US" sz="3200" dirty="0">
                <a:latin typeface="Century Gothic"/>
                <a:cs typeface="Century Gothic"/>
              </a:rPr>
              <a:t>Current Opportunities</a:t>
            </a:r>
            <a:endParaRPr lang="en-US" sz="3200" dirty="0"/>
          </a:p>
        </p:txBody>
      </p:sp>
      <p:sp>
        <p:nvSpPr>
          <p:cNvPr id="3" name="Content Placeholder 2"/>
          <p:cNvSpPr>
            <a:spLocks noGrp="1"/>
          </p:cNvSpPr>
          <p:nvPr>
            <p:ph sz="quarter" idx="1"/>
          </p:nvPr>
        </p:nvSpPr>
        <p:spPr/>
        <p:txBody>
          <a:bodyPr/>
          <a:lstStyle/>
          <a:p>
            <a:pPr marL="0" indent="0">
              <a:buNone/>
            </a:pPr>
            <a:r>
              <a:rPr lang="en-US" sz="2400" b="1" dirty="0">
                <a:latin typeface="Century Gothic"/>
                <a:cs typeface="Century Gothic"/>
              </a:rPr>
              <a:t>Individual Deployments in Progress</a:t>
            </a:r>
          </a:p>
          <a:p>
            <a:pPr lvl="1"/>
            <a:r>
              <a:rPr lang="en-US" sz="2000" b="1" dirty="0">
                <a:latin typeface="Century Gothic"/>
                <a:cs typeface="Century Gothic"/>
              </a:rPr>
              <a:t>Uganda</a:t>
            </a:r>
            <a:r>
              <a:rPr lang="en-US" sz="2000" dirty="0">
                <a:latin typeface="Century Gothic"/>
                <a:cs typeface="Century Gothic"/>
              </a:rPr>
              <a:t> – </a:t>
            </a:r>
            <a:r>
              <a:rPr lang="en-US" sz="2000" dirty="0" err="1">
                <a:latin typeface="Century Gothic"/>
                <a:cs typeface="Century Gothic"/>
              </a:rPr>
              <a:t>Valee</a:t>
            </a:r>
            <a:r>
              <a:rPr lang="en-US" sz="2000" dirty="0">
                <a:latin typeface="Century Gothic"/>
                <a:cs typeface="Century Gothic"/>
              </a:rPr>
              <a:t> </a:t>
            </a:r>
            <a:r>
              <a:rPr lang="en-US" sz="2000" dirty="0" smtClean="0">
                <a:latin typeface="Century Gothic"/>
                <a:cs typeface="Century Gothic"/>
              </a:rPr>
              <a:t>SACCO</a:t>
            </a:r>
            <a:endParaRPr lang="en-US" sz="2000" dirty="0">
              <a:latin typeface="Century Gothic"/>
              <a:cs typeface="Century Gothic"/>
            </a:endParaRPr>
          </a:p>
          <a:p>
            <a:pPr lvl="1"/>
            <a:r>
              <a:rPr lang="en-US" sz="2000" b="1" dirty="0">
                <a:latin typeface="Century Gothic"/>
                <a:cs typeface="Century Gothic"/>
              </a:rPr>
              <a:t>Kenya</a:t>
            </a:r>
            <a:r>
              <a:rPr lang="en-US" sz="2000" dirty="0">
                <a:latin typeface="Century Gothic"/>
                <a:cs typeface="Century Gothic"/>
              </a:rPr>
              <a:t> – </a:t>
            </a:r>
            <a:r>
              <a:rPr lang="en-US" sz="2000" dirty="0" smtClean="0">
                <a:latin typeface="Century Gothic"/>
                <a:cs typeface="Century Gothic"/>
              </a:rPr>
              <a:t>Tower SACCO</a:t>
            </a:r>
          </a:p>
          <a:p>
            <a:pPr lvl="1"/>
            <a:r>
              <a:rPr lang="en-US" sz="2000" b="1" dirty="0" smtClean="0">
                <a:latin typeface="Century Gothic"/>
                <a:cs typeface="Century Gothic"/>
              </a:rPr>
              <a:t>Rwanda</a:t>
            </a:r>
            <a:r>
              <a:rPr lang="en-US" sz="2000" dirty="0" smtClean="0">
                <a:latin typeface="Century Gothic"/>
                <a:cs typeface="Century Gothic"/>
              </a:rPr>
              <a:t> </a:t>
            </a:r>
            <a:r>
              <a:rPr lang="en-US" sz="2000" dirty="0">
                <a:latin typeface="Century Gothic"/>
                <a:cs typeface="Century Gothic"/>
              </a:rPr>
              <a:t>– Rwanda Local Development </a:t>
            </a:r>
            <a:r>
              <a:rPr lang="en-US" sz="2000" dirty="0" smtClean="0">
                <a:latin typeface="Century Gothic"/>
                <a:cs typeface="Century Gothic"/>
              </a:rPr>
              <a:t>Agency, </a:t>
            </a:r>
            <a:r>
              <a:rPr lang="en-US" sz="2000" dirty="0" err="1" smtClean="0">
                <a:latin typeface="Century Gothic"/>
                <a:cs typeface="Century Gothic"/>
              </a:rPr>
              <a:t>Umurenge</a:t>
            </a:r>
            <a:r>
              <a:rPr lang="en-US" sz="2000" dirty="0" smtClean="0">
                <a:latin typeface="Century Gothic"/>
                <a:cs typeface="Century Gothic"/>
              </a:rPr>
              <a:t> SACCOs</a:t>
            </a:r>
            <a:endParaRPr lang="en-US" sz="2000" dirty="0">
              <a:latin typeface="Century Gothic"/>
              <a:cs typeface="Century Gothic"/>
            </a:endParaRPr>
          </a:p>
          <a:p>
            <a:pPr lvl="1"/>
            <a:r>
              <a:rPr lang="en-US" sz="2000" b="1" dirty="0">
                <a:latin typeface="Century Gothic"/>
                <a:cs typeface="Century Gothic"/>
              </a:rPr>
              <a:t>Caribbean</a:t>
            </a:r>
            <a:r>
              <a:rPr lang="en-US" sz="2000" dirty="0">
                <a:latin typeface="Century Gothic"/>
                <a:cs typeface="Century Gothic"/>
              </a:rPr>
              <a:t> – SUSU Savings Clubs and Credit </a:t>
            </a:r>
            <a:r>
              <a:rPr lang="en-US" sz="2000" dirty="0" smtClean="0">
                <a:latin typeface="Century Gothic"/>
                <a:cs typeface="Century Gothic"/>
              </a:rPr>
              <a:t>Unions</a:t>
            </a:r>
          </a:p>
          <a:p>
            <a:pPr lvl="1"/>
            <a:r>
              <a:rPr lang="en-US" sz="2000" b="1" dirty="0" smtClean="0">
                <a:latin typeface="Century Gothic"/>
                <a:cs typeface="Century Gothic"/>
              </a:rPr>
              <a:t>Ghana</a:t>
            </a:r>
            <a:r>
              <a:rPr lang="en-US" sz="2000" dirty="0" smtClean="0">
                <a:latin typeface="Century Gothic"/>
                <a:cs typeface="Century Gothic"/>
              </a:rPr>
              <a:t> </a:t>
            </a:r>
            <a:r>
              <a:rPr lang="en-US" sz="2000" dirty="0">
                <a:latin typeface="Century Gothic"/>
                <a:cs typeface="Century Gothic"/>
              </a:rPr>
              <a:t>– SUSU Savings Clubs and </a:t>
            </a:r>
            <a:r>
              <a:rPr lang="en-US" sz="2000" dirty="0" smtClean="0">
                <a:latin typeface="Century Gothic"/>
                <a:cs typeface="Century Gothic"/>
              </a:rPr>
              <a:t>Credit Unions</a:t>
            </a:r>
          </a:p>
          <a:p>
            <a:pPr lvl="1"/>
            <a:r>
              <a:rPr lang="en-US" sz="2000" b="1" dirty="0" smtClean="0">
                <a:latin typeface="Century Gothic"/>
                <a:cs typeface="Century Gothic"/>
              </a:rPr>
              <a:t>Ivory </a:t>
            </a:r>
            <a:r>
              <a:rPr lang="en-US" sz="2000" b="1" dirty="0">
                <a:latin typeface="Century Gothic"/>
                <a:cs typeface="Century Gothic"/>
              </a:rPr>
              <a:t>Coast</a:t>
            </a:r>
            <a:r>
              <a:rPr lang="en-US" sz="2000" dirty="0">
                <a:latin typeface="Century Gothic"/>
                <a:cs typeface="Century Gothic"/>
              </a:rPr>
              <a:t> - SUSU Savings Clubs and Co-</a:t>
            </a:r>
            <a:r>
              <a:rPr lang="en-US" sz="2000" dirty="0" smtClean="0">
                <a:latin typeface="Century Gothic"/>
                <a:cs typeface="Century Gothic"/>
              </a:rPr>
              <a:t>Ops</a:t>
            </a:r>
          </a:p>
          <a:p>
            <a:pPr lvl="1"/>
            <a:r>
              <a:rPr lang="en-US" sz="2000" b="1" dirty="0" smtClean="0">
                <a:latin typeface="Century Gothic"/>
                <a:cs typeface="Century Gothic"/>
              </a:rPr>
              <a:t>India</a:t>
            </a:r>
            <a:r>
              <a:rPr lang="en-US" sz="2000" dirty="0" smtClean="0">
                <a:latin typeface="Century Gothic"/>
                <a:cs typeface="Century Gothic"/>
              </a:rPr>
              <a:t> </a:t>
            </a:r>
            <a:r>
              <a:rPr lang="en-US" sz="2000" dirty="0">
                <a:latin typeface="Century Gothic"/>
                <a:cs typeface="Century Gothic"/>
              </a:rPr>
              <a:t>– </a:t>
            </a:r>
            <a:r>
              <a:rPr lang="en-US" sz="2000" dirty="0" err="1">
                <a:latin typeface="Century Gothic"/>
                <a:cs typeface="Century Gothic"/>
              </a:rPr>
              <a:t>Jananidhi</a:t>
            </a:r>
            <a:r>
              <a:rPr lang="en-US" sz="2000" dirty="0">
                <a:latin typeface="Century Gothic"/>
                <a:cs typeface="Century Gothic"/>
              </a:rPr>
              <a:t> </a:t>
            </a:r>
            <a:r>
              <a:rPr lang="en-US" sz="2000" dirty="0" smtClean="0">
                <a:latin typeface="Century Gothic"/>
                <a:cs typeface="Century Gothic"/>
              </a:rPr>
              <a:t>Cooperative</a:t>
            </a:r>
            <a:r>
              <a:rPr lang="en-US" sz="2000" dirty="0">
                <a:latin typeface="Century Gothic"/>
                <a:cs typeface="Century Gothic"/>
              </a:rPr>
              <a:t>, </a:t>
            </a:r>
            <a:r>
              <a:rPr lang="en-US" sz="2000" dirty="0" err="1">
                <a:latin typeface="Century Gothic"/>
                <a:cs typeface="Century Gothic"/>
              </a:rPr>
              <a:t>Shimoga</a:t>
            </a:r>
            <a:r>
              <a:rPr lang="en-US" sz="2000" dirty="0">
                <a:latin typeface="Century Gothic"/>
                <a:cs typeface="Century Gothic"/>
              </a:rPr>
              <a:t> Multipurpose Social Service Society</a:t>
            </a:r>
          </a:p>
          <a:p>
            <a:pPr lvl="1"/>
            <a:r>
              <a:rPr lang="en-US" sz="2000" b="1" dirty="0">
                <a:latin typeface="Century Gothic"/>
                <a:cs typeface="Century Gothic"/>
              </a:rPr>
              <a:t>Cambodia</a:t>
            </a:r>
            <a:r>
              <a:rPr lang="en-US" sz="2000" dirty="0">
                <a:latin typeface="Century Gothic"/>
                <a:cs typeface="Century Gothic"/>
              </a:rPr>
              <a:t> – </a:t>
            </a:r>
            <a:r>
              <a:rPr lang="en-US" sz="2000" dirty="0" smtClean="0">
                <a:latin typeface="Century Gothic"/>
                <a:cs typeface="Century Gothic"/>
              </a:rPr>
              <a:t>CEDAC, </a:t>
            </a:r>
            <a:r>
              <a:rPr lang="en-US" sz="2000" dirty="0">
                <a:latin typeface="Century Gothic"/>
                <a:cs typeface="Century Gothic"/>
              </a:rPr>
              <a:t>live </a:t>
            </a:r>
            <a:r>
              <a:rPr lang="en-US" sz="2000" dirty="0" smtClean="0">
                <a:latin typeface="Century Gothic"/>
                <a:cs typeface="Century Gothic"/>
              </a:rPr>
              <a:t>pilot</a:t>
            </a:r>
            <a:endParaRPr lang="en-US" sz="2000" dirty="0">
              <a:latin typeface="Century Gothic"/>
              <a:cs typeface="Century Gothic"/>
            </a:endParaRPr>
          </a:p>
          <a:p>
            <a:pPr lvl="1"/>
            <a:r>
              <a:rPr lang="en-US" sz="2000" b="1" dirty="0">
                <a:latin typeface="Century Gothic"/>
                <a:cs typeface="Century Gothic"/>
              </a:rPr>
              <a:t>Burundi</a:t>
            </a:r>
            <a:r>
              <a:rPr lang="en-US" sz="2000" dirty="0">
                <a:latin typeface="Century Gothic"/>
                <a:cs typeface="Century Gothic"/>
              </a:rPr>
              <a:t> – Undisclosed </a:t>
            </a:r>
            <a:r>
              <a:rPr lang="en-US" sz="2000" dirty="0" smtClean="0">
                <a:latin typeface="Century Gothic"/>
                <a:cs typeface="Century Gothic"/>
              </a:rPr>
              <a:t>Name</a:t>
            </a:r>
            <a:endParaRPr lang="en-US" sz="2000" dirty="0">
              <a:latin typeface="Century Gothic"/>
              <a:cs typeface="Century Gothic"/>
            </a:endParaRPr>
          </a:p>
          <a:p>
            <a:pPr lvl="1"/>
            <a:r>
              <a:rPr lang="en-US" sz="2000" b="1" dirty="0">
                <a:latin typeface="Century Gothic"/>
                <a:cs typeface="Century Gothic"/>
              </a:rPr>
              <a:t>Kyrgyz Republic</a:t>
            </a:r>
            <a:r>
              <a:rPr lang="en-US" sz="2000" dirty="0">
                <a:latin typeface="Century Gothic"/>
                <a:cs typeface="Century Gothic"/>
              </a:rPr>
              <a:t> – Apex </a:t>
            </a:r>
            <a:r>
              <a:rPr lang="en-US" sz="2000" dirty="0" smtClean="0">
                <a:latin typeface="Century Gothic"/>
                <a:cs typeface="Century Gothic"/>
              </a:rPr>
              <a:t>MCC</a:t>
            </a:r>
          </a:p>
          <a:p>
            <a:pPr lvl="1"/>
            <a:r>
              <a:rPr lang="en-US" sz="2000" b="1" dirty="0" smtClean="0">
                <a:latin typeface="Century Gothic"/>
                <a:cs typeface="Century Gothic"/>
              </a:rPr>
              <a:t>Georgia – </a:t>
            </a:r>
            <a:r>
              <a:rPr lang="en-US" sz="2000" dirty="0" smtClean="0">
                <a:latin typeface="Century Gothic"/>
                <a:cs typeface="Century Gothic"/>
              </a:rPr>
              <a:t>Credit Unions</a:t>
            </a:r>
            <a:endParaRPr lang="en-US" sz="2000" b="1" dirty="0">
              <a:latin typeface="Century Gothic"/>
              <a:cs typeface="Century Gothic"/>
            </a:endParaRPr>
          </a:p>
          <a:p>
            <a:endParaRPr lang="en-US" dirty="0"/>
          </a:p>
        </p:txBody>
      </p:sp>
    </p:spTree>
    <p:extLst>
      <p:ext uri="{BB962C8B-B14F-4D97-AF65-F5344CB8AC3E}">
        <p14:creationId xmlns:p14="http://schemas.microsoft.com/office/powerpoint/2010/main" val="273433944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Century Gothic"/>
                <a:cs typeface="Century Gothic"/>
              </a:rPr>
              <a:t>Capacity Building</a:t>
            </a:r>
            <a:endParaRPr lang="en-US" sz="3200" dirty="0">
              <a:latin typeface="Century Gothic"/>
              <a:cs typeface="Century Gothic"/>
            </a:endParaRPr>
          </a:p>
        </p:txBody>
      </p:sp>
      <p:sp>
        <p:nvSpPr>
          <p:cNvPr id="3" name="TextBox 2"/>
          <p:cNvSpPr txBox="1"/>
          <p:nvPr/>
        </p:nvSpPr>
        <p:spPr>
          <a:xfrm>
            <a:off x="1613647" y="941293"/>
            <a:ext cx="5528235" cy="523220"/>
          </a:xfrm>
          <a:prstGeom prst="rect">
            <a:avLst/>
          </a:prstGeom>
          <a:noFill/>
        </p:spPr>
        <p:txBody>
          <a:bodyPr wrap="square" rtlCol="0">
            <a:spAutoFit/>
          </a:bodyPr>
          <a:lstStyle/>
          <a:p>
            <a:r>
              <a:rPr lang="en-US" sz="2800" dirty="0" smtClean="0">
                <a:latin typeface="Century Gothic"/>
                <a:cs typeface="Century Gothic"/>
              </a:rPr>
              <a:t>Deployment Accelerator Fund</a:t>
            </a:r>
            <a:endParaRPr lang="en-US" sz="2800" dirty="0">
              <a:latin typeface="Century Gothic"/>
              <a:cs typeface="Century Gothic"/>
            </a:endParaRPr>
          </a:p>
        </p:txBody>
      </p:sp>
      <p:pic>
        <p:nvPicPr>
          <p:cNvPr id="6" name="Picture 5"/>
          <p:cNvPicPr>
            <a:picLocks noChangeAspect="1"/>
          </p:cNvPicPr>
          <p:nvPr/>
        </p:nvPicPr>
        <p:blipFill>
          <a:blip r:embed="rId3" cstate="print"/>
          <a:stretch>
            <a:fillRect/>
          </a:stretch>
        </p:blipFill>
        <p:spPr>
          <a:xfrm>
            <a:off x="2970584" y="2238007"/>
            <a:ext cx="2956719" cy="1892300"/>
          </a:xfrm>
          <a:prstGeom prst="rect">
            <a:avLst/>
          </a:prstGeom>
        </p:spPr>
      </p:pic>
      <p:sp>
        <p:nvSpPr>
          <p:cNvPr id="7" name="Rounded Rectangle 6"/>
          <p:cNvSpPr/>
          <p:nvPr/>
        </p:nvSpPr>
        <p:spPr>
          <a:xfrm>
            <a:off x="192049" y="2070332"/>
            <a:ext cx="2782209" cy="2015358"/>
          </a:xfrm>
          <a:prstGeom prst="roundRect">
            <a:avLst/>
          </a:prstGeom>
          <a:noFill/>
          <a:ln w="28575">
            <a:solidFill>
              <a:srgbClr val="7AD63E"/>
            </a:solidFill>
          </a:ln>
          <a:effectLst/>
        </p:spPr>
        <p:style>
          <a:lnRef idx="1">
            <a:schemeClr val="accent5"/>
          </a:lnRef>
          <a:fillRef idx="3">
            <a:schemeClr val="accent5"/>
          </a:fillRef>
          <a:effectRef idx="2">
            <a:schemeClr val="accent5"/>
          </a:effectRef>
          <a:fontRef idx="minor">
            <a:schemeClr val="lt1"/>
          </a:fontRef>
        </p:style>
        <p:txBody>
          <a:bodyPr anchor="ctr"/>
          <a:lstStyle/>
          <a:p>
            <a:pPr>
              <a:defRPr/>
            </a:pPr>
            <a:r>
              <a:rPr lang="en-US" dirty="0" smtClean="0">
                <a:solidFill>
                  <a:prstClr val="white"/>
                </a:solidFill>
              </a:rPr>
              <a:t>Plug-</a:t>
            </a:r>
            <a:endParaRPr lang="en-US" sz="1400" dirty="0">
              <a:solidFill>
                <a:srgbClr val="000000"/>
              </a:solidFill>
            </a:endParaRPr>
          </a:p>
        </p:txBody>
      </p:sp>
      <p:pic>
        <p:nvPicPr>
          <p:cNvPr id="8" name="Picture 19" descr="meetingBubble"/>
          <p:cNvPicPr>
            <a:picLocks noChangeAspect="1" noChangeArrowheads="1"/>
          </p:cNvPicPr>
          <p:nvPr/>
        </p:nvPicPr>
        <p:blipFill>
          <a:blip r:embed="rId4" cstate="print"/>
          <a:srcRect/>
          <a:stretch>
            <a:fillRect/>
          </a:stretch>
        </p:blipFill>
        <p:spPr bwMode="auto">
          <a:xfrm>
            <a:off x="395276" y="2225700"/>
            <a:ext cx="583108" cy="628661"/>
          </a:xfrm>
          <a:prstGeom prst="rect">
            <a:avLst/>
          </a:prstGeom>
          <a:noFill/>
          <a:ln w="9525">
            <a:noFill/>
            <a:miter lim="800000"/>
            <a:headEnd/>
            <a:tailEnd/>
          </a:ln>
        </p:spPr>
      </p:pic>
      <p:pic>
        <p:nvPicPr>
          <p:cNvPr id="10" name="Picture 45" descr="handshakeBubble"/>
          <p:cNvPicPr>
            <a:picLocks noChangeAspect="1" noChangeArrowheads="1"/>
          </p:cNvPicPr>
          <p:nvPr/>
        </p:nvPicPr>
        <p:blipFill>
          <a:blip r:embed="rId5" cstate="print"/>
          <a:srcRect/>
          <a:stretch>
            <a:fillRect/>
          </a:stretch>
        </p:blipFill>
        <p:spPr bwMode="auto">
          <a:xfrm>
            <a:off x="1561757" y="2233648"/>
            <a:ext cx="341960" cy="365760"/>
          </a:xfrm>
          <a:prstGeom prst="rect">
            <a:avLst/>
          </a:prstGeom>
          <a:noFill/>
          <a:ln w="9525">
            <a:noFill/>
            <a:miter lim="800000"/>
            <a:headEnd/>
            <a:tailEnd/>
          </a:ln>
        </p:spPr>
      </p:pic>
      <p:pic>
        <p:nvPicPr>
          <p:cNvPr id="15" name="Picture 45" descr="handshakeBubble"/>
          <p:cNvPicPr>
            <a:picLocks noChangeAspect="1" noChangeArrowheads="1"/>
          </p:cNvPicPr>
          <p:nvPr/>
        </p:nvPicPr>
        <p:blipFill>
          <a:blip r:embed="rId5" cstate="print"/>
          <a:srcRect/>
          <a:stretch>
            <a:fillRect/>
          </a:stretch>
        </p:blipFill>
        <p:spPr bwMode="auto">
          <a:xfrm>
            <a:off x="778473" y="2843751"/>
            <a:ext cx="365760" cy="365760"/>
          </a:xfrm>
          <a:prstGeom prst="rect">
            <a:avLst/>
          </a:prstGeom>
          <a:noFill/>
          <a:ln w="9525">
            <a:noFill/>
            <a:miter lim="800000"/>
            <a:headEnd/>
            <a:tailEnd/>
          </a:ln>
        </p:spPr>
      </p:pic>
      <p:pic>
        <p:nvPicPr>
          <p:cNvPr id="16" name="Picture 45" descr="handshakeBubble"/>
          <p:cNvPicPr>
            <a:picLocks noChangeAspect="1" noChangeArrowheads="1"/>
          </p:cNvPicPr>
          <p:nvPr/>
        </p:nvPicPr>
        <p:blipFill>
          <a:blip r:embed="rId5" cstate="print"/>
          <a:srcRect/>
          <a:stretch>
            <a:fillRect/>
          </a:stretch>
        </p:blipFill>
        <p:spPr bwMode="auto">
          <a:xfrm>
            <a:off x="1084541" y="2319989"/>
            <a:ext cx="341960" cy="365760"/>
          </a:xfrm>
          <a:prstGeom prst="rect">
            <a:avLst/>
          </a:prstGeom>
          <a:noFill/>
          <a:ln w="9525">
            <a:noFill/>
            <a:miter lim="800000"/>
            <a:headEnd/>
            <a:tailEnd/>
          </a:ln>
        </p:spPr>
      </p:pic>
      <p:pic>
        <p:nvPicPr>
          <p:cNvPr id="19" name="Picture 45" descr="handshakeBubble"/>
          <p:cNvPicPr>
            <a:picLocks noChangeAspect="1" noChangeArrowheads="1"/>
          </p:cNvPicPr>
          <p:nvPr/>
        </p:nvPicPr>
        <p:blipFill>
          <a:blip r:embed="rId5" cstate="print"/>
          <a:srcRect/>
          <a:stretch>
            <a:fillRect/>
          </a:stretch>
        </p:blipFill>
        <p:spPr bwMode="auto">
          <a:xfrm>
            <a:off x="398668" y="3001307"/>
            <a:ext cx="341960" cy="365760"/>
          </a:xfrm>
          <a:prstGeom prst="rect">
            <a:avLst/>
          </a:prstGeom>
          <a:noFill/>
          <a:ln w="9525">
            <a:noFill/>
            <a:miter lim="800000"/>
            <a:headEnd/>
            <a:tailEnd/>
          </a:ln>
        </p:spPr>
      </p:pic>
      <p:pic>
        <p:nvPicPr>
          <p:cNvPr id="32" name="Picture 45" descr="handshakeBubble"/>
          <p:cNvPicPr>
            <a:picLocks noChangeAspect="1" noChangeArrowheads="1"/>
          </p:cNvPicPr>
          <p:nvPr/>
        </p:nvPicPr>
        <p:blipFill>
          <a:blip r:embed="rId5" cstate="print"/>
          <a:srcRect/>
          <a:stretch>
            <a:fillRect/>
          </a:stretch>
        </p:blipFill>
        <p:spPr bwMode="auto">
          <a:xfrm>
            <a:off x="628820" y="3386979"/>
            <a:ext cx="341960" cy="365760"/>
          </a:xfrm>
          <a:prstGeom prst="rect">
            <a:avLst/>
          </a:prstGeom>
          <a:noFill/>
          <a:ln w="9525">
            <a:noFill/>
            <a:miter lim="800000"/>
            <a:headEnd/>
            <a:tailEnd/>
          </a:ln>
        </p:spPr>
      </p:pic>
      <p:pic>
        <p:nvPicPr>
          <p:cNvPr id="33" name="Picture 45" descr="handshakeBubble"/>
          <p:cNvPicPr>
            <a:picLocks noChangeAspect="1" noChangeArrowheads="1"/>
          </p:cNvPicPr>
          <p:nvPr/>
        </p:nvPicPr>
        <p:blipFill>
          <a:blip r:embed="rId5" cstate="print"/>
          <a:srcRect/>
          <a:stretch>
            <a:fillRect/>
          </a:stretch>
        </p:blipFill>
        <p:spPr bwMode="auto">
          <a:xfrm>
            <a:off x="1007998" y="3228351"/>
            <a:ext cx="341960" cy="365760"/>
          </a:xfrm>
          <a:prstGeom prst="rect">
            <a:avLst/>
          </a:prstGeom>
          <a:noFill/>
          <a:ln w="9525">
            <a:noFill/>
            <a:miter lim="800000"/>
            <a:headEnd/>
            <a:tailEnd/>
          </a:ln>
        </p:spPr>
      </p:pic>
      <p:pic>
        <p:nvPicPr>
          <p:cNvPr id="34" name="Picture 45" descr="handshakeBubble"/>
          <p:cNvPicPr>
            <a:picLocks noChangeAspect="1" noChangeArrowheads="1"/>
          </p:cNvPicPr>
          <p:nvPr/>
        </p:nvPicPr>
        <p:blipFill>
          <a:blip r:embed="rId5" cstate="print"/>
          <a:srcRect/>
          <a:stretch>
            <a:fillRect/>
          </a:stretch>
        </p:blipFill>
        <p:spPr bwMode="auto">
          <a:xfrm>
            <a:off x="2203415" y="2686600"/>
            <a:ext cx="341960" cy="365760"/>
          </a:xfrm>
          <a:prstGeom prst="rect">
            <a:avLst/>
          </a:prstGeom>
          <a:noFill/>
          <a:ln w="9525">
            <a:noFill/>
            <a:miter lim="800000"/>
            <a:headEnd/>
            <a:tailEnd/>
          </a:ln>
        </p:spPr>
      </p:pic>
      <p:pic>
        <p:nvPicPr>
          <p:cNvPr id="35" name="Picture 45" descr="handshakeBubble"/>
          <p:cNvPicPr>
            <a:picLocks noChangeAspect="1" noChangeArrowheads="1"/>
          </p:cNvPicPr>
          <p:nvPr/>
        </p:nvPicPr>
        <p:blipFill>
          <a:blip r:embed="rId5" cstate="print"/>
          <a:srcRect/>
          <a:stretch>
            <a:fillRect/>
          </a:stretch>
        </p:blipFill>
        <p:spPr bwMode="auto">
          <a:xfrm>
            <a:off x="1804879" y="2589156"/>
            <a:ext cx="341960" cy="365760"/>
          </a:xfrm>
          <a:prstGeom prst="rect">
            <a:avLst/>
          </a:prstGeom>
          <a:noFill/>
          <a:ln w="9525">
            <a:noFill/>
            <a:miter lim="800000"/>
            <a:headEnd/>
            <a:tailEnd/>
          </a:ln>
        </p:spPr>
      </p:pic>
      <p:pic>
        <p:nvPicPr>
          <p:cNvPr id="36" name="Picture 45" descr="handshakeBubble"/>
          <p:cNvPicPr>
            <a:picLocks noChangeAspect="1" noChangeArrowheads="1"/>
          </p:cNvPicPr>
          <p:nvPr/>
        </p:nvPicPr>
        <p:blipFill>
          <a:blip r:embed="rId5" cstate="print"/>
          <a:srcRect/>
          <a:stretch>
            <a:fillRect/>
          </a:stretch>
        </p:blipFill>
        <p:spPr bwMode="auto">
          <a:xfrm>
            <a:off x="1605398" y="2991165"/>
            <a:ext cx="341960" cy="365760"/>
          </a:xfrm>
          <a:prstGeom prst="rect">
            <a:avLst/>
          </a:prstGeom>
          <a:noFill/>
          <a:ln w="9525">
            <a:noFill/>
            <a:miter lim="800000"/>
            <a:headEnd/>
            <a:tailEnd/>
          </a:ln>
        </p:spPr>
      </p:pic>
      <p:pic>
        <p:nvPicPr>
          <p:cNvPr id="37" name="Picture 45" descr="handshakeBubble"/>
          <p:cNvPicPr>
            <a:picLocks noChangeAspect="1" noChangeArrowheads="1"/>
          </p:cNvPicPr>
          <p:nvPr/>
        </p:nvPicPr>
        <p:blipFill>
          <a:blip r:embed="rId5" cstate="print"/>
          <a:srcRect/>
          <a:stretch>
            <a:fillRect/>
          </a:stretch>
        </p:blipFill>
        <p:spPr bwMode="auto">
          <a:xfrm>
            <a:off x="1286714" y="2701328"/>
            <a:ext cx="341960" cy="365760"/>
          </a:xfrm>
          <a:prstGeom prst="rect">
            <a:avLst/>
          </a:prstGeom>
          <a:noFill/>
          <a:ln w="9525">
            <a:noFill/>
            <a:miter lim="800000"/>
            <a:headEnd/>
            <a:tailEnd/>
          </a:ln>
        </p:spPr>
      </p:pic>
      <p:pic>
        <p:nvPicPr>
          <p:cNvPr id="38" name="Picture 45" descr="handshakeBubble"/>
          <p:cNvPicPr>
            <a:picLocks noChangeAspect="1" noChangeArrowheads="1"/>
          </p:cNvPicPr>
          <p:nvPr/>
        </p:nvPicPr>
        <p:blipFill>
          <a:blip r:embed="rId5" cstate="print"/>
          <a:srcRect/>
          <a:stretch>
            <a:fillRect/>
          </a:stretch>
        </p:blipFill>
        <p:spPr bwMode="auto">
          <a:xfrm>
            <a:off x="1404349" y="3332301"/>
            <a:ext cx="341960" cy="365760"/>
          </a:xfrm>
          <a:prstGeom prst="rect">
            <a:avLst/>
          </a:prstGeom>
          <a:noFill/>
          <a:ln w="9525">
            <a:noFill/>
            <a:miter lim="800000"/>
            <a:headEnd/>
            <a:tailEnd/>
          </a:ln>
        </p:spPr>
      </p:pic>
      <p:pic>
        <p:nvPicPr>
          <p:cNvPr id="39" name="Picture 45" descr="handshakeBubble"/>
          <p:cNvPicPr>
            <a:picLocks noChangeAspect="1" noChangeArrowheads="1"/>
          </p:cNvPicPr>
          <p:nvPr/>
        </p:nvPicPr>
        <p:blipFill>
          <a:blip r:embed="rId5" cstate="print"/>
          <a:srcRect/>
          <a:stretch>
            <a:fillRect/>
          </a:stretch>
        </p:blipFill>
        <p:spPr bwMode="auto">
          <a:xfrm>
            <a:off x="2055454" y="3227160"/>
            <a:ext cx="341960" cy="365760"/>
          </a:xfrm>
          <a:prstGeom prst="rect">
            <a:avLst/>
          </a:prstGeom>
          <a:noFill/>
          <a:ln w="9525">
            <a:noFill/>
            <a:miter lim="800000"/>
            <a:headEnd/>
            <a:tailEnd/>
          </a:ln>
        </p:spPr>
      </p:pic>
      <p:pic>
        <p:nvPicPr>
          <p:cNvPr id="40" name="Picture 45" descr="handshakeBubble"/>
          <p:cNvPicPr>
            <a:picLocks noChangeAspect="1" noChangeArrowheads="1"/>
          </p:cNvPicPr>
          <p:nvPr/>
        </p:nvPicPr>
        <p:blipFill>
          <a:blip r:embed="rId5" cstate="print"/>
          <a:srcRect/>
          <a:stretch>
            <a:fillRect/>
          </a:stretch>
        </p:blipFill>
        <p:spPr bwMode="auto">
          <a:xfrm>
            <a:off x="2138568" y="2248832"/>
            <a:ext cx="341960" cy="365760"/>
          </a:xfrm>
          <a:prstGeom prst="rect">
            <a:avLst/>
          </a:prstGeom>
          <a:noFill/>
          <a:ln w="9525">
            <a:noFill/>
            <a:miter lim="800000"/>
            <a:headEnd/>
            <a:tailEnd/>
          </a:ln>
        </p:spPr>
      </p:pic>
      <p:sp>
        <p:nvSpPr>
          <p:cNvPr id="41" name="TextBox 40"/>
          <p:cNvSpPr txBox="1"/>
          <p:nvPr/>
        </p:nvSpPr>
        <p:spPr>
          <a:xfrm>
            <a:off x="204891" y="1703564"/>
            <a:ext cx="2781548" cy="307777"/>
          </a:xfrm>
          <a:prstGeom prst="rect">
            <a:avLst/>
          </a:prstGeom>
          <a:noFill/>
        </p:spPr>
        <p:txBody>
          <a:bodyPr wrap="square" rtlCol="0">
            <a:spAutoFit/>
          </a:bodyPr>
          <a:lstStyle/>
          <a:p>
            <a:r>
              <a:rPr lang="en-US" sz="1400" dirty="0" smtClean="0">
                <a:latin typeface="Century Gothic"/>
                <a:cs typeface="Century Gothic"/>
              </a:rPr>
              <a:t>Pilot 10-20 Financial Institutions</a:t>
            </a:r>
            <a:endParaRPr lang="en-US" sz="1400" dirty="0">
              <a:latin typeface="Century Gothic"/>
              <a:cs typeface="Century Gothic"/>
            </a:endParaRPr>
          </a:p>
        </p:txBody>
      </p:sp>
      <p:pic>
        <p:nvPicPr>
          <p:cNvPr id="42" name="Picture 45" descr="handshakeBubble"/>
          <p:cNvPicPr>
            <a:picLocks noChangeAspect="1" noChangeArrowheads="1"/>
          </p:cNvPicPr>
          <p:nvPr/>
        </p:nvPicPr>
        <p:blipFill>
          <a:blip r:embed="rId5" cstate="print"/>
          <a:srcRect/>
          <a:stretch>
            <a:fillRect/>
          </a:stretch>
        </p:blipFill>
        <p:spPr bwMode="auto">
          <a:xfrm>
            <a:off x="2320366" y="3660298"/>
            <a:ext cx="341960" cy="365760"/>
          </a:xfrm>
          <a:prstGeom prst="rect">
            <a:avLst/>
          </a:prstGeom>
          <a:noFill/>
          <a:ln w="9525">
            <a:noFill/>
            <a:miter lim="800000"/>
            <a:headEnd/>
            <a:tailEnd/>
          </a:ln>
        </p:spPr>
      </p:pic>
      <p:pic>
        <p:nvPicPr>
          <p:cNvPr id="43" name="Picture 45" descr="handshakeBubble"/>
          <p:cNvPicPr>
            <a:picLocks noChangeAspect="1" noChangeArrowheads="1"/>
          </p:cNvPicPr>
          <p:nvPr/>
        </p:nvPicPr>
        <p:blipFill>
          <a:blip r:embed="rId5" cstate="print"/>
          <a:srcRect/>
          <a:stretch>
            <a:fillRect/>
          </a:stretch>
        </p:blipFill>
        <p:spPr bwMode="auto">
          <a:xfrm>
            <a:off x="1021809" y="3684800"/>
            <a:ext cx="341960" cy="365760"/>
          </a:xfrm>
          <a:prstGeom prst="rect">
            <a:avLst/>
          </a:prstGeom>
          <a:noFill/>
          <a:ln w="9525">
            <a:noFill/>
            <a:miter lim="800000"/>
            <a:headEnd/>
            <a:tailEnd/>
          </a:ln>
        </p:spPr>
      </p:pic>
      <p:pic>
        <p:nvPicPr>
          <p:cNvPr id="44" name="Picture 45" descr="handshakeBubble"/>
          <p:cNvPicPr>
            <a:picLocks noChangeAspect="1" noChangeArrowheads="1"/>
          </p:cNvPicPr>
          <p:nvPr/>
        </p:nvPicPr>
        <p:blipFill>
          <a:blip r:embed="rId5" cstate="print"/>
          <a:srcRect/>
          <a:stretch>
            <a:fillRect/>
          </a:stretch>
        </p:blipFill>
        <p:spPr bwMode="auto">
          <a:xfrm>
            <a:off x="1699672" y="3635796"/>
            <a:ext cx="341960" cy="365760"/>
          </a:xfrm>
          <a:prstGeom prst="rect">
            <a:avLst/>
          </a:prstGeom>
          <a:noFill/>
          <a:ln w="9525">
            <a:noFill/>
            <a:miter lim="800000"/>
            <a:headEnd/>
            <a:tailEnd/>
          </a:ln>
        </p:spPr>
      </p:pic>
      <p:pic>
        <p:nvPicPr>
          <p:cNvPr id="45" name="Picture 45" descr="handshakeBubble"/>
          <p:cNvPicPr>
            <a:picLocks noChangeAspect="1" noChangeArrowheads="1"/>
          </p:cNvPicPr>
          <p:nvPr/>
        </p:nvPicPr>
        <p:blipFill>
          <a:blip r:embed="rId5" cstate="print"/>
          <a:srcRect/>
          <a:stretch>
            <a:fillRect/>
          </a:stretch>
        </p:blipFill>
        <p:spPr bwMode="auto">
          <a:xfrm>
            <a:off x="2479622" y="3072251"/>
            <a:ext cx="341960" cy="365760"/>
          </a:xfrm>
          <a:prstGeom prst="rect">
            <a:avLst/>
          </a:prstGeom>
          <a:noFill/>
          <a:ln w="9525">
            <a:noFill/>
            <a:miter lim="800000"/>
            <a:headEnd/>
            <a:tailEnd/>
          </a:ln>
        </p:spPr>
      </p:pic>
      <p:pic>
        <p:nvPicPr>
          <p:cNvPr id="46" name="Picture 45" descr="handshakeBubble"/>
          <p:cNvPicPr>
            <a:picLocks noChangeAspect="1" noChangeArrowheads="1"/>
          </p:cNvPicPr>
          <p:nvPr/>
        </p:nvPicPr>
        <p:blipFill>
          <a:blip r:embed="rId5" cstate="print"/>
          <a:srcRect/>
          <a:stretch>
            <a:fillRect/>
          </a:stretch>
        </p:blipFill>
        <p:spPr bwMode="auto">
          <a:xfrm>
            <a:off x="352114" y="3676633"/>
            <a:ext cx="341960" cy="365760"/>
          </a:xfrm>
          <a:prstGeom prst="rect">
            <a:avLst/>
          </a:prstGeom>
          <a:noFill/>
          <a:ln w="9525">
            <a:noFill/>
            <a:miter lim="800000"/>
            <a:headEnd/>
            <a:tailEnd/>
          </a:ln>
        </p:spPr>
      </p:pic>
      <p:sp>
        <p:nvSpPr>
          <p:cNvPr id="78" name="Rounded Rectangle 77"/>
          <p:cNvSpPr/>
          <p:nvPr/>
        </p:nvSpPr>
        <p:spPr>
          <a:xfrm>
            <a:off x="5962331" y="2043438"/>
            <a:ext cx="2782209" cy="2015358"/>
          </a:xfrm>
          <a:prstGeom prst="roundRect">
            <a:avLst/>
          </a:prstGeom>
          <a:pattFill prst="lgConfetti">
            <a:fgClr>
              <a:schemeClr val="accent3">
                <a:lumMod val="75000"/>
              </a:schemeClr>
            </a:fgClr>
            <a:bgClr>
              <a:prstClr val="white"/>
            </a:bgClr>
          </a:pattFill>
          <a:ln w="28575">
            <a:solidFill>
              <a:srgbClr val="7AD63E"/>
            </a:solidFill>
          </a:ln>
          <a:effectLst/>
        </p:spPr>
        <p:style>
          <a:lnRef idx="1">
            <a:schemeClr val="accent5"/>
          </a:lnRef>
          <a:fillRef idx="3">
            <a:schemeClr val="accent5"/>
          </a:fillRef>
          <a:effectRef idx="2">
            <a:schemeClr val="accent5"/>
          </a:effectRef>
          <a:fontRef idx="minor">
            <a:schemeClr val="lt1"/>
          </a:fontRef>
        </p:style>
        <p:txBody>
          <a:bodyPr anchor="ctr"/>
          <a:lstStyle/>
          <a:p>
            <a:pPr>
              <a:defRPr/>
            </a:pPr>
            <a:endParaRPr lang="en-US" sz="1400" dirty="0">
              <a:solidFill>
                <a:srgbClr val="000000"/>
              </a:solidFill>
            </a:endParaRPr>
          </a:p>
        </p:txBody>
      </p:sp>
      <p:sp>
        <p:nvSpPr>
          <p:cNvPr id="26" name="Rounded Rectangle 25"/>
          <p:cNvSpPr/>
          <p:nvPr/>
        </p:nvSpPr>
        <p:spPr>
          <a:xfrm>
            <a:off x="912216" y="4942027"/>
            <a:ext cx="1807079" cy="1378092"/>
          </a:xfrm>
          <a:prstGeom prst="roundRect">
            <a:avLst/>
          </a:prstGeom>
          <a:noFill/>
          <a:ln w="28575">
            <a:solidFill>
              <a:srgbClr val="7AD63E"/>
            </a:solidFill>
          </a:ln>
          <a:effectLst/>
        </p:spPr>
        <p:style>
          <a:lnRef idx="1">
            <a:schemeClr val="accent5"/>
          </a:lnRef>
          <a:fillRef idx="3">
            <a:schemeClr val="accent5"/>
          </a:fillRef>
          <a:effectRef idx="2">
            <a:schemeClr val="accent5"/>
          </a:effectRef>
          <a:fontRef idx="minor">
            <a:schemeClr val="lt1"/>
          </a:fontRef>
        </p:style>
        <p:txBody>
          <a:bodyPr anchor="ctr"/>
          <a:lstStyle/>
          <a:p>
            <a:pPr>
              <a:defRPr/>
            </a:pPr>
            <a:r>
              <a:rPr lang="en-US" dirty="0" smtClean="0">
                <a:solidFill>
                  <a:prstClr val="white"/>
                </a:solidFill>
              </a:rPr>
              <a:t>Plug-</a:t>
            </a:r>
          </a:p>
          <a:p>
            <a:pPr>
              <a:buFont typeface="Wingdings" pitchFamily="2" charset="2"/>
              <a:buChar char="§"/>
              <a:defRPr/>
            </a:pPr>
            <a:r>
              <a:rPr lang="en-US" sz="1400" dirty="0" smtClean="0">
                <a:solidFill>
                  <a:prstClr val="white"/>
                </a:solidFill>
              </a:rPr>
              <a:t>analysis </a:t>
            </a:r>
            <a:endParaRPr lang="en-US" sz="1400" dirty="0">
              <a:solidFill>
                <a:prstClr val="white"/>
              </a:solidFill>
            </a:endParaRPr>
          </a:p>
        </p:txBody>
      </p:sp>
      <p:sp>
        <p:nvSpPr>
          <p:cNvPr id="4" name="TextBox 3"/>
          <p:cNvSpPr txBox="1"/>
          <p:nvPr/>
        </p:nvSpPr>
        <p:spPr>
          <a:xfrm>
            <a:off x="881529" y="5169648"/>
            <a:ext cx="1867649" cy="956235"/>
          </a:xfrm>
          <a:prstGeom prst="rect">
            <a:avLst/>
          </a:prstGeom>
          <a:noFill/>
        </p:spPr>
        <p:txBody>
          <a:bodyPr wrap="square" rtlCol="0">
            <a:spAutoFit/>
          </a:bodyPr>
          <a:lstStyle/>
          <a:p>
            <a:pPr algn="ctr"/>
            <a:r>
              <a:rPr lang="en-US" dirty="0" smtClean="0">
                <a:latin typeface="Century Gothic"/>
                <a:cs typeface="Century Gothic"/>
              </a:rPr>
              <a:t>White Paper Proving Proof of Concept</a:t>
            </a:r>
            <a:endParaRPr lang="en-US" dirty="0">
              <a:latin typeface="Century Gothic"/>
              <a:cs typeface="Century Gothic"/>
            </a:endParaRPr>
          </a:p>
        </p:txBody>
      </p:sp>
      <p:pic>
        <p:nvPicPr>
          <p:cNvPr id="48" name="Picture 19" descr="meetingBubble"/>
          <p:cNvPicPr>
            <a:picLocks noChangeAspect="1" noChangeArrowheads="1"/>
          </p:cNvPicPr>
          <p:nvPr/>
        </p:nvPicPr>
        <p:blipFill>
          <a:blip r:embed="rId4" cstate="print"/>
          <a:srcRect/>
          <a:stretch>
            <a:fillRect/>
          </a:stretch>
        </p:blipFill>
        <p:spPr bwMode="auto">
          <a:xfrm>
            <a:off x="6075911" y="2886101"/>
            <a:ext cx="333853" cy="359934"/>
          </a:xfrm>
          <a:prstGeom prst="rect">
            <a:avLst/>
          </a:prstGeom>
          <a:noFill/>
          <a:ln w="9525">
            <a:noFill/>
            <a:miter lim="800000"/>
            <a:headEnd/>
            <a:tailEnd/>
          </a:ln>
        </p:spPr>
      </p:pic>
      <p:sp>
        <p:nvSpPr>
          <p:cNvPr id="49" name="TextBox 48"/>
          <p:cNvSpPr txBox="1"/>
          <p:nvPr/>
        </p:nvSpPr>
        <p:spPr>
          <a:xfrm>
            <a:off x="3708401" y="5292166"/>
            <a:ext cx="1700305" cy="923330"/>
          </a:xfrm>
          <a:prstGeom prst="rect">
            <a:avLst/>
          </a:prstGeom>
          <a:noFill/>
        </p:spPr>
        <p:txBody>
          <a:bodyPr wrap="square" rtlCol="0">
            <a:spAutoFit/>
          </a:bodyPr>
          <a:lstStyle/>
          <a:p>
            <a:pPr algn="ctr"/>
            <a:r>
              <a:rPr lang="en-US" dirty="0" smtClean="0">
                <a:latin typeface="Century Gothic"/>
                <a:cs typeface="Century Gothic"/>
              </a:rPr>
              <a:t>Submit Large Funding Requests</a:t>
            </a:r>
            <a:endParaRPr lang="en-US" dirty="0">
              <a:latin typeface="Century Gothic"/>
              <a:cs typeface="Century Gothic"/>
            </a:endParaRPr>
          </a:p>
        </p:txBody>
      </p:sp>
      <p:sp>
        <p:nvSpPr>
          <p:cNvPr id="50" name="TextBox 49"/>
          <p:cNvSpPr txBox="1"/>
          <p:nvPr/>
        </p:nvSpPr>
        <p:spPr>
          <a:xfrm>
            <a:off x="6154468" y="1631845"/>
            <a:ext cx="2406826" cy="307777"/>
          </a:xfrm>
          <a:prstGeom prst="rect">
            <a:avLst/>
          </a:prstGeom>
          <a:noFill/>
        </p:spPr>
        <p:txBody>
          <a:bodyPr wrap="square" rtlCol="0">
            <a:spAutoFit/>
          </a:bodyPr>
          <a:lstStyle/>
          <a:p>
            <a:r>
              <a:rPr lang="en-US" sz="1400" dirty="0" smtClean="0">
                <a:latin typeface="Century Gothic"/>
                <a:cs typeface="Century Gothic"/>
              </a:rPr>
              <a:t>Infect the World Markets</a:t>
            </a:r>
            <a:endParaRPr lang="en-US" sz="1400" dirty="0">
              <a:latin typeface="Century Gothic"/>
              <a:cs typeface="Century Gothic"/>
            </a:endParaRPr>
          </a:p>
        </p:txBody>
      </p:sp>
      <p:sp>
        <p:nvSpPr>
          <p:cNvPr id="18" name="Rectangle 17"/>
          <p:cNvSpPr/>
          <p:nvPr/>
        </p:nvSpPr>
        <p:spPr>
          <a:xfrm>
            <a:off x="6558002" y="5440686"/>
            <a:ext cx="1569998" cy="646331"/>
          </a:xfrm>
          <a:prstGeom prst="rect">
            <a:avLst/>
          </a:prstGeom>
        </p:spPr>
        <p:txBody>
          <a:bodyPr wrap="square">
            <a:spAutoFit/>
          </a:bodyPr>
          <a:lstStyle/>
          <a:p>
            <a:pPr algn="ctr"/>
            <a:r>
              <a:rPr lang="en-US" dirty="0" smtClean="0">
                <a:solidFill>
                  <a:srgbClr val="000000"/>
                </a:solidFill>
                <a:latin typeface="Century Gothic"/>
                <a:cs typeface="Century Gothic"/>
              </a:rPr>
              <a:t>Vet Effective Partners</a:t>
            </a:r>
            <a:endParaRPr lang="en-US" dirty="0">
              <a:solidFill>
                <a:srgbClr val="000000"/>
              </a:solidFill>
              <a:latin typeface="Century Gothic"/>
              <a:cs typeface="Century Gothic"/>
            </a:endParaRPr>
          </a:p>
        </p:txBody>
      </p:sp>
      <p:sp>
        <p:nvSpPr>
          <p:cNvPr id="51" name="Rounded Rectangle 50"/>
          <p:cNvSpPr/>
          <p:nvPr/>
        </p:nvSpPr>
        <p:spPr>
          <a:xfrm>
            <a:off x="3664380" y="5019723"/>
            <a:ext cx="1807079" cy="1378092"/>
          </a:xfrm>
          <a:prstGeom prst="roundRect">
            <a:avLst/>
          </a:prstGeom>
          <a:noFill/>
          <a:ln w="28575">
            <a:solidFill>
              <a:srgbClr val="7AD63E"/>
            </a:solidFill>
          </a:ln>
          <a:effectLst/>
        </p:spPr>
        <p:style>
          <a:lnRef idx="1">
            <a:schemeClr val="accent5"/>
          </a:lnRef>
          <a:fillRef idx="3">
            <a:schemeClr val="accent5"/>
          </a:fillRef>
          <a:effectRef idx="2">
            <a:schemeClr val="accent5"/>
          </a:effectRef>
          <a:fontRef idx="minor">
            <a:schemeClr val="lt1"/>
          </a:fontRef>
        </p:style>
        <p:txBody>
          <a:bodyPr anchor="ctr"/>
          <a:lstStyle/>
          <a:p>
            <a:pPr>
              <a:defRPr/>
            </a:pPr>
            <a:endParaRPr lang="en-US" sz="1400" dirty="0">
              <a:solidFill>
                <a:prstClr val="white"/>
              </a:solidFill>
            </a:endParaRPr>
          </a:p>
        </p:txBody>
      </p:sp>
      <p:sp>
        <p:nvSpPr>
          <p:cNvPr id="52" name="Rounded Rectangle 51"/>
          <p:cNvSpPr/>
          <p:nvPr/>
        </p:nvSpPr>
        <p:spPr>
          <a:xfrm>
            <a:off x="6446428" y="5080000"/>
            <a:ext cx="1807079" cy="1350684"/>
          </a:xfrm>
          <a:prstGeom prst="roundRect">
            <a:avLst/>
          </a:prstGeom>
          <a:noFill/>
          <a:ln w="28575">
            <a:solidFill>
              <a:srgbClr val="7AD63E"/>
            </a:solidFill>
          </a:ln>
          <a:effectLst/>
        </p:spPr>
        <p:style>
          <a:lnRef idx="1">
            <a:schemeClr val="accent5"/>
          </a:lnRef>
          <a:fillRef idx="3">
            <a:schemeClr val="accent5"/>
          </a:fillRef>
          <a:effectRef idx="2">
            <a:schemeClr val="accent5"/>
          </a:effectRef>
          <a:fontRef idx="minor">
            <a:schemeClr val="lt1"/>
          </a:fontRef>
        </p:style>
        <p:txBody>
          <a:bodyPr anchor="ctr"/>
          <a:lstStyle/>
          <a:p>
            <a:pPr>
              <a:defRPr/>
            </a:pPr>
            <a:endParaRPr lang="en-US" sz="1400" dirty="0">
              <a:solidFill>
                <a:srgbClr val="000000"/>
              </a:solidFill>
            </a:endParaRPr>
          </a:p>
        </p:txBody>
      </p:sp>
      <p:pic>
        <p:nvPicPr>
          <p:cNvPr id="57" name="Picture 19" descr="meetingBubble"/>
          <p:cNvPicPr>
            <a:picLocks noChangeAspect="1" noChangeArrowheads="1"/>
          </p:cNvPicPr>
          <p:nvPr/>
        </p:nvPicPr>
        <p:blipFill>
          <a:blip r:embed="rId4" cstate="print"/>
          <a:srcRect/>
          <a:stretch>
            <a:fillRect/>
          </a:stretch>
        </p:blipFill>
        <p:spPr bwMode="auto">
          <a:xfrm>
            <a:off x="6975370" y="3621206"/>
            <a:ext cx="333853" cy="359934"/>
          </a:xfrm>
          <a:prstGeom prst="rect">
            <a:avLst/>
          </a:prstGeom>
          <a:noFill/>
          <a:ln w="9525">
            <a:noFill/>
            <a:miter lim="800000"/>
            <a:headEnd/>
            <a:tailEnd/>
          </a:ln>
        </p:spPr>
      </p:pic>
      <p:pic>
        <p:nvPicPr>
          <p:cNvPr id="58" name="Picture 19" descr="meetingBubble"/>
          <p:cNvPicPr>
            <a:picLocks noChangeAspect="1" noChangeArrowheads="1"/>
          </p:cNvPicPr>
          <p:nvPr/>
        </p:nvPicPr>
        <p:blipFill>
          <a:blip r:embed="rId4" cstate="print"/>
          <a:srcRect/>
          <a:stretch>
            <a:fillRect/>
          </a:stretch>
        </p:blipFill>
        <p:spPr bwMode="auto">
          <a:xfrm>
            <a:off x="6530123" y="3459842"/>
            <a:ext cx="333853" cy="359934"/>
          </a:xfrm>
          <a:prstGeom prst="rect">
            <a:avLst/>
          </a:prstGeom>
          <a:noFill/>
          <a:ln w="9525">
            <a:noFill/>
            <a:miter lim="800000"/>
            <a:headEnd/>
            <a:tailEnd/>
          </a:ln>
        </p:spPr>
      </p:pic>
      <p:pic>
        <p:nvPicPr>
          <p:cNvPr id="59" name="Picture 19" descr="meetingBubble"/>
          <p:cNvPicPr>
            <a:picLocks noChangeAspect="1" noChangeArrowheads="1"/>
          </p:cNvPicPr>
          <p:nvPr/>
        </p:nvPicPr>
        <p:blipFill>
          <a:blip r:embed="rId4" cstate="print"/>
          <a:srcRect/>
          <a:stretch>
            <a:fillRect/>
          </a:stretch>
        </p:blipFill>
        <p:spPr bwMode="auto">
          <a:xfrm>
            <a:off x="8251347" y="3612243"/>
            <a:ext cx="333853" cy="359934"/>
          </a:xfrm>
          <a:prstGeom prst="rect">
            <a:avLst/>
          </a:prstGeom>
          <a:noFill/>
          <a:ln w="9525">
            <a:noFill/>
            <a:miter lim="800000"/>
            <a:headEnd/>
            <a:tailEnd/>
          </a:ln>
        </p:spPr>
      </p:pic>
      <p:pic>
        <p:nvPicPr>
          <p:cNvPr id="60" name="Picture 19" descr="meetingBubble"/>
          <p:cNvPicPr>
            <a:picLocks noChangeAspect="1" noChangeArrowheads="1"/>
          </p:cNvPicPr>
          <p:nvPr/>
        </p:nvPicPr>
        <p:blipFill>
          <a:blip r:embed="rId4" cstate="print"/>
          <a:srcRect/>
          <a:stretch>
            <a:fillRect/>
          </a:stretch>
        </p:blipFill>
        <p:spPr bwMode="auto">
          <a:xfrm>
            <a:off x="6102806" y="3495701"/>
            <a:ext cx="333853" cy="359934"/>
          </a:xfrm>
          <a:prstGeom prst="rect">
            <a:avLst/>
          </a:prstGeom>
          <a:noFill/>
          <a:ln w="9525">
            <a:noFill/>
            <a:miter lim="800000"/>
            <a:headEnd/>
            <a:tailEnd/>
          </a:ln>
        </p:spPr>
      </p:pic>
      <p:pic>
        <p:nvPicPr>
          <p:cNvPr id="61" name="Picture 19" descr="meetingBubble"/>
          <p:cNvPicPr>
            <a:picLocks noChangeAspect="1" noChangeArrowheads="1"/>
          </p:cNvPicPr>
          <p:nvPr/>
        </p:nvPicPr>
        <p:blipFill>
          <a:blip r:embed="rId4" cstate="print"/>
          <a:srcRect/>
          <a:stretch>
            <a:fillRect/>
          </a:stretch>
        </p:blipFill>
        <p:spPr bwMode="auto">
          <a:xfrm>
            <a:off x="8182617" y="2153984"/>
            <a:ext cx="333853" cy="359934"/>
          </a:xfrm>
          <a:prstGeom prst="rect">
            <a:avLst/>
          </a:prstGeom>
          <a:noFill/>
          <a:ln w="9525">
            <a:noFill/>
            <a:miter lim="800000"/>
            <a:headEnd/>
            <a:tailEnd/>
          </a:ln>
        </p:spPr>
      </p:pic>
      <p:pic>
        <p:nvPicPr>
          <p:cNvPr id="62" name="Picture 19" descr="meetingBubble"/>
          <p:cNvPicPr>
            <a:picLocks noChangeAspect="1" noChangeArrowheads="1"/>
          </p:cNvPicPr>
          <p:nvPr/>
        </p:nvPicPr>
        <p:blipFill>
          <a:blip r:embed="rId4" cstate="print"/>
          <a:srcRect/>
          <a:stretch>
            <a:fillRect/>
          </a:stretch>
        </p:blipFill>
        <p:spPr bwMode="auto">
          <a:xfrm>
            <a:off x="6075912" y="2139042"/>
            <a:ext cx="333853" cy="359934"/>
          </a:xfrm>
          <a:prstGeom prst="rect">
            <a:avLst/>
          </a:prstGeom>
          <a:noFill/>
          <a:ln w="9525">
            <a:noFill/>
            <a:miter lim="800000"/>
            <a:headEnd/>
            <a:tailEnd/>
          </a:ln>
        </p:spPr>
      </p:pic>
      <p:pic>
        <p:nvPicPr>
          <p:cNvPr id="63" name="Picture 19" descr="meetingBubble"/>
          <p:cNvPicPr>
            <a:picLocks noChangeAspect="1" noChangeArrowheads="1"/>
          </p:cNvPicPr>
          <p:nvPr/>
        </p:nvPicPr>
        <p:blipFill>
          <a:blip r:embed="rId4" cstate="print"/>
          <a:srcRect/>
          <a:stretch>
            <a:fillRect/>
          </a:stretch>
        </p:blipFill>
        <p:spPr bwMode="auto">
          <a:xfrm>
            <a:off x="6437488" y="3098265"/>
            <a:ext cx="333853" cy="359934"/>
          </a:xfrm>
          <a:prstGeom prst="rect">
            <a:avLst/>
          </a:prstGeom>
          <a:noFill/>
          <a:ln w="9525">
            <a:noFill/>
            <a:miter lim="800000"/>
            <a:headEnd/>
            <a:tailEnd/>
          </a:ln>
        </p:spPr>
      </p:pic>
      <p:pic>
        <p:nvPicPr>
          <p:cNvPr id="64" name="Picture 19" descr="meetingBubble"/>
          <p:cNvPicPr>
            <a:picLocks noChangeAspect="1" noChangeArrowheads="1"/>
          </p:cNvPicPr>
          <p:nvPr/>
        </p:nvPicPr>
        <p:blipFill>
          <a:blip r:embed="rId4" cstate="print"/>
          <a:srcRect/>
          <a:stretch>
            <a:fillRect/>
          </a:stretch>
        </p:blipFill>
        <p:spPr bwMode="auto">
          <a:xfrm>
            <a:off x="7725417" y="2055372"/>
            <a:ext cx="333853" cy="359934"/>
          </a:xfrm>
          <a:prstGeom prst="rect">
            <a:avLst/>
          </a:prstGeom>
          <a:noFill/>
          <a:ln w="9525">
            <a:noFill/>
            <a:miter lim="800000"/>
            <a:headEnd/>
            <a:tailEnd/>
          </a:ln>
        </p:spPr>
      </p:pic>
      <p:pic>
        <p:nvPicPr>
          <p:cNvPr id="65" name="Picture 19" descr="meetingBubble"/>
          <p:cNvPicPr>
            <a:picLocks noChangeAspect="1" noChangeArrowheads="1"/>
          </p:cNvPicPr>
          <p:nvPr/>
        </p:nvPicPr>
        <p:blipFill>
          <a:blip r:embed="rId4" cstate="print"/>
          <a:srcRect/>
          <a:stretch>
            <a:fillRect/>
          </a:stretch>
        </p:blipFill>
        <p:spPr bwMode="auto">
          <a:xfrm>
            <a:off x="7832993" y="3642125"/>
            <a:ext cx="333853" cy="359934"/>
          </a:xfrm>
          <a:prstGeom prst="rect">
            <a:avLst/>
          </a:prstGeom>
          <a:noFill/>
          <a:ln w="9525">
            <a:noFill/>
            <a:miter lim="800000"/>
            <a:headEnd/>
            <a:tailEnd/>
          </a:ln>
        </p:spPr>
      </p:pic>
      <p:pic>
        <p:nvPicPr>
          <p:cNvPr id="66" name="Picture 19" descr="meetingBubble"/>
          <p:cNvPicPr>
            <a:picLocks noChangeAspect="1" noChangeArrowheads="1"/>
          </p:cNvPicPr>
          <p:nvPr/>
        </p:nvPicPr>
        <p:blipFill>
          <a:blip r:embed="rId4" cstate="print"/>
          <a:srcRect/>
          <a:stretch>
            <a:fillRect/>
          </a:stretch>
        </p:blipFill>
        <p:spPr bwMode="auto">
          <a:xfrm>
            <a:off x="8075040" y="2793466"/>
            <a:ext cx="333853" cy="359934"/>
          </a:xfrm>
          <a:prstGeom prst="rect">
            <a:avLst/>
          </a:prstGeom>
          <a:noFill/>
          <a:ln w="9525">
            <a:noFill/>
            <a:miter lim="800000"/>
            <a:headEnd/>
            <a:tailEnd/>
          </a:ln>
        </p:spPr>
      </p:pic>
      <p:pic>
        <p:nvPicPr>
          <p:cNvPr id="67" name="Picture 19" descr="meetingBubble"/>
          <p:cNvPicPr>
            <a:picLocks noChangeAspect="1" noChangeArrowheads="1"/>
          </p:cNvPicPr>
          <p:nvPr/>
        </p:nvPicPr>
        <p:blipFill>
          <a:blip r:embed="rId4" cstate="print"/>
          <a:srcRect/>
          <a:stretch>
            <a:fillRect/>
          </a:stretch>
        </p:blipFill>
        <p:spPr bwMode="auto">
          <a:xfrm>
            <a:off x="7124782" y="2127089"/>
            <a:ext cx="333853" cy="359934"/>
          </a:xfrm>
          <a:prstGeom prst="rect">
            <a:avLst/>
          </a:prstGeom>
          <a:noFill/>
          <a:ln w="9525">
            <a:noFill/>
            <a:miter lim="800000"/>
            <a:headEnd/>
            <a:tailEnd/>
          </a:ln>
        </p:spPr>
      </p:pic>
      <p:pic>
        <p:nvPicPr>
          <p:cNvPr id="68" name="Picture 19" descr="meetingBubble"/>
          <p:cNvPicPr>
            <a:picLocks noChangeAspect="1" noChangeArrowheads="1"/>
          </p:cNvPicPr>
          <p:nvPr/>
        </p:nvPicPr>
        <p:blipFill>
          <a:blip r:embed="rId4" cstate="print"/>
          <a:srcRect/>
          <a:stretch>
            <a:fillRect/>
          </a:stretch>
        </p:blipFill>
        <p:spPr bwMode="auto">
          <a:xfrm>
            <a:off x="7725418" y="2458783"/>
            <a:ext cx="333853" cy="359934"/>
          </a:xfrm>
          <a:prstGeom prst="rect">
            <a:avLst/>
          </a:prstGeom>
          <a:noFill/>
          <a:ln w="9525">
            <a:noFill/>
            <a:miter lim="800000"/>
            <a:headEnd/>
            <a:tailEnd/>
          </a:ln>
        </p:spPr>
      </p:pic>
      <p:pic>
        <p:nvPicPr>
          <p:cNvPr id="69" name="Picture 19" descr="meetingBubble"/>
          <p:cNvPicPr>
            <a:picLocks noChangeAspect="1" noChangeArrowheads="1"/>
          </p:cNvPicPr>
          <p:nvPr/>
        </p:nvPicPr>
        <p:blipFill>
          <a:blip r:embed="rId4" cstate="print"/>
          <a:srcRect/>
          <a:stretch>
            <a:fillRect/>
          </a:stretch>
        </p:blipFill>
        <p:spPr bwMode="auto">
          <a:xfrm>
            <a:off x="7160641" y="3373183"/>
            <a:ext cx="333853" cy="359934"/>
          </a:xfrm>
          <a:prstGeom prst="rect">
            <a:avLst/>
          </a:prstGeom>
          <a:noFill/>
          <a:ln w="9525">
            <a:noFill/>
            <a:miter lim="800000"/>
            <a:headEnd/>
            <a:tailEnd/>
          </a:ln>
        </p:spPr>
      </p:pic>
      <p:pic>
        <p:nvPicPr>
          <p:cNvPr id="70" name="Picture 19" descr="meetingBubble"/>
          <p:cNvPicPr>
            <a:picLocks noChangeAspect="1" noChangeArrowheads="1"/>
          </p:cNvPicPr>
          <p:nvPr/>
        </p:nvPicPr>
        <p:blipFill>
          <a:blip r:embed="rId4" cstate="print"/>
          <a:srcRect/>
          <a:stretch>
            <a:fillRect/>
          </a:stretch>
        </p:blipFill>
        <p:spPr bwMode="auto">
          <a:xfrm>
            <a:off x="6210382" y="2542454"/>
            <a:ext cx="333853" cy="359934"/>
          </a:xfrm>
          <a:prstGeom prst="rect">
            <a:avLst/>
          </a:prstGeom>
          <a:noFill/>
          <a:ln w="9525">
            <a:noFill/>
            <a:miter lim="800000"/>
            <a:headEnd/>
            <a:tailEnd/>
          </a:ln>
        </p:spPr>
      </p:pic>
      <p:pic>
        <p:nvPicPr>
          <p:cNvPr id="71" name="Picture 19" descr="meetingBubble"/>
          <p:cNvPicPr>
            <a:picLocks noChangeAspect="1" noChangeArrowheads="1"/>
          </p:cNvPicPr>
          <p:nvPr/>
        </p:nvPicPr>
        <p:blipFill>
          <a:blip r:embed="rId4" cstate="print"/>
          <a:srcRect/>
          <a:stretch>
            <a:fillRect/>
          </a:stretch>
        </p:blipFill>
        <p:spPr bwMode="auto">
          <a:xfrm>
            <a:off x="6583911" y="2153983"/>
            <a:ext cx="333853" cy="359934"/>
          </a:xfrm>
          <a:prstGeom prst="rect">
            <a:avLst/>
          </a:prstGeom>
          <a:noFill/>
          <a:ln w="9525">
            <a:noFill/>
            <a:miter lim="800000"/>
            <a:headEnd/>
            <a:tailEnd/>
          </a:ln>
        </p:spPr>
      </p:pic>
      <p:pic>
        <p:nvPicPr>
          <p:cNvPr id="72" name="Picture 19" descr="meetingBubble"/>
          <p:cNvPicPr>
            <a:picLocks noChangeAspect="1" noChangeArrowheads="1"/>
          </p:cNvPicPr>
          <p:nvPr/>
        </p:nvPicPr>
        <p:blipFill>
          <a:blip r:embed="rId4" cstate="print"/>
          <a:srcRect/>
          <a:stretch>
            <a:fillRect/>
          </a:stretch>
        </p:blipFill>
        <p:spPr bwMode="auto">
          <a:xfrm>
            <a:off x="6658616" y="2781513"/>
            <a:ext cx="333853" cy="359934"/>
          </a:xfrm>
          <a:prstGeom prst="rect">
            <a:avLst/>
          </a:prstGeom>
          <a:noFill/>
          <a:ln w="9525">
            <a:noFill/>
            <a:miter lim="800000"/>
            <a:headEnd/>
            <a:tailEnd/>
          </a:ln>
        </p:spPr>
      </p:pic>
      <p:pic>
        <p:nvPicPr>
          <p:cNvPr id="73" name="Picture 19" descr="meetingBubble"/>
          <p:cNvPicPr>
            <a:picLocks noChangeAspect="1" noChangeArrowheads="1"/>
          </p:cNvPicPr>
          <p:nvPr/>
        </p:nvPicPr>
        <p:blipFill>
          <a:blip r:embed="rId4" cstate="print"/>
          <a:srcRect/>
          <a:stretch>
            <a:fillRect/>
          </a:stretch>
        </p:blipFill>
        <p:spPr bwMode="auto">
          <a:xfrm>
            <a:off x="7035135" y="2694855"/>
            <a:ext cx="333853" cy="359934"/>
          </a:xfrm>
          <a:prstGeom prst="rect">
            <a:avLst/>
          </a:prstGeom>
          <a:noFill/>
          <a:ln w="9525">
            <a:noFill/>
            <a:miter lim="800000"/>
            <a:headEnd/>
            <a:tailEnd/>
          </a:ln>
        </p:spPr>
      </p:pic>
      <p:pic>
        <p:nvPicPr>
          <p:cNvPr id="74" name="Picture 19" descr="meetingBubble"/>
          <p:cNvPicPr>
            <a:picLocks noChangeAspect="1" noChangeArrowheads="1"/>
          </p:cNvPicPr>
          <p:nvPr/>
        </p:nvPicPr>
        <p:blipFill>
          <a:blip r:embed="rId4" cstate="print"/>
          <a:srcRect/>
          <a:stretch>
            <a:fillRect/>
          </a:stretch>
        </p:blipFill>
        <p:spPr bwMode="auto">
          <a:xfrm>
            <a:off x="7345911" y="2512572"/>
            <a:ext cx="333853" cy="359934"/>
          </a:xfrm>
          <a:prstGeom prst="rect">
            <a:avLst/>
          </a:prstGeom>
          <a:noFill/>
          <a:ln w="9525">
            <a:noFill/>
            <a:miter lim="800000"/>
            <a:headEnd/>
            <a:tailEnd/>
          </a:ln>
        </p:spPr>
      </p:pic>
      <p:pic>
        <p:nvPicPr>
          <p:cNvPr id="75" name="Picture 19" descr="meetingBubble"/>
          <p:cNvPicPr>
            <a:picLocks noChangeAspect="1" noChangeArrowheads="1"/>
          </p:cNvPicPr>
          <p:nvPr/>
        </p:nvPicPr>
        <p:blipFill>
          <a:blip r:embed="rId4" cstate="print"/>
          <a:srcRect/>
          <a:stretch>
            <a:fillRect/>
          </a:stretch>
        </p:blipFill>
        <p:spPr bwMode="auto">
          <a:xfrm>
            <a:off x="7301087" y="3050454"/>
            <a:ext cx="333853" cy="359934"/>
          </a:xfrm>
          <a:prstGeom prst="rect">
            <a:avLst/>
          </a:prstGeom>
          <a:noFill/>
          <a:ln w="9525">
            <a:noFill/>
            <a:miter lim="800000"/>
            <a:headEnd/>
            <a:tailEnd/>
          </a:ln>
        </p:spPr>
      </p:pic>
      <p:pic>
        <p:nvPicPr>
          <p:cNvPr id="79" name="Picture 19" descr="meetingBubble"/>
          <p:cNvPicPr>
            <a:picLocks noChangeAspect="1" noChangeArrowheads="1"/>
          </p:cNvPicPr>
          <p:nvPr/>
        </p:nvPicPr>
        <p:blipFill>
          <a:blip r:embed="rId4" cstate="print"/>
          <a:srcRect/>
          <a:stretch>
            <a:fillRect/>
          </a:stretch>
        </p:blipFill>
        <p:spPr bwMode="auto">
          <a:xfrm>
            <a:off x="7593935" y="2910006"/>
            <a:ext cx="333853" cy="359934"/>
          </a:xfrm>
          <a:prstGeom prst="rect">
            <a:avLst/>
          </a:prstGeom>
          <a:noFill/>
          <a:ln w="9525">
            <a:noFill/>
            <a:miter lim="800000"/>
            <a:headEnd/>
            <a:tailEnd/>
          </a:ln>
        </p:spPr>
      </p:pic>
      <p:pic>
        <p:nvPicPr>
          <p:cNvPr id="80" name="Picture 19" descr="meetingBubble"/>
          <p:cNvPicPr>
            <a:picLocks noChangeAspect="1" noChangeArrowheads="1"/>
          </p:cNvPicPr>
          <p:nvPr/>
        </p:nvPicPr>
        <p:blipFill>
          <a:blip r:embed="rId4" cstate="print"/>
          <a:srcRect/>
          <a:stretch>
            <a:fillRect/>
          </a:stretch>
        </p:blipFill>
        <p:spPr bwMode="auto">
          <a:xfrm>
            <a:off x="7880806" y="3241700"/>
            <a:ext cx="333853" cy="359934"/>
          </a:xfrm>
          <a:prstGeom prst="rect">
            <a:avLst/>
          </a:prstGeom>
          <a:noFill/>
          <a:ln w="9525">
            <a:noFill/>
            <a:miter lim="800000"/>
            <a:headEnd/>
            <a:tailEnd/>
          </a:ln>
        </p:spPr>
      </p:pic>
      <p:pic>
        <p:nvPicPr>
          <p:cNvPr id="81" name="Picture 19" descr="meetingBubble"/>
          <p:cNvPicPr>
            <a:picLocks noChangeAspect="1" noChangeArrowheads="1"/>
          </p:cNvPicPr>
          <p:nvPr/>
        </p:nvPicPr>
        <p:blipFill>
          <a:blip r:embed="rId4" cstate="print"/>
          <a:srcRect/>
          <a:stretch>
            <a:fillRect/>
          </a:stretch>
        </p:blipFill>
        <p:spPr bwMode="auto">
          <a:xfrm>
            <a:off x="8266288" y="3149065"/>
            <a:ext cx="333853" cy="359934"/>
          </a:xfrm>
          <a:prstGeom prst="rect">
            <a:avLst/>
          </a:prstGeom>
          <a:noFill/>
          <a:ln w="9525">
            <a:noFill/>
            <a:miter lim="800000"/>
            <a:headEnd/>
            <a:tailEnd/>
          </a:ln>
        </p:spPr>
      </p:pic>
      <p:pic>
        <p:nvPicPr>
          <p:cNvPr id="82" name="Picture 19" descr="meetingBubble"/>
          <p:cNvPicPr>
            <a:picLocks noChangeAspect="1" noChangeArrowheads="1"/>
          </p:cNvPicPr>
          <p:nvPr/>
        </p:nvPicPr>
        <p:blipFill>
          <a:blip r:embed="rId4" cstate="print"/>
          <a:srcRect/>
          <a:stretch>
            <a:fillRect/>
          </a:stretch>
        </p:blipFill>
        <p:spPr bwMode="auto">
          <a:xfrm>
            <a:off x="8343983" y="2479700"/>
            <a:ext cx="333853" cy="359934"/>
          </a:xfrm>
          <a:prstGeom prst="rect">
            <a:avLst/>
          </a:prstGeom>
          <a:noFill/>
          <a:ln w="9525">
            <a:noFill/>
            <a:miter lim="800000"/>
            <a:headEnd/>
            <a:tailEnd/>
          </a:ln>
        </p:spPr>
      </p:pic>
      <p:sp>
        <p:nvSpPr>
          <p:cNvPr id="22" name="Curved Right Arrow 21"/>
          <p:cNvSpPr/>
          <p:nvPr/>
        </p:nvSpPr>
        <p:spPr>
          <a:xfrm>
            <a:off x="149412" y="4108824"/>
            <a:ext cx="731520" cy="1216152"/>
          </a:xfrm>
          <a:prstGeom prst="curvedRightArrow">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3" name="Right Arrow 22"/>
          <p:cNvSpPr/>
          <p:nvPr/>
        </p:nvSpPr>
        <p:spPr>
          <a:xfrm>
            <a:off x="2808941" y="5423646"/>
            <a:ext cx="851647" cy="522942"/>
          </a:xfrm>
          <a:prstGeom prst="rightArrow">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ight Arrow 82"/>
          <p:cNvSpPr/>
          <p:nvPr/>
        </p:nvSpPr>
        <p:spPr>
          <a:xfrm>
            <a:off x="5498352" y="5456518"/>
            <a:ext cx="956235" cy="490071"/>
          </a:xfrm>
          <a:prstGeom prst="rightArrow">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ight Arrow 83"/>
          <p:cNvSpPr/>
          <p:nvPr/>
        </p:nvSpPr>
        <p:spPr>
          <a:xfrm rot="16200000">
            <a:off x="6941673" y="4300071"/>
            <a:ext cx="794871" cy="502024"/>
          </a:xfrm>
          <a:prstGeom prst="rightArrow">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5" name="Picture 19" descr="meetingBubble"/>
          <p:cNvPicPr>
            <a:picLocks noChangeAspect="1" noChangeArrowheads="1"/>
          </p:cNvPicPr>
          <p:nvPr/>
        </p:nvPicPr>
        <p:blipFill>
          <a:blip r:embed="rId4" cstate="print"/>
          <a:srcRect/>
          <a:stretch>
            <a:fillRect/>
          </a:stretch>
        </p:blipFill>
        <p:spPr bwMode="auto">
          <a:xfrm>
            <a:off x="6691487" y="2410972"/>
            <a:ext cx="333853" cy="359934"/>
          </a:xfrm>
          <a:prstGeom prst="rect">
            <a:avLst/>
          </a:prstGeom>
          <a:noFill/>
          <a:ln w="9525">
            <a:noFill/>
            <a:miter lim="800000"/>
            <a:headEnd/>
            <a:tailEnd/>
          </a:ln>
        </p:spPr>
      </p:pic>
      <p:pic>
        <p:nvPicPr>
          <p:cNvPr id="86" name="Picture 19" descr="meetingBubble"/>
          <p:cNvPicPr>
            <a:picLocks noChangeAspect="1" noChangeArrowheads="1"/>
          </p:cNvPicPr>
          <p:nvPr/>
        </p:nvPicPr>
        <p:blipFill>
          <a:blip r:embed="rId4" cstate="print"/>
          <a:srcRect/>
          <a:stretch>
            <a:fillRect/>
          </a:stretch>
        </p:blipFill>
        <p:spPr bwMode="auto">
          <a:xfrm>
            <a:off x="6825958" y="3128148"/>
            <a:ext cx="333853" cy="359934"/>
          </a:xfrm>
          <a:prstGeom prst="rect">
            <a:avLst/>
          </a:prstGeom>
          <a:noFill/>
          <a:ln w="9525">
            <a:noFill/>
            <a:miter lim="800000"/>
            <a:headEnd/>
            <a:tailEnd/>
          </a:ln>
        </p:spPr>
      </p:pic>
      <p:pic>
        <p:nvPicPr>
          <p:cNvPr id="87" name="Picture 19" descr="meetingBubble"/>
          <p:cNvPicPr>
            <a:picLocks noChangeAspect="1" noChangeArrowheads="1"/>
          </p:cNvPicPr>
          <p:nvPr/>
        </p:nvPicPr>
        <p:blipFill>
          <a:blip r:embed="rId4" cstate="print"/>
          <a:srcRect/>
          <a:stretch>
            <a:fillRect/>
          </a:stretch>
        </p:blipFill>
        <p:spPr bwMode="auto">
          <a:xfrm>
            <a:off x="7498311" y="3516618"/>
            <a:ext cx="333853" cy="359934"/>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pPr algn="ctr"/>
            <a:endParaRPr lang="en-US" dirty="0">
              <a:latin typeface="Century Gothic"/>
              <a:cs typeface="Century Gothic"/>
            </a:endParaRPr>
          </a:p>
        </p:txBody>
      </p:sp>
      <p:sp>
        <p:nvSpPr>
          <p:cNvPr id="2" name="Title 1"/>
          <p:cNvSpPr>
            <a:spLocks noGrp="1"/>
          </p:cNvSpPr>
          <p:nvPr>
            <p:ph type="title"/>
          </p:nvPr>
        </p:nvSpPr>
        <p:spPr/>
        <p:txBody>
          <a:bodyPr/>
          <a:lstStyle/>
          <a:p>
            <a:endParaRPr lang="en-US" sz="3000" dirty="0">
              <a:latin typeface="Century Gothic"/>
              <a:cs typeface="Century Gothic"/>
            </a:endParaRPr>
          </a:p>
        </p:txBody>
      </p:sp>
      <p:sp>
        <p:nvSpPr>
          <p:cNvPr id="7" name="Content Placeholder 139"/>
          <p:cNvSpPr txBox="1">
            <a:spLocks/>
          </p:cNvSpPr>
          <p:nvPr/>
        </p:nvSpPr>
        <p:spPr>
          <a:xfrm>
            <a:off x="199571" y="1433287"/>
            <a:ext cx="8716378" cy="3483428"/>
          </a:xfrm>
          <a:prstGeom prst="rect">
            <a:avLst/>
          </a:prstGeom>
        </p:spPr>
        <p:txBody>
          <a:bodyPr/>
          <a:lstStyle/>
          <a:p>
            <a:pPr marL="319088" marR="0" lvl="0" indent="-319088" algn="l" defTabSz="914400" rtl="0" eaLnBrk="0" fontAlgn="base" latinLnBrk="0" hangingPunct="0">
              <a:lnSpc>
                <a:spcPct val="100000"/>
              </a:lnSpc>
              <a:spcBef>
                <a:spcPts val="700"/>
              </a:spcBef>
              <a:spcAft>
                <a:spcPct val="0"/>
              </a:spcAft>
              <a:buClr>
                <a:schemeClr val="accent2"/>
              </a:buClr>
              <a:buSzPct val="75000"/>
              <a:buFont typeface="Wingdings" pitchFamily="2" charset="2"/>
              <a:buChar char="§"/>
              <a:tabLst/>
              <a:defRPr/>
            </a:pPr>
            <a:endParaRPr kumimoji="0" lang="en-US"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smtClean="0">
                <a:latin typeface="Century Gothic"/>
                <a:cs typeface="Century Gothic"/>
              </a:rPr>
              <a:t>Funding Sources</a:t>
            </a:r>
            <a:endParaRPr lang="en-US" sz="3200" dirty="0">
              <a:latin typeface="Century Gothic"/>
              <a:cs typeface="Century Gothic"/>
            </a:endParaRPr>
          </a:p>
        </p:txBody>
      </p:sp>
      <p:sp>
        <p:nvSpPr>
          <p:cNvPr id="7" name="Content Placeholder 6"/>
          <p:cNvSpPr>
            <a:spLocks noGrp="1"/>
          </p:cNvSpPr>
          <p:nvPr>
            <p:ph sz="quarter" idx="1"/>
          </p:nvPr>
        </p:nvSpPr>
        <p:spPr/>
        <p:txBody>
          <a:bodyPr/>
          <a:lstStyle/>
          <a:p>
            <a:r>
              <a:rPr lang="en-US" dirty="0" smtClean="0"/>
              <a:t>Credit Union Foundations</a:t>
            </a:r>
          </a:p>
          <a:p>
            <a:r>
              <a:rPr lang="en-US" dirty="0" smtClean="0"/>
              <a:t>Foundations with </a:t>
            </a:r>
            <a:r>
              <a:rPr lang="en-US" dirty="0"/>
              <a:t>Financial Inclusion </a:t>
            </a:r>
            <a:r>
              <a:rPr lang="en-US" dirty="0" smtClean="0"/>
              <a:t>programs</a:t>
            </a:r>
          </a:p>
          <a:p>
            <a:pPr lvl="1"/>
            <a:r>
              <a:rPr lang="en-US" dirty="0" smtClean="0"/>
              <a:t>Corporate Foundations</a:t>
            </a:r>
          </a:p>
          <a:p>
            <a:pPr lvl="1"/>
            <a:r>
              <a:rPr lang="en-US" dirty="0" smtClean="0"/>
              <a:t>Private Foundations</a:t>
            </a:r>
          </a:p>
          <a:p>
            <a:r>
              <a:rPr lang="en-US" dirty="0" smtClean="0"/>
              <a:t>Government Sources</a:t>
            </a:r>
          </a:p>
          <a:p>
            <a:pPr lvl="1"/>
            <a:r>
              <a:rPr lang="en-US" dirty="0" err="1" smtClean="0"/>
              <a:t>Grants.gov</a:t>
            </a:r>
            <a:endParaRPr lang="en-US" dirty="0" smtClean="0"/>
          </a:p>
          <a:p>
            <a:pPr lvl="1"/>
            <a:r>
              <a:rPr lang="en-US" dirty="0" smtClean="0"/>
              <a:t>International Funds</a:t>
            </a:r>
            <a:endParaRPr lang="en-US" dirty="0"/>
          </a:p>
        </p:txBody>
      </p:sp>
    </p:spTree>
    <p:extLst>
      <p:ext uri="{BB962C8B-B14F-4D97-AF65-F5344CB8AC3E}">
        <p14:creationId xmlns:p14="http://schemas.microsoft.com/office/powerpoint/2010/main" val="207469772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Century Gothic"/>
                <a:cs typeface="Century Gothic"/>
              </a:rPr>
              <a:t>Questions?</a:t>
            </a:r>
            <a:endParaRPr lang="en-US" dirty="0">
              <a:latin typeface="Century Gothic"/>
              <a:cs typeface="Century Gothic"/>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200" dirty="0">
              <a:latin typeface="Century Gothic"/>
              <a:cs typeface="Century Gothic"/>
            </a:endParaRPr>
          </a:p>
        </p:txBody>
      </p:sp>
      <p:sp>
        <p:nvSpPr>
          <p:cNvPr id="3" name="Content Placeholder 2"/>
          <p:cNvSpPr>
            <a:spLocks noGrp="1"/>
          </p:cNvSpPr>
          <p:nvPr>
            <p:ph sz="quarter" idx="1"/>
          </p:nvPr>
        </p:nvSpPr>
        <p:spPr>
          <a:xfrm>
            <a:off x="597707" y="1422400"/>
            <a:ext cx="8153400" cy="3657600"/>
          </a:xfrm>
        </p:spPr>
        <p:txBody>
          <a:bodyPr/>
          <a:lstStyle/>
          <a:p>
            <a:pPr marL="0" indent="0" algn="ctr">
              <a:buNone/>
            </a:pPr>
            <a:endParaRPr lang="en-US" sz="2800" i="1" dirty="0">
              <a:latin typeface="Century Gothic"/>
              <a:cs typeface="Century Gothic"/>
            </a:endParaRPr>
          </a:p>
        </p:txBody>
      </p:sp>
    </p:spTree>
    <p:extLst>
      <p:ext uri="{BB962C8B-B14F-4D97-AF65-F5344CB8AC3E}">
        <p14:creationId xmlns:p14="http://schemas.microsoft.com/office/powerpoint/2010/main" val="13018441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200" dirty="0">
              <a:latin typeface="Century Gothic"/>
              <a:cs typeface="Century Gothic"/>
            </a:endParaRPr>
          </a:p>
        </p:txBody>
      </p:sp>
      <p:sp>
        <p:nvSpPr>
          <p:cNvPr id="6" name="Content Placeholder 5"/>
          <p:cNvSpPr>
            <a:spLocks noGrp="1"/>
          </p:cNvSpPr>
          <p:nvPr>
            <p:ph sz="quarter" idx="1"/>
          </p:nvPr>
        </p:nvSpPr>
        <p:spPr/>
        <p:txBody>
          <a:bodyPr/>
          <a:lstStyle/>
          <a:p>
            <a:endParaRPr lang="en-US" dirty="0" smtClean="0"/>
          </a:p>
          <a:p>
            <a:endParaRPr lang="en-US" dirty="0"/>
          </a:p>
          <a:p>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Century Gothic"/>
                <a:cs typeface="Century Gothic"/>
              </a:rPr>
              <a:t>Global Financial Co-Operatives</a:t>
            </a:r>
            <a:endParaRPr lang="en-US" sz="3200" dirty="0">
              <a:latin typeface="Century Gothic"/>
              <a:cs typeface="Century Gothic"/>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763145628"/>
              </p:ext>
            </p:extLst>
          </p:nvPr>
        </p:nvGraphicFramePr>
        <p:xfrm>
          <a:off x="2241176" y="1156448"/>
          <a:ext cx="4661648" cy="4278958"/>
        </p:xfrm>
        <a:graphic>
          <a:graphicData uri="http://schemas.openxmlformats.org/drawingml/2006/table">
            <a:tbl>
              <a:tblPr firstRow="1" bandRow="1">
                <a:tableStyleId>{EB344D84-9AFB-497E-A393-DC336BA19D2E}</a:tableStyleId>
              </a:tblPr>
              <a:tblGrid>
                <a:gridCol w="2330824"/>
                <a:gridCol w="2330824"/>
              </a:tblGrid>
              <a:tr h="670817">
                <a:tc gridSpan="2">
                  <a:txBody>
                    <a:bodyPr/>
                    <a:lstStyle/>
                    <a:p>
                      <a:pPr algn="ctr"/>
                      <a:r>
                        <a:rPr lang="en-US" dirty="0" smtClean="0">
                          <a:latin typeface="Century Gothic"/>
                          <a:cs typeface="Century Gothic"/>
                        </a:rPr>
                        <a:t>Credit Unions Reported by</a:t>
                      </a:r>
                      <a:r>
                        <a:rPr lang="en-US" baseline="0" dirty="0" smtClean="0">
                          <a:latin typeface="Century Gothic"/>
                          <a:cs typeface="Century Gothic"/>
                        </a:rPr>
                        <a:t> </a:t>
                      </a:r>
                    </a:p>
                    <a:p>
                      <a:pPr algn="ctr"/>
                      <a:r>
                        <a:rPr lang="en-US" baseline="0" dirty="0" smtClean="0">
                          <a:latin typeface="Century Gothic"/>
                          <a:cs typeface="Century Gothic"/>
                        </a:rPr>
                        <a:t>The World Council of Credit Unions</a:t>
                      </a:r>
                      <a:endParaRPr lang="en-US" dirty="0">
                        <a:latin typeface="Century Gothic"/>
                        <a:cs typeface="Century Gothic"/>
                      </a:endParaRPr>
                    </a:p>
                  </a:txBody>
                  <a:tcPr/>
                </a:tc>
                <a:tc hMerge="1">
                  <a:txBody>
                    <a:bodyPr/>
                    <a:lstStyle/>
                    <a:p>
                      <a:pPr algn="r"/>
                      <a:endParaRPr lang="en-US" dirty="0">
                        <a:latin typeface="Century Gothic"/>
                        <a:cs typeface="Century Gothic"/>
                      </a:endParaRPr>
                    </a:p>
                  </a:txBody>
                  <a:tcPr/>
                </a:tc>
              </a:tr>
              <a:tr h="480298">
                <a:tc>
                  <a:txBody>
                    <a:bodyPr/>
                    <a:lstStyle/>
                    <a:p>
                      <a:r>
                        <a:rPr lang="en-US" dirty="0" smtClean="0">
                          <a:latin typeface="Century Gothic"/>
                          <a:cs typeface="Century Gothic"/>
                        </a:rPr>
                        <a:t>Africa</a:t>
                      </a:r>
                      <a:endParaRPr lang="en-US" dirty="0">
                        <a:latin typeface="Century Gothic"/>
                        <a:cs typeface="Century Gothic"/>
                      </a:endParaRPr>
                    </a:p>
                  </a:txBody>
                  <a:tcPr/>
                </a:tc>
                <a:tc>
                  <a:txBody>
                    <a:bodyPr/>
                    <a:lstStyle/>
                    <a:p>
                      <a:pPr algn="r"/>
                      <a:r>
                        <a:rPr lang="en-US" dirty="0" smtClean="0">
                          <a:latin typeface="Century Gothic"/>
                          <a:cs typeface="Century Gothic"/>
                        </a:rPr>
                        <a:t>8,241</a:t>
                      </a:r>
                      <a:endParaRPr lang="en-US" dirty="0">
                        <a:latin typeface="Century Gothic"/>
                        <a:cs typeface="Century Gothic"/>
                      </a:endParaRPr>
                    </a:p>
                  </a:txBody>
                  <a:tcPr/>
                </a:tc>
              </a:tr>
              <a:tr h="480298">
                <a:tc>
                  <a:txBody>
                    <a:bodyPr/>
                    <a:lstStyle/>
                    <a:p>
                      <a:r>
                        <a:rPr lang="en-US" dirty="0" smtClean="0">
                          <a:latin typeface="Century Gothic"/>
                          <a:cs typeface="Century Gothic"/>
                        </a:rPr>
                        <a:t>Asia</a:t>
                      </a:r>
                      <a:endParaRPr lang="en-US" dirty="0">
                        <a:latin typeface="Century Gothic"/>
                        <a:cs typeface="Century Gothic"/>
                      </a:endParaRPr>
                    </a:p>
                  </a:txBody>
                  <a:tcPr/>
                </a:tc>
                <a:tc>
                  <a:txBody>
                    <a:bodyPr/>
                    <a:lstStyle/>
                    <a:p>
                      <a:pPr algn="r"/>
                      <a:r>
                        <a:rPr lang="en-US" dirty="0" smtClean="0">
                          <a:latin typeface="Century Gothic"/>
                          <a:cs typeface="Century Gothic"/>
                        </a:rPr>
                        <a:t>21,587</a:t>
                      </a:r>
                      <a:endParaRPr lang="en-US" dirty="0">
                        <a:latin typeface="Century Gothic"/>
                        <a:cs typeface="Century Gothic"/>
                      </a:endParaRPr>
                    </a:p>
                  </a:txBody>
                  <a:tcPr/>
                </a:tc>
              </a:tr>
              <a:tr h="520115">
                <a:tc>
                  <a:txBody>
                    <a:bodyPr/>
                    <a:lstStyle/>
                    <a:p>
                      <a:r>
                        <a:rPr lang="en-US" dirty="0" smtClean="0">
                          <a:latin typeface="Century Gothic"/>
                          <a:cs typeface="Century Gothic"/>
                        </a:rPr>
                        <a:t>Europe</a:t>
                      </a:r>
                      <a:endParaRPr lang="en-US" dirty="0">
                        <a:latin typeface="Century Gothic"/>
                        <a:cs typeface="Century Gothic"/>
                      </a:endParaRPr>
                    </a:p>
                  </a:txBody>
                  <a:tcPr/>
                </a:tc>
                <a:tc>
                  <a:txBody>
                    <a:bodyPr/>
                    <a:lstStyle/>
                    <a:p>
                      <a:pPr algn="r"/>
                      <a:r>
                        <a:rPr lang="en-US" dirty="0" smtClean="0">
                          <a:latin typeface="Century Gothic"/>
                          <a:cs typeface="Century Gothic"/>
                        </a:rPr>
                        <a:t>2,521</a:t>
                      </a:r>
                      <a:endParaRPr lang="en-US" dirty="0">
                        <a:latin typeface="Century Gothic"/>
                        <a:cs typeface="Century Gothic"/>
                      </a:endParaRPr>
                    </a:p>
                  </a:txBody>
                  <a:tcPr/>
                </a:tc>
              </a:tr>
              <a:tr h="686536">
                <a:tc>
                  <a:txBody>
                    <a:bodyPr/>
                    <a:lstStyle/>
                    <a:p>
                      <a:r>
                        <a:rPr lang="en-US" dirty="0" smtClean="0">
                          <a:latin typeface="Century Gothic"/>
                          <a:cs typeface="Century Gothic"/>
                        </a:rPr>
                        <a:t>North</a:t>
                      </a:r>
                      <a:r>
                        <a:rPr lang="en-US" baseline="0" dirty="0" smtClean="0">
                          <a:latin typeface="Century Gothic"/>
                          <a:cs typeface="Century Gothic"/>
                        </a:rPr>
                        <a:t> &amp; Central America</a:t>
                      </a:r>
                      <a:endParaRPr lang="en-US" dirty="0">
                        <a:latin typeface="Century Gothic"/>
                        <a:cs typeface="Century Gothic"/>
                      </a:endParaRPr>
                    </a:p>
                  </a:txBody>
                  <a:tcPr/>
                </a:tc>
                <a:tc>
                  <a:txBody>
                    <a:bodyPr/>
                    <a:lstStyle/>
                    <a:p>
                      <a:pPr algn="r"/>
                      <a:r>
                        <a:rPr lang="en-US" dirty="0" smtClean="0">
                          <a:latin typeface="Century Gothic"/>
                          <a:cs typeface="Century Gothic"/>
                        </a:rPr>
                        <a:t>8,251</a:t>
                      </a:r>
                      <a:endParaRPr lang="en-US" dirty="0">
                        <a:latin typeface="Century Gothic"/>
                        <a:cs typeface="Century Gothic"/>
                      </a:endParaRPr>
                    </a:p>
                  </a:txBody>
                  <a:tcPr/>
                </a:tc>
              </a:tr>
              <a:tr h="480298">
                <a:tc>
                  <a:txBody>
                    <a:bodyPr/>
                    <a:lstStyle/>
                    <a:p>
                      <a:r>
                        <a:rPr lang="en-US" dirty="0" smtClean="0">
                          <a:latin typeface="Century Gothic"/>
                          <a:cs typeface="Century Gothic"/>
                        </a:rPr>
                        <a:t>South America</a:t>
                      </a:r>
                      <a:endParaRPr lang="en-US" dirty="0">
                        <a:latin typeface="Century Gothic"/>
                        <a:cs typeface="Century Gothic"/>
                      </a:endParaRPr>
                    </a:p>
                  </a:txBody>
                  <a:tcPr/>
                </a:tc>
                <a:tc>
                  <a:txBody>
                    <a:bodyPr/>
                    <a:lstStyle/>
                    <a:p>
                      <a:pPr algn="r"/>
                      <a:r>
                        <a:rPr lang="en-US" dirty="0" smtClean="0">
                          <a:latin typeface="Century Gothic"/>
                          <a:cs typeface="Century Gothic"/>
                        </a:rPr>
                        <a:t>2,091</a:t>
                      </a:r>
                      <a:endParaRPr lang="en-US" dirty="0">
                        <a:latin typeface="Century Gothic"/>
                        <a:cs typeface="Century Gothic"/>
                      </a:endParaRPr>
                    </a:p>
                  </a:txBody>
                  <a:tcPr/>
                </a:tc>
              </a:tr>
              <a:tr h="480298">
                <a:tc>
                  <a:txBody>
                    <a:bodyPr/>
                    <a:lstStyle/>
                    <a:p>
                      <a:r>
                        <a:rPr lang="en-US" dirty="0" smtClean="0">
                          <a:latin typeface="Century Gothic"/>
                          <a:cs typeface="Century Gothic"/>
                        </a:rPr>
                        <a:t>Oceana</a:t>
                      </a:r>
                      <a:endParaRPr lang="en-US" dirty="0">
                        <a:latin typeface="Century Gothic"/>
                        <a:cs typeface="Century Gothic"/>
                      </a:endParaRPr>
                    </a:p>
                  </a:txBody>
                  <a:tcPr/>
                </a:tc>
                <a:tc>
                  <a:txBody>
                    <a:bodyPr/>
                    <a:lstStyle/>
                    <a:p>
                      <a:pPr algn="r"/>
                      <a:r>
                        <a:rPr lang="en-US" dirty="0" smtClean="0">
                          <a:latin typeface="Century Gothic"/>
                          <a:cs typeface="Century Gothic"/>
                        </a:rPr>
                        <a:t>88</a:t>
                      </a:r>
                      <a:endParaRPr lang="en-US" dirty="0">
                        <a:latin typeface="Century Gothic"/>
                        <a:cs typeface="Century Gothic"/>
                      </a:endParaRPr>
                    </a:p>
                  </a:txBody>
                  <a:tcPr/>
                </a:tc>
              </a:tr>
              <a:tr h="480298">
                <a:tc>
                  <a:txBody>
                    <a:bodyPr/>
                    <a:lstStyle/>
                    <a:p>
                      <a:r>
                        <a:rPr lang="en-US" dirty="0" smtClean="0">
                          <a:latin typeface="Century Gothic"/>
                          <a:cs typeface="Century Gothic"/>
                        </a:rPr>
                        <a:t>Total</a:t>
                      </a:r>
                      <a:endParaRPr lang="en-US" dirty="0">
                        <a:latin typeface="Century Gothic"/>
                        <a:cs typeface="Century Gothic"/>
                      </a:endParaRPr>
                    </a:p>
                  </a:txBody>
                  <a:tcPr/>
                </a:tc>
                <a:tc>
                  <a:txBody>
                    <a:bodyPr/>
                    <a:lstStyle/>
                    <a:p>
                      <a:pPr algn="r"/>
                      <a:r>
                        <a:rPr lang="en-US" dirty="0" smtClean="0">
                          <a:latin typeface="Century Gothic"/>
                          <a:cs typeface="Century Gothic"/>
                        </a:rPr>
                        <a:t>42,779</a:t>
                      </a:r>
                      <a:endParaRPr lang="en-US" dirty="0">
                        <a:latin typeface="Century Gothic"/>
                        <a:cs typeface="Century Gothic"/>
                      </a:endParaRPr>
                    </a:p>
                  </a:txBody>
                  <a:tcPr/>
                </a:tc>
              </a:tr>
            </a:tbl>
          </a:graphicData>
        </a:graphic>
      </p:graphicFrame>
      <p:sp>
        <p:nvSpPr>
          <p:cNvPr id="4" name="TextBox 3"/>
          <p:cNvSpPr txBox="1"/>
          <p:nvPr/>
        </p:nvSpPr>
        <p:spPr>
          <a:xfrm>
            <a:off x="1449294" y="5722469"/>
            <a:ext cx="6215530" cy="646331"/>
          </a:xfrm>
          <a:prstGeom prst="rect">
            <a:avLst/>
          </a:prstGeom>
          <a:noFill/>
        </p:spPr>
        <p:txBody>
          <a:bodyPr wrap="square" rtlCol="0">
            <a:spAutoFit/>
          </a:bodyPr>
          <a:lstStyle/>
          <a:p>
            <a:pPr algn="ctr"/>
            <a:r>
              <a:rPr lang="en-US" dirty="0" smtClean="0"/>
              <a:t>Plus tens of thousands of savings groups worldwide that go by many different names.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latin typeface="Century Gothic"/>
                <a:cs typeface="Century Gothic"/>
              </a:rPr>
              <a:t>We think Mifos X is a good idea for co-operatives, but who did we ask?</a:t>
            </a:r>
            <a:endParaRPr lang="en-US" dirty="0">
              <a:latin typeface="Century Gothic"/>
              <a:cs typeface="Century Gothic"/>
            </a:endParaRPr>
          </a:p>
        </p:txBody>
      </p:sp>
      <p:sp>
        <p:nvSpPr>
          <p:cNvPr id="4" name="Title 3"/>
          <p:cNvSpPr>
            <a:spLocks noGrp="1"/>
          </p:cNvSpPr>
          <p:nvPr>
            <p:ph type="title"/>
          </p:nvPr>
        </p:nvSpPr>
        <p:spPr/>
        <p:txBody>
          <a:bodyPr/>
          <a:lstStyle/>
          <a:p>
            <a:r>
              <a:rPr lang="en-US" sz="3200" dirty="0" smtClean="0">
                <a:latin typeface="Century Gothic"/>
                <a:cs typeface="Century Gothic"/>
              </a:rPr>
              <a:t>Who We Asked</a:t>
            </a:r>
            <a:endParaRPr lang="en-US" sz="3200" dirty="0">
              <a:latin typeface="Century Gothic"/>
              <a:cs typeface="Century Gothic"/>
            </a:endParaRPr>
          </a:p>
        </p:txBody>
      </p:sp>
    </p:spTree>
    <p:extLst>
      <p:ext uri="{BB962C8B-B14F-4D97-AF65-F5344CB8AC3E}">
        <p14:creationId xmlns:p14="http://schemas.microsoft.com/office/powerpoint/2010/main" val="22791854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smtClean="0">
                <a:latin typeface="Century Gothic"/>
                <a:cs typeface="Century Gothic"/>
              </a:rPr>
              <a:t>Mifos X for Credit Unions</a:t>
            </a:r>
            <a:endParaRPr lang="en-US" sz="3200" dirty="0">
              <a:latin typeface="Century Gothic"/>
              <a:cs typeface="Century Gothic"/>
            </a:endParaRPr>
          </a:p>
        </p:txBody>
      </p:sp>
      <p:sp>
        <p:nvSpPr>
          <p:cNvPr id="6" name="Content Placeholder 5"/>
          <p:cNvSpPr>
            <a:spLocks noGrp="1"/>
          </p:cNvSpPr>
          <p:nvPr>
            <p:ph sz="quarter" idx="1"/>
          </p:nvPr>
        </p:nvSpPr>
        <p:spPr/>
        <p:txBody>
          <a:bodyPr/>
          <a:lstStyle/>
          <a:p>
            <a:pPr marL="0" indent="0">
              <a:buNone/>
            </a:pPr>
            <a:r>
              <a:rPr lang="en-US" dirty="0" smtClean="0">
                <a:latin typeface="Century Gothic"/>
                <a:cs typeface="Century Gothic"/>
              </a:rPr>
              <a:t>Since September 2014, we have sought feedback from:</a:t>
            </a:r>
          </a:p>
          <a:p>
            <a:pPr marL="0" indent="0">
              <a:buNone/>
            </a:pPr>
            <a:endParaRPr lang="en-US" sz="2400" dirty="0" smtClean="0">
              <a:latin typeface="Century Gothic"/>
              <a:cs typeface="Century Gothic"/>
            </a:endParaRPr>
          </a:p>
          <a:p>
            <a:r>
              <a:rPr lang="en-US" sz="2400" dirty="0" smtClean="0">
                <a:latin typeface="Century Gothic"/>
                <a:cs typeface="Century Gothic"/>
              </a:rPr>
              <a:t>Our Users</a:t>
            </a:r>
          </a:p>
          <a:p>
            <a:pPr marL="0" indent="0">
              <a:buNone/>
            </a:pPr>
            <a:endParaRPr lang="en-US" sz="1200" dirty="0" smtClean="0">
              <a:latin typeface="Century Gothic"/>
              <a:cs typeface="Century Gothic"/>
            </a:endParaRPr>
          </a:p>
          <a:p>
            <a:r>
              <a:rPr lang="en-US" sz="2400" dirty="0" smtClean="0">
                <a:latin typeface="Century Gothic"/>
                <a:cs typeface="Century Gothic"/>
              </a:rPr>
              <a:t>Our Partners</a:t>
            </a:r>
          </a:p>
          <a:p>
            <a:pPr marL="0" indent="0">
              <a:buNone/>
            </a:pPr>
            <a:endParaRPr lang="en-US" sz="1200" dirty="0" smtClean="0">
              <a:latin typeface="Century Gothic"/>
              <a:cs typeface="Century Gothic"/>
            </a:endParaRPr>
          </a:p>
          <a:p>
            <a:r>
              <a:rPr lang="en-US" sz="2400" dirty="0" smtClean="0">
                <a:latin typeface="Century Gothic"/>
                <a:cs typeface="Century Gothic"/>
              </a:rPr>
              <a:t>Credit Union Executives</a:t>
            </a:r>
          </a:p>
          <a:p>
            <a:pPr marL="0" indent="0">
              <a:buNone/>
            </a:pPr>
            <a:endParaRPr lang="en-US" sz="1200" dirty="0" smtClean="0">
              <a:latin typeface="Century Gothic"/>
              <a:cs typeface="Century Gothic"/>
            </a:endParaRPr>
          </a:p>
          <a:p>
            <a:r>
              <a:rPr lang="en-US" sz="2400" dirty="0" smtClean="0">
                <a:latin typeface="Century Gothic"/>
                <a:cs typeface="Century Gothic"/>
              </a:rPr>
              <a:t>Industry Leaders</a:t>
            </a:r>
          </a:p>
          <a:p>
            <a:endParaRPr lang="en-US" dirty="0">
              <a:latin typeface="Century Gothic"/>
              <a:cs typeface="Century Gothic"/>
            </a:endParaRPr>
          </a:p>
        </p:txBody>
      </p:sp>
    </p:spTree>
    <p:extLst>
      <p:ext uri="{BB962C8B-B14F-4D97-AF65-F5344CB8AC3E}">
        <p14:creationId xmlns:p14="http://schemas.microsoft.com/office/powerpoint/2010/main" val="30616867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200" dirty="0" smtClean="0">
                <a:latin typeface="Century Gothic"/>
                <a:cs typeface="Century Gothic"/>
              </a:rPr>
              <a:t>Industry Experts Agree</a:t>
            </a:r>
            <a:endParaRPr lang="en-US" sz="3200" dirty="0">
              <a:latin typeface="Century Gothic"/>
              <a:cs typeface="Century Gothic"/>
            </a:endParaRPr>
          </a:p>
        </p:txBody>
      </p:sp>
      <p:sp>
        <p:nvSpPr>
          <p:cNvPr id="9" name="Content Placeholder 8"/>
          <p:cNvSpPr>
            <a:spLocks noGrp="1"/>
          </p:cNvSpPr>
          <p:nvPr>
            <p:ph sz="quarter" idx="1"/>
          </p:nvPr>
        </p:nvSpPr>
        <p:spPr>
          <a:xfrm>
            <a:off x="612648" y="914400"/>
            <a:ext cx="8172764" cy="4717143"/>
          </a:xfrm>
        </p:spPr>
        <p:txBody>
          <a:bodyPr/>
          <a:lstStyle/>
          <a:p>
            <a:pPr marL="0" indent="0" algn="ctr">
              <a:buNone/>
            </a:pPr>
            <a:r>
              <a:rPr lang="en-US" dirty="0" smtClean="0">
                <a:latin typeface="Century Gothic"/>
                <a:cs typeface="Century Gothic"/>
              </a:rPr>
              <a:t>Brian Branch, CEO </a:t>
            </a:r>
          </a:p>
          <a:p>
            <a:pPr marL="0" indent="0" algn="ctr">
              <a:buNone/>
            </a:pPr>
            <a:r>
              <a:rPr lang="en-US" dirty="0" smtClean="0">
                <a:latin typeface="Century Gothic"/>
                <a:cs typeface="Century Gothic"/>
              </a:rPr>
              <a:t>The World Council of Credit Unions</a:t>
            </a:r>
          </a:p>
          <a:p>
            <a:pPr marL="0" indent="0">
              <a:buNone/>
            </a:pPr>
            <a:endParaRPr lang="en-US" sz="2400" dirty="0" smtClean="0">
              <a:latin typeface="Century Gothic"/>
              <a:cs typeface="Century Gothic"/>
            </a:endParaRPr>
          </a:p>
          <a:p>
            <a:pPr marL="0" indent="0" algn="ctr">
              <a:buNone/>
            </a:pPr>
            <a:r>
              <a:rPr lang="en-US" sz="2400" i="1" dirty="0" smtClean="0">
                <a:latin typeface="Century Gothic"/>
                <a:cs typeface="Century Gothic"/>
              </a:rPr>
              <a:t>“The World Council does try to help SACCOs and Co-Ops with deployment but fails because software is too expensive, too complicated and has no local support.</a:t>
            </a:r>
          </a:p>
          <a:p>
            <a:pPr marL="0" indent="0" algn="ctr">
              <a:buNone/>
            </a:pPr>
            <a:endParaRPr lang="en-US" sz="2400" dirty="0" smtClean="0">
              <a:latin typeface="Century Gothic"/>
              <a:cs typeface="Century Gothic"/>
            </a:endParaRPr>
          </a:p>
          <a:p>
            <a:pPr marL="0" indent="0" algn="ctr">
              <a:buNone/>
            </a:pPr>
            <a:r>
              <a:rPr lang="en-US" sz="2400" i="1" dirty="0" smtClean="0">
                <a:latin typeface="Century Gothic"/>
                <a:cs typeface="Century Gothic"/>
              </a:rPr>
              <a:t>We’ve tried to build our own software, but failed as it is not a core competency.”</a:t>
            </a:r>
          </a:p>
          <a:p>
            <a:pPr marL="0" indent="0" algn="ctr">
              <a:buNone/>
            </a:pPr>
            <a:endParaRPr lang="en-US" sz="2400" dirty="0" smtClean="0">
              <a:latin typeface="Century Gothic"/>
              <a:cs typeface="Century Gothic"/>
            </a:endParaRPr>
          </a:p>
          <a:p>
            <a:pPr marL="0" indent="0" algn="ctr">
              <a:buNone/>
            </a:pPr>
            <a:r>
              <a:rPr lang="en-US" sz="2400" b="1" dirty="0" smtClean="0">
                <a:latin typeface="Century Gothic"/>
                <a:cs typeface="Century Gothic"/>
              </a:rPr>
              <a:t>Mifos X = We Solve the Problem</a:t>
            </a:r>
            <a:endParaRPr lang="en-US" sz="2400" b="1" dirty="0">
              <a:latin typeface="Century Gothic"/>
              <a:cs typeface="Century Gothic"/>
            </a:endParaRPr>
          </a:p>
        </p:txBody>
      </p:sp>
    </p:spTree>
    <p:extLst>
      <p:ext uri="{BB962C8B-B14F-4D97-AF65-F5344CB8AC3E}">
        <p14:creationId xmlns:p14="http://schemas.microsoft.com/office/powerpoint/2010/main" val="18180947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Century Gothic"/>
                <a:cs typeface="Century Gothic"/>
              </a:rPr>
              <a:t>Recent </a:t>
            </a:r>
            <a:r>
              <a:rPr lang="en-US" sz="3200" dirty="0" err="1" smtClean="0">
                <a:latin typeface="Century Gothic"/>
                <a:cs typeface="Century Gothic"/>
              </a:rPr>
              <a:t>FinDEVr</a:t>
            </a:r>
            <a:r>
              <a:rPr lang="en-US" sz="3200" dirty="0" smtClean="0">
                <a:latin typeface="Century Gothic"/>
                <a:cs typeface="Century Gothic"/>
              </a:rPr>
              <a:t> Contact </a:t>
            </a:r>
            <a:endParaRPr lang="en-US" sz="3200" dirty="0">
              <a:latin typeface="Century Gothic"/>
              <a:cs typeface="Century Gothic"/>
            </a:endParaRPr>
          </a:p>
        </p:txBody>
      </p:sp>
      <p:sp>
        <p:nvSpPr>
          <p:cNvPr id="3" name="Content Placeholder 2"/>
          <p:cNvSpPr>
            <a:spLocks noGrp="1"/>
          </p:cNvSpPr>
          <p:nvPr>
            <p:ph sz="quarter" idx="1"/>
          </p:nvPr>
        </p:nvSpPr>
        <p:spPr>
          <a:xfrm>
            <a:off x="612648" y="914400"/>
            <a:ext cx="8153400" cy="4847771"/>
          </a:xfrm>
        </p:spPr>
        <p:txBody>
          <a:bodyPr/>
          <a:lstStyle/>
          <a:p>
            <a:pPr marL="0" indent="0" algn="ctr">
              <a:buNone/>
            </a:pPr>
            <a:r>
              <a:rPr lang="en-US" dirty="0" smtClean="0">
                <a:latin typeface="Century Gothic"/>
                <a:cs typeface="Century Gothic"/>
              </a:rPr>
              <a:t>Filene Institute Philosophy</a:t>
            </a:r>
          </a:p>
          <a:p>
            <a:pPr marL="0" indent="0" algn="ctr">
              <a:buNone/>
            </a:pPr>
            <a:r>
              <a:rPr lang="en-US" sz="1800" dirty="0" smtClean="0">
                <a:latin typeface="Century Gothic"/>
                <a:cs typeface="Century Gothic"/>
              </a:rPr>
              <a:t>“Dedicated to scientific and thoughtful analysis about issues affecting the future of consumer finance and credit unions.  We are a channel through which leading scholars and consultants analyze management, public policy and consumer needs </a:t>
            </a:r>
            <a:r>
              <a:rPr lang="en-US" sz="1800" b="1" dirty="0" smtClean="0">
                <a:latin typeface="Century Gothic"/>
                <a:cs typeface="Century Gothic"/>
              </a:rPr>
              <a:t>for the benefit of credit unions everywhere</a:t>
            </a:r>
            <a:r>
              <a:rPr lang="en-US" sz="1800" dirty="0" smtClean="0">
                <a:latin typeface="Century Gothic"/>
                <a:cs typeface="Century Gothic"/>
              </a:rPr>
              <a:t>”</a:t>
            </a:r>
          </a:p>
          <a:p>
            <a:pPr marL="0" indent="0" algn="ctr">
              <a:buNone/>
            </a:pPr>
            <a:endParaRPr lang="en-US" sz="1800" dirty="0">
              <a:latin typeface="Century Gothic"/>
              <a:cs typeface="Century Gothic"/>
            </a:endParaRPr>
          </a:p>
          <a:p>
            <a:pPr marL="0" indent="0">
              <a:buNone/>
            </a:pPr>
            <a:r>
              <a:rPr lang="en-US" sz="1800" dirty="0" smtClean="0">
                <a:latin typeface="Century Gothic"/>
                <a:cs typeface="Century Gothic"/>
              </a:rPr>
              <a:t>Thanks to Mr. Dailey’s recent presentation at </a:t>
            </a:r>
            <a:r>
              <a:rPr lang="en-US" sz="1800" dirty="0" err="1" smtClean="0">
                <a:latin typeface="Century Gothic"/>
                <a:cs typeface="Century Gothic"/>
              </a:rPr>
              <a:t>FinDEVr</a:t>
            </a:r>
            <a:r>
              <a:rPr lang="en-US" sz="1800" dirty="0" smtClean="0">
                <a:latin typeface="Century Gothic"/>
                <a:cs typeface="Century Gothic"/>
              </a:rPr>
              <a:t>, the Filene Institute has opened a dialog.  </a:t>
            </a:r>
          </a:p>
          <a:p>
            <a:pPr marL="0" indent="0">
              <a:buNone/>
            </a:pPr>
            <a:r>
              <a:rPr lang="en-US" sz="1800" dirty="0" smtClean="0">
                <a:latin typeface="Century Gothic"/>
                <a:cs typeface="Century Gothic"/>
              </a:rPr>
              <a:t>To quote Andrew </a:t>
            </a:r>
            <a:r>
              <a:rPr lang="en-US" sz="1800" dirty="0" err="1" smtClean="0">
                <a:latin typeface="Century Gothic"/>
                <a:cs typeface="Century Gothic"/>
              </a:rPr>
              <a:t>Downin</a:t>
            </a:r>
            <a:r>
              <a:rPr lang="en-US" sz="1800" dirty="0" smtClean="0">
                <a:latin typeface="Century Gothic"/>
                <a:cs typeface="Century Gothic"/>
              </a:rPr>
              <a:t> of Filene, </a:t>
            </a:r>
          </a:p>
          <a:p>
            <a:pPr marL="0" indent="0">
              <a:buNone/>
            </a:pPr>
            <a:r>
              <a:rPr lang="en-US" sz="1800" i="1" dirty="0" smtClean="0">
                <a:latin typeface="Century Gothic"/>
                <a:cs typeface="Century Gothic"/>
              </a:rPr>
              <a:t>“</a:t>
            </a:r>
            <a:r>
              <a:rPr lang="en-US" sz="1800" i="1" dirty="0">
                <a:latin typeface="Century Gothic"/>
                <a:cs typeface="Century Gothic"/>
              </a:rPr>
              <a:t>We think we are violently in agreement in the philosophical direction for expanding financial services and we could imagine a strategy around a cooperative subsidiary operating as a pure "online retail coop/bank" and using Mifos on the back end</a:t>
            </a:r>
            <a:r>
              <a:rPr lang="en-US" sz="1800" i="1" dirty="0" smtClean="0">
                <a:latin typeface="Century Gothic"/>
                <a:cs typeface="Century Gothic"/>
              </a:rPr>
              <a:t>.”</a:t>
            </a:r>
          </a:p>
          <a:p>
            <a:pPr marL="0" indent="0" algn="ctr">
              <a:buNone/>
            </a:pPr>
            <a:endParaRPr lang="en-US" sz="1800" dirty="0" smtClean="0">
              <a:latin typeface="Century Gothic"/>
              <a:cs typeface="Century Gothic"/>
            </a:endParaRPr>
          </a:p>
          <a:p>
            <a:pPr marL="0" indent="0" algn="ctr">
              <a:buNone/>
            </a:pPr>
            <a:r>
              <a:rPr lang="en-US" sz="2400" b="1" dirty="0">
                <a:latin typeface="Century Gothic"/>
                <a:cs typeface="Century Gothic"/>
              </a:rPr>
              <a:t>Mifos X = We Solve the Problem</a:t>
            </a:r>
          </a:p>
        </p:txBody>
      </p:sp>
    </p:spTree>
    <p:extLst>
      <p:ext uri="{BB962C8B-B14F-4D97-AF65-F5344CB8AC3E}">
        <p14:creationId xmlns:p14="http://schemas.microsoft.com/office/powerpoint/2010/main" val="99666263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Custom 4">
      <a:dk1>
        <a:sysClr val="windowText" lastClr="000000"/>
      </a:dk1>
      <a:lt1>
        <a:sysClr val="window" lastClr="FFFFFF"/>
      </a:lt1>
      <a:dk2>
        <a:srgbClr val="69676D"/>
      </a:dk2>
      <a:lt2>
        <a:srgbClr val="C9C2D1"/>
      </a:lt2>
      <a:accent1>
        <a:srgbClr val="6585CF"/>
      </a:accent1>
      <a:accent2>
        <a:srgbClr val="92D050"/>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42913</TotalTime>
  <Words>1189</Words>
  <Application>Microsoft Macintosh PowerPoint</Application>
  <PresentationFormat>On-screen Show (4:3)</PresentationFormat>
  <Paragraphs>188</Paragraphs>
  <Slides>21</Slides>
  <Notes>16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PowerPoint Presentation</vt:lpstr>
      <vt:lpstr>PowerPoint Presentation</vt:lpstr>
      <vt:lpstr>PowerPoint Presentation</vt:lpstr>
      <vt:lpstr>PowerPoint Presentation</vt:lpstr>
      <vt:lpstr>Global Financial Co-Operatives</vt:lpstr>
      <vt:lpstr>Who We Asked</vt:lpstr>
      <vt:lpstr>Mifos X for Credit Unions</vt:lpstr>
      <vt:lpstr>Industry Experts Agree</vt:lpstr>
      <vt:lpstr>Recent FinDEVr Contact </vt:lpstr>
      <vt:lpstr>Mifos Credit Union Advisory Board</vt:lpstr>
      <vt:lpstr>Product Requirements</vt:lpstr>
      <vt:lpstr>Product Gaps are Small</vt:lpstr>
      <vt:lpstr>Business Knowledge Gap</vt:lpstr>
      <vt:lpstr>Why Partner Business Tools?</vt:lpstr>
      <vt:lpstr>Launch Plan</vt:lpstr>
      <vt:lpstr>Engage Credit Union Community</vt:lpstr>
      <vt:lpstr>Current Opportunities</vt:lpstr>
      <vt:lpstr>Current Opportunities</vt:lpstr>
      <vt:lpstr>Capacity Building</vt:lpstr>
      <vt:lpstr>Funding Sources</vt:lpstr>
      <vt:lpstr>Questions?</vt:lpstr>
    </vt:vector>
  </TitlesOfParts>
  <Company>The Mifos Initiative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Mifos Board Report 15 OCT 2014</dc:title>
  <dc:subject>Co-Op Initiative</dc:subject>
  <dc:creator>Dayna Harp</dc:creator>
  <cp:lastModifiedBy>Dayna B Harp</cp:lastModifiedBy>
  <cp:revision>956</cp:revision>
  <dcterms:created xsi:type="dcterms:W3CDTF">2010-10-16T00:38:40Z</dcterms:created>
  <dcterms:modified xsi:type="dcterms:W3CDTF">2014-11-25T15:09:05Z</dcterms:modified>
</cp:coreProperties>
</file>