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785" r:id="rId2"/>
    <p:sldId id="831" r:id="rId3"/>
    <p:sldId id="826" r:id="rId4"/>
    <p:sldId id="732" r:id="rId5"/>
    <p:sldId id="827" r:id="rId6"/>
    <p:sldId id="828" r:id="rId7"/>
    <p:sldId id="829" r:id="rId8"/>
    <p:sldId id="830" r:id="rId9"/>
  </p:sldIdLst>
  <p:sldSz cx="9144000" cy="6858000" type="screen4x3"/>
  <p:notesSz cx="7053263" cy="93567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E25701E-6CF3-F145-8266-297EA78D72A8}">
          <p14:sldIdLst>
            <p14:sldId id="785"/>
            <p14:sldId id="831"/>
            <p14:sldId id="826"/>
            <p14:sldId id="732"/>
            <p14:sldId id="827"/>
            <p14:sldId id="828"/>
            <p14:sldId id="829"/>
            <p14:sldId id="830"/>
          </p14:sldIdLst>
        </p14:section>
        <p14:section name="Untitled Section" id="{1186EADE-D224-2947-9088-FC60BA4BE2A3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48">
          <p15:clr>
            <a:srgbClr val="A4A3A4"/>
          </p15:clr>
        </p15:guide>
        <p15:guide id="2" pos="22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a Werbel" initials="LW" lastIdx="15" clrIdx="0"/>
  <p:cmAuthor id="1" name="X" initials="X" lastIdx="2" clrIdx="1"/>
  <p:cmAuthor id="2" name="David Edelstein" initials="DE" lastIdx="37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7AD63E"/>
    <a:srgbClr val="6585CF"/>
    <a:srgbClr val="D9D9D9"/>
    <a:srgbClr val="62ACC6"/>
    <a:srgbClr val="FFFFE1"/>
    <a:srgbClr val="65E9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279" autoAdjust="0"/>
    <p:restoredTop sz="84135" autoAdjust="0"/>
  </p:normalViewPr>
  <p:slideViewPr>
    <p:cSldViewPr snapToGrid="0">
      <p:cViewPr varScale="1">
        <p:scale>
          <a:sx n="92" d="100"/>
          <a:sy n="92" d="100"/>
        </p:scale>
        <p:origin x="-259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2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1" d="100"/>
        <a:sy n="111" d="100"/>
      </p:scale>
      <p:origin x="0" y="2592"/>
    </p:cViewPr>
  </p:sorterViewPr>
  <p:notesViewPr>
    <p:cSldViewPr snapToGrid="0">
      <p:cViewPr varScale="1">
        <p:scale>
          <a:sx n="79" d="100"/>
          <a:sy n="79" d="100"/>
        </p:scale>
        <p:origin x="-2082" y="-102"/>
      </p:cViewPr>
      <p:guideLst>
        <p:guide orient="horz" pos="2948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8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829B162-A5EB-473F-BE3A-733AFE5E9976}" type="datetimeFigureOut">
              <a:rPr lang="en-US"/>
              <a:pPr>
                <a:defRPr/>
              </a:pPr>
              <a:t>12/16/14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8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BB9DA86-9945-44BB-8E26-1DCB8FB87A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369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8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C6265A6-2241-476E-9069-4E4B8E75CDDB}" type="datetimeFigureOut">
              <a:rPr lang="en-US"/>
              <a:pPr>
                <a:defRPr/>
              </a:pPr>
              <a:t>12/16/14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701675"/>
            <a:ext cx="4678363" cy="3508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68" tIns="46884" rIns="93768" bIns="46884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44445"/>
            <a:ext cx="5642610" cy="4210526"/>
          </a:xfrm>
          <a:prstGeom prst="rect">
            <a:avLst/>
          </a:prstGeom>
        </p:spPr>
        <p:txBody>
          <a:bodyPr vert="horz" lIns="93768" tIns="46884" rIns="93768" bIns="468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8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D0AB823-E0EA-42B0-8176-EE6A4B8DAE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001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629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996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807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DC9A04C-E2C2-43D0-A1BE-DCCCD0BDF0D1}" type="datetime1">
              <a:rPr lang="en-US"/>
              <a:pPr>
                <a:defRPr/>
              </a:pPr>
              <a:t>12/16/14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588804A-E7E0-4B34-8703-BF87DFC472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DF06BA7C-3384-41F2-85A3-BCFFDD9E12E2}" type="datetime1">
              <a:rPr lang="en-US"/>
              <a:pPr>
                <a:defRPr/>
              </a:pPr>
              <a:t>12/16/14</a:t>
            </a:fld>
            <a:endParaRPr lang="en-US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9BD53034-DB0B-40F5-82FC-0CF3EB6680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AD6D4-5285-49FB-8E0C-15C463AFBF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6448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914400"/>
            <a:ext cx="8153400" cy="5181600"/>
          </a:xfrm>
        </p:spPr>
        <p:txBody>
          <a:bodyPr/>
          <a:lstStyle>
            <a:lvl1pPr>
              <a:buSzPct val="80000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85D6CA-8A2D-4265-956B-F94F785C7E13}" type="datetime1">
              <a:rPr lang="en-US"/>
              <a:pPr>
                <a:defRPr/>
              </a:pPr>
              <a:t>12/16/14</a:t>
            </a:fld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595BD33-2106-4495-943C-71ED82D0EF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1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914400"/>
            <a:ext cx="3886200" cy="5247167"/>
          </a:xfrm>
        </p:spPr>
        <p:txBody>
          <a:bodyPr/>
          <a:lstStyle>
            <a:lvl1pPr>
              <a:buFont typeface="Wingdings 2" pitchFamily="18" charset="2"/>
              <a:buChar char="¦"/>
              <a:defRPr/>
            </a:lvl1pPr>
            <a:lvl2pPr>
              <a:buFont typeface="Wingdings 2" pitchFamily="18" charset="2"/>
              <a:buChar char="¦"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914400"/>
            <a:ext cx="3886200" cy="52471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89DB5155-B5B9-43BA-8982-B256A7B69100}" type="datetime1">
              <a:rPr lang="en-US"/>
              <a:pPr>
                <a:defRPr/>
              </a:pPr>
              <a:t>12/16/14</a:t>
            </a:fld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0" y="1079500"/>
            <a:ext cx="533400" cy="219075"/>
          </a:xfrm>
          <a:solidFill>
            <a:schemeClr val="accent2"/>
          </a:solidFill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D169F50-909B-4D83-97B5-2605610D72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3400" cy="685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1676400"/>
            <a:ext cx="38862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1676400"/>
            <a:ext cx="38862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9144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9144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3A326E64-34E7-4E97-9D51-95CC46531999}" type="datetime1">
              <a:rPr lang="en-US"/>
              <a:pPr>
                <a:defRPr/>
              </a:pPr>
              <a:t>12/16/14</a:t>
            </a:fld>
            <a:endParaRPr lang="en-US" dirty="0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D69B3E3-4D09-4DA0-AD12-71A7C2BCA0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4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1FA1D-342F-4EE3-A184-70617ED50B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60C802-45B2-48C3-9FE1-A5A94CB4C1EE}" type="datetime1">
              <a:rPr lang="en-US"/>
              <a:pPr>
                <a:defRPr/>
              </a:pPr>
              <a:t>12/16/14</a:t>
            </a:fld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65C10-FD6C-47C6-B932-888BA68782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CC4D4B-5347-4414-A63C-1C66CA939F62}" type="datetime1">
              <a:rPr lang="en-US"/>
              <a:pPr>
                <a:defRPr/>
              </a:pPr>
              <a:t>12/16/14</a:t>
            </a:fld>
            <a:endParaRPr lang="en-US" dirty="0"/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6448" cy="68580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914400"/>
            <a:ext cx="1600200" cy="51816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914400"/>
            <a:ext cx="64008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2B8A9F-D946-41DD-9F4B-E5F212FC6AF4}" type="datetime1">
              <a:rPr lang="en-US"/>
              <a:pPr>
                <a:defRPr/>
              </a:pPr>
              <a:t>12/16/14</a:t>
            </a:fld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1BAF3-CB35-4EE5-A2C8-E9632F0FE4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0"/>
            <a:ext cx="815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990600"/>
            <a:ext cx="8153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 smtClean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35B88E8E-43A4-4EE2-9C85-5EAA6F6320D7}" type="datetime1">
              <a:rPr lang="en-US"/>
              <a:pPr>
                <a:defRPr/>
              </a:pPr>
              <a:t>12/16/14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 dirty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685800"/>
            <a:ext cx="9144000" cy="2286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85800"/>
            <a:ext cx="533400" cy="1428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685800"/>
            <a:ext cx="8553450" cy="14446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685800"/>
            <a:ext cx="533400" cy="1397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7D6FDF20-296E-4483-BD85-24032E3F77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10" descr="mifos_color_updated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724632" y="78218"/>
            <a:ext cx="1405719" cy="5542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88" r:id="rId1"/>
    <p:sldLayoutId id="2147484389" r:id="rId2"/>
    <p:sldLayoutId id="2147484390" r:id="rId3"/>
    <p:sldLayoutId id="2147484391" r:id="rId4"/>
    <p:sldLayoutId id="2147484392" r:id="rId5"/>
    <p:sldLayoutId id="2147484393" r:id="rId6"/>
    <p:sldLayoutId id="2147484394" r:id="rId7"/>
    <p:sldLayoutId id="2147484395" r:id="rId8"/>
    <p:sldLayoutId id="2147484396" r:id="rId9"/>
    <p:sldLayoutId id="2147484397" r:id="rId10"/>
    <p:sldLayoutId id="2147484398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75000"/>
        <a:buFont typeface="Wingdings 2" pitchFamily="18" charset="2"/>
        <a:buChar char="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65000"/>
        <a:buFont typeface="Wingdings 2" pitchFamily="18" charset="2"/>
        <a:buChar char="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6BB1C9"/>
        </a:buClr>
        <a:buSzPct val="4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6585CF"/>
        </a:buClr>
        <a:buSzPct val="40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5200" y="3353504"/>
            <a:ext cx="6477000" cy="2434068"/>
          </a:xfrm>
        </p:spPr>
        <p:txBody>
          <a:bodyPr/>
          <a:lstStyle/>
          <a:p>
            <a:r>
              <a:rPr lang="en-US" sz="3600" dirty="0" smtClean="0"/>
              <a:t>Make loan repayments on a client loan account</a:t>
            </a:r>
            <a:endParaRPr lang="en-US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"/>
          <p:cNvPicPr>
            <a:picLocks noChangeAspect="1"/>
          </p:cNvPicPr>
          <p:nvPr/>
        </p:nvPicPr>
        <p:blipFill>
          <a:blip r:embed="rId3"/>
          <a:srcRect t="15152" r="7992" b="13105"/>
          <a:stretch>
            <a:fillRect/>
          </a:stretch>
        </p:blipFill>
        <p:spPr bwMode="auto">
          <a:xfrm>
            <a:off x="5193456" y="405719"/>
            <a:ext cx="3381539" cy="1589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873857"/>
            <a:ext cx="8156448" cy="685800"/>
          </a:xfrm>
        </p:spPr>
        <p:txBody>
          <a:bodyPr/>
          <a:lstStyle/>
          <a:p>
            <a:r>
              <a:rPr lang="en-US" sz="3200" dirty="0" smtClean="0">
                <a:latin typeface="Century Gothic"/>
                <a:cs typeface="Century Gothic"/>
              </a:rPr>
              <a:t>Here loan repayment is very easy…</a:t>
            </a:r>
            <a:endParaRPr lang="en-US" sz="3200" dirty="0">
              <a:latin typeface="Century Gothic"/>
              <a:cs typeface="Century Gothic"/>
            </a:endParaRPr>
          </a:p>
        </p:txBody>
      </p:sp>
      <p:pic>
        <p:nvPicPr>
          <p:cNvPr id="4" name="Content Placeholder 3" descr="tumblr_inline_nf6m4hRMWR1rc54m4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4200039" y="1324485"/>
            <a:ext cx="4169045" cy="41690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Free-Clipart-of-Calculato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980" y="926023"/>
            <a:ext cx="3863340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01844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595607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Repayment via cash or similar payment type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One time transfer from saving account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Standing instruction transfer from saving account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>
                <a:latin typeface="Century Gothic"/>
                <a:cs typeface="Century Gothic"/>
              </a:rPr>
              <a:t>Methods available</a:t>
            </a:r>
            <a:endParaRPr lang="en-US" sz="3000" dirty="0">
              <a:latin typeface="Century Gothic"/>
              <a:cs typeface="Century Gothic"/>
            </a:endParaRPr>
          </a:p>
        </p:txBody>
      </p:sp>
      <p:sp>
        <p:nvSpPr>
          <p:cNvPr id="7" name="Content Placeholder 139"/>
          <p:cNvSpPr txBox="1">
            <a:spLocks/>
          </p:cNvSpPr>
          <p:nvPr/>
        </p:nvSpPr>
        <p:spPr>
          <a:xfrm>
            <a:off x="199571" y="1433287"/>
            <a:ext cx="8716378" cy="3483428"/>
          </a:xfrm>
          <a:prstGeom prst="rect">
            <a:avLst/>
          </a:prstGeom>
        </p:spPr>
        <p:txBody>
          <a:bodyPr/>
          <a:lstStyle/>
          <a:p>
            <a:pPr marL="319088" marR="0" lvl="0" indent="-319088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§"/>
              <a:tabLst/>
              <a:defRPr/>
            </a:pP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"/>
          <p:cNvPicPr>
            <a:picLocks noChangeAspect="1"/>
          </p:cNvPicPr>
          <p:nvPr/>
        </p:nvPicPr>
        <p:blipFill>
          <a:blip r:embed="rId3"/>
          <a:srcRect t="15152" r="7992" b="13105"/>
          <a:stretch>
            <a:fillRect/>
          </a:stretch>
        </p:blipFill>
        <p:spPr bwMode="auto">
          <a:xfrm>
            <a:off x="5762461" y="0"/>
            <a:ext cx="3381539" cy="1589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657600"/>
          </a:xfrm>
        </p:spPr>
        <p:txBody>
          <a:bodyPr/>
          <a:lstStyle/>
          <a:p>
            <a:r>
              <a:rPr lang="en-US" sz="2400" b="1" dirty="0" smtClean="0"/>
              <a:t>Locate the loan account by navigating to it though the client who holds the loan account</a:t>
            </a:r>
          </a:p>
          <a:p>
            <a:pPr marL="342900" indent="-342900"/>
            <a:r>
              <a:rPr lang="en-US" sz="2400" dirty="0" smtClean="0"/>
              <a:t>1. select make repayment from the action bar.</a:t>
            </a:r>
          </a:p>
          <a:p>
            <a:pPr marL="342900" indent="-342900"/>
            <a:r>
              <a:rPr lang="en-US" sz="2400" dirty="0" smtClean="0"/>
              <a:t>2. Accept the default transaction date or select a different date from the calendar pop-up.</a:t>
            </a:r>
          </a:p>
          <a:p>
            <a:pPr marL="342900" indent="-342900"/>
            <a:r>
              <a:rPr lang="en-US" sz="2400" dirty="0" smtClean="0"/>
              <a:t>3. Accept the default transaction amount or type a different repayment amount.</a:t>
            </a:r>
          </a:p>
          <a:p>
            <a:pPr marL="457200" indent="-457200"/>
            <a:r>
              <a:rPr lang="en-US" sz="2400" dirty="0" smtClean="0"/>
              <a:t> 4. Select payment type from the list.</a:t>
            </a:r>
          </a:p>
          <a:p>
            <a:pPr marL="342900" indent="-342900">
              <a:buAutoNum type="arabicPeriod"/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Repay loans using cash or similar payment type in 7 simple steps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866147"/>
          </a:xfrm>
        </p:spPr>
        <p:txBody>
          <a:bodyPr/>
          <a:lstStyle/>
          <a:p>
            <a:pPr marL="514350" indent="-514350"/>
            <a:r>
              <a:rPr lang="en-US" sz="2400" dirty="0" smtClean="0"/>
              <a:t>     5.click+ to add payment details(optional).</a:t>
            </a:r>
          </a:p>
          <a:p>
            <a:pPr lvl="1"/>
            <a:r>
              <a:rPr lang="en-US" sz="2400" dirty="0" smtClean="0"/>
              <a:t>a. Account#</a:t>
            </a:r>
          </a:p>
          <a:p>
            <a:pPr lvl="1"/>
            <a:r>
              <a:rPr lang="en-US" sz="2400" dirty="0" smtClean="0"/>
              <a:t>b. Check#</a:t>
            </a:r>
          </a:p>
          <a:p>
            <a:pPr lvl="1"/>
            <a:r>
              <a:rPr lang="en-US" sz="2400" dirty="0" smtClean="0"/>
              <a:t>c. Routing code</a:t>
            </a:r>
          </a:p>
          <a:p>
            <a:pPr lvl="1"/>
            <a:r>
              <a:rPr lang="en-US" sz="2400" dirty="0" smtClean="0"/>
              <a:t>d. Receipt#</a:t>
            </a:r>
          </a:p>
          <a:p>
            <a:pPr lvl="1"/>
            <a:r>
              <a:rPr lang="en-US" sz="2400" dirty="0" smtClean="0"/>
              <a:t>e. Bank#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6. Type relevant notes.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7. Click submit.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5" name="Picture"/>
          <p:cNvPicPr>
            <a:picLocks noChangeAspect="1"/>
          </p:cNvPicPr>
          <p:nvPr/>
        </p:nvPicPr>
        <p:blipFill>
          <a:blip r:embed="rId2"/>
          <a:srcRect t="15152" r="7992" b="13105"/>
          <a:stretch>
            <a:fillRect/>
          </a:stretch>
        </p:blipFill>
        <p:spPr bwMode="auto">
          <a:xfrm>
            <a:off x="5762461" y="0"/>
            <a:ext cx="3381539" cy="1589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4114800"/>
          </a:xfrm>
        </p:spPr>
        <p:txBody>
          <a:bodyPr/>
          <a:lstStyle/>
          <a:p>
            <a:r>
              <a:rPr lang="en-US" sz="1800" b="1" dirty="0" smtClean="0"/>
              <a:t>1.Click  the saving account name in the list to view the saving account information.</a:t>
            </a:r>
          </a:p>
          <a:p>
            <a:r>
              <a:rPr lang="en-US" sz="1800" b="1" dirty="0" smtClean="0"/>
              <a:t>2. Click more and  transfer funds from the action bar.</a:t>
            </a:r>
          </a:p>
          <a:p>
            <a:r>
              <a:rPr lang="en-US" sz="1800" b="1" dirty="0" smtClean="0"/>
              <a:t>3. Select the group and account to transfer funds  to:-</a:t>
            </a:r>
          </a:p>
          <a:p>
            <a:r>
              <a:rPr lang="en-US" sz="1800" dirty="0" smtClean="0"/>
              <a:t>a. Office </a:t>
            </a:r>
          </a:p>
          <a:p>
            <a:pPr marL="342900" indent="-342900"/>
            <a:r>
              <a:rPr lang="en-US" sz="1800" dirty="0" smtClean="0"/>
              <a:t>b. Client  </a:t>
            </a:r>
          </a:p>
          <a:p>
            <a:pPr marL="342900" indent="-342900"/>
            <a:r>
              <a:rPr lang="en-US" sz="1800" dirty="0" smtClean="0"/>
              <a:t>c. Account type </a:t>
            </a:r>
          </a:p>
          <a:p>
            <a:pPr marL="342900" indent="-342900"/>
            <a:r>
              <a:rPr lang="en-US" sz="1800" dirty="0" smtClean="0"/>
              <a:t>d. Account amount</a:t>
            </a:r>
          </a:p>
          <a:p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4. Select the transaction date from the calendar pop-up.</a:t>
            </a:r>
          </a:p>
          <a:p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5. Type any notes in description.</a:t>
            </a:r>
          </a:p>
          <a:p>
            <a:r>
              <a:rPr lang="en-US" sz="1800" b="1" dirty="0" smtClean="0"/>
              <a:t>6. Click submit.</a:t>
            </a:r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 Repay loans from a one time transfer in 6 simple steps</a:t>
            </a:r>
            <a:endParaRPr lang="en-US" dirty="0"/>
          </a:p>
        </p:txBody>
      </p:sp>
      <p:pic>
        <p:nvPicPr>
          <p:cNvPr id="5" name="Picture"/>
          <p:cNvPicPr>
            <a:picLocks noChangeAspect="1"/>
          </p:cNvPicPr>
          <p:nvPr/>
        </p:nvPicPr>
        <p:blipFill>
          <a:blip r:embed="rId2"/>
          <a:srcRect t="15152" r="7992" b="13105"/>
          <a:stretch>
            <a:fillRect/>
          </a:stretch>
        </p:blipFill>
        <p:spPr bwMode="auto">
          <a:xfrm>
            <a:off x="5762461" y="0"/>
            <a:ext cx="3381539" cy="1589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588576" y="2805194"/>
            <a:ext cx="7123113" cy="167322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Click more and create standing instructions to create new standing instructions.</a:t>
            </a:r>
          </a:p>
          <a:p>
            <a:pPr marL="514350" indent="-514350">
              <a:buAutoNum type="arabicPeriod"/>
            </a:pPr>
            <a:r>
              <a:rPr lang="en-US" dirty="0" smtClean="0"/>
              <a:t>Complete the fields on the create standing instructions form.</a:t>
            </a:r>
          </a:p>
          <a:p>
            <a:pPr marL="514350" indent="-514350">
              <a:buAutoNum type="arabicPeriod"/>
            </a:pPr>
            <a:r>
              <a:rPr lang="en-US" dirty="0" smtClean="0"/>
              <a:t>Click submit.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Repay loans from standing instruction transfer in just 3 simple steps.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IFOS Template">
  <a:themeElements>
    <a:clrScheme name="Custom 4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6585CF"/>
      </a:accent1>
      <a:accent2>
        <a:srgbClr val="92D050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MIFOS Template.potx</Template>
  <TotalTime>43022</TotalTime>
  <Words>298</Words>
  <Application>Microsoft Macintosh PowerPoint</Application>
  <PresentationFormat>On-screen Show (4:3)</PresentationFormat>
  <Paragraphs>41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MIFOS Template</vt:lpstr>
      <vt:lpstr>Make loan repayments on a client loan account</vt:lpstr>
      <vt:lpstr>PowerPoint Presentation</vt:lpstr>
      <vt:lpstr>Here loan repayment is very easy…</vt:lpstr>
      <vt:lpstr>Methods available</vt:lpstr>
      <vt:lpstr>Repay loans using cash or similar payment type in 7 simple steps</vt:lpstr>
      <vt:lpstr>PowerPoint Presentation</vt:lpstr>
      <vt:lpstr> Repay loans from a one time transfer in 6 simple steps</vt:lpstr>
      <vt:lpstr>Repay loans from standing instruction transfer in just 3 simple steps.</vt:lpstr>
    </vt:vector>
  </TitlesOfParts>
  <Company>The Mifos Initiative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Mifos Board Report 15 OCT 2014</dc:title>
  <dc:subject>Co-Op Initiative</dc:subject>
  <dc:creator>Dayna Harp</dc:creator>
  <cp:lastModifiedBy>Dayna B Harp</cp:lastModifiedBy>
  <cp:revision>967</cp:revision>
  <dcterms:created xsi:type="dcterms:W3CDTF">2010-10-16T00:38:40Z</dcterms:created>
  <dcterms:modified xsi:type="dcterms:W3CDTF">2014-12-16T14:08:39Z</dcterms:modified>
</cp:coreProperties>
</file>