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785" r:id="rId2"/>
    <p:sldId id="732" r:id="rId3"/>
    <p:sldId id="786" r:id="rId4"/>
    <p:sldId id="787" r:id="rId5"/>
    <p:sldId id="788" r:id="rId6"/>
    <p:sldId id="795" r:id="rId7"/>
    <p:sldId id="797" r:id="rId8"/>
    <p:sldId id="798" r:id="rId9"/>
    <p:sldId id="799" r:id="rId10"/>
    <p:sldId id="800" r:id="rId11"/>
    <p:sldId id="801" r:id="rId12"/>
    <p:sldId id="802" r:id="rId13"/>
    <p:sldId id="803" r:id="rId14"/>
    <p:sldId id="804" r:id="rId15"/>
    <p:sldId id="805" r:id="rId16"/>
    <p:sldId id="806" r:id="rId17"/>
    <p:sldId id="807" r:id="rId18"/>
    <p:sldId id="794" r:id="rId19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25701E-6CF3-F145-8266-297EA78D72A8}">
          <p14:sldIdLst>
            <p14:sldId id="785"/>
            <p14:sldId id="732"/>
            <p14:sldId id="786"/>
            <p14:sldId id="787"/>
            <p14:sldId id="788"/>
            <p14:sldId id="795"/>
            <p14:sldId id="797"/>
            <p14:sldId id="798"/>
            <p14:sldId id="799"/>
            <p14:sldId id="800"/>
            <p14:sldId id="801"/>
            <p14:sldId id="802"/>
            <p14:sldId id="803"/>
            <p14:sldId id="804"/>
            <p14:sldId id="805"/>
            <p14:sldId id="806"/>
            <p14:sldId id="807"/>
            <p14:sldId id="794"/>
          </p14:sldIdLst>
        </p14:section>
        <p14:section name="Untitled Section" id="{1186EADE-D224-2947-9088-FC60BA4BE2A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8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 Werbel" initials="LW" lastIdx="15" clrIdx="0"/>
  <p:cmAuthor id="1" name="X" initials="X" lastIdx="2" clrIdx="1"/>
  <p:cmAuthor id="2" name="David Edelstein" initials="DE" lastIdx="3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7AD63E"/>
    <a:srgbClr val="6585CF"/>
    <a:srgbClr val="D9D9D9"/>
    <a:srgbClr val="62ACC6"/>
    <a:srgbClr val="FFFFE1"/>
    <a:srgbClr val="65E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21235" autoAdjust="0"/>
    <p:restoredTop sz="84135" autoAdjust="0"/>
  </p:normalViewPr>
  <p:slideViewPr>
    <p:cSldViewPr snapToGrid="0">
      <p:cViewPr varScale="1">
        <p:scale>
          <a:sx n="96" d="100"/>
          <a:sy n="96" d="100"/>
        </p:scale>
        <p:origin x="1316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2592"/>
    </p:cViewPr>
  </p:sorterViewPr>
  <p:notesViewPr>
    <p:cSldViewPr snapToGrid="0">
      <p:cViewPr varScale="1">
        <p:scale>
          <a:sx n="79" d="100"/>
          <a:sy n="79" d="100"/>
        </p:scale>
        <p:origin x="-2082" y="-102"/>
      </p:cViewPr>
      <p:guideLst>
        <p:guide orient="horz" pos="2948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8" y="0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829B162-A5EB-473F-BE3A-733AFE5E9976}" type="datetimeFigureOut">
              <a:rPr lang="en-US"/>
              <a:pPr>
                <a:defRPr/>
              </a:pPr>
              <a:t>12/12/2014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8" y="8887265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B9DA86-9945-44BB-8E26-1DCB8FB87A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69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8" y="0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C6265A6-2241-476E-9069-4E4B8E75CDDB}" type="datetimeFigureOut">
              <a:rPr lang="en-US"/>
              <a:pPr>
                <a:defRPr/>
              </a:pPr>
              <a:t>12/12/2014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8363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8" tIns="46884" rIns="93768" bIns="46884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6"/>
          </a:xfrm>
          <a:prstGeom prst="rect">
            <a:avLst/>
          </a:prstGeom>
        </p:spPr>
        <p:txBody>
          <a:bodyPr vert="horz" lIns="93768" tIns="46884" rIns="93768" bIns="468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8" y="8887265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D0AB823-E0EA-42B0-8176-EE6A4B8DAE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01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29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99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7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09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0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50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37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2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53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93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07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69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10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36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67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21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C9A04C-E2C2-43D0-A1BE-DCCCD0BDF0D1}" type="datetime1">
              <a:rPr lang="en-US"/>
              <a:pPr>
                <a:defRPr/>
              </a:pPr>
              <a:t>12/12/2014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88804A-E7E0-4B34-8703-BF87DFC472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DF06BA7C-3384-41F2-85A3-BCFFDD9E12E2}" type="datetime1">
              <a:rPr lang="en-US"/>
              <a:pPr>
                <a:defRPr/>
              </a:pPr>
              <a:t>12/12/2014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9BD53034-DB0B-40F5-82FC-0CF3EB668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AD6D4-5285-49FB-8E0C-15C463AF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644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14400"/>
            <a:ext cx="8153400" cy="5181600"/>
          </a:xfrm>
        </p:spPr>
        <p:txBody>
          <a:bodyPr/>
          <a:lstStyle>
            <a:lvl1pPr>
              <a:buSzPct val="80000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85D6CA-8A2D-4265-956B-F94F785C7E13}" type="datetime1">
              <a:rPr lang="en-US"/>
              <a:pPr>
                <a:defRPr/>
              </a:pPr>
              <a:t>12/12/2014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95BD33-2106-4495-943C-71ED82D0EF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914400"/>
            <a:ext cx="3886200" cy="5247167"/>
          </a:xfrm>
        </p:spPr>
        <p:txBody>
          <a:bodyPr/>
          <a:lstStyle>
            <a:lvl1pPr>
              <a:buFont typeface="Wingdings 2" pitchFamily="18" charset="2"/>
              <a:buChar char="¦"/>
              <a:defRPr/>
            </a:lvl1pPr>
            <a:lvl2pPr>
              <a:buFont typeface="Wingdings 2" pitchFamily="18" charset="2"/>
              <a:buChar char="¦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914400"/>
            <a:ext cx="3886200" cy="52471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89DB5155-B5B9-43BA-8982-B256A7B69100}" type="datetime1">
              <a:rPr lang="en-US"/>
              <a:pPr>
                <a:defRPr/>
              </a:pPr>
              <a:t>12/12/2014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079500"/>
            <a:ext cx="533400" cy="219075"/>
          </a:xfrm>
          <a:solidFill>
            <a:schemeClr val="accent2"/>
          </a:solidFill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169F50-909B-4D83-97B5-2605610D7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676400"/>
            <a:ext cx="3886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676400"/>
            <a:ext cx="3886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9144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9144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3A326E64-34E7-4E97-9D51-95CC46531999}" type="datetime1">
              <a:rPr lang="en-US"/>
              <a:pPr>
                <a:defRPr/>
              </a:pPr>
              <a:t>12/12/2014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69B3E3-4D09-4DA0-AD12-71A7C2BCA0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1FA1D-342F-4EE3-A184-70617ED50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60C802-45B2-48C3-9FE1-A5A94CB4C1EE}" type="datetime1">
              <a:rPr lang="en-US"/>
              <a:pPr>
                <a:defRPr/>
              </a:pPr>
              <a:t>12/12/2014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5C10-FD6C-47C6-B932-888BA68782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CC4D4B-5347-4414-A63C-1C66CA939F62}" type="datetime1">
              <a:rPr lang="en-US"/>
              <a:pPr>
                <a:defRPr/>
              </a:pPr>
              <a:t>12/12/2014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6448" cy="68580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914400"/>
            <a:ext cx="1600200" cy="51816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914400"/>
            <a:ext cx="6400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2B8A9F-D946-41DD-9F4B-E5F212FC6AF4}" type="datetime1">
              <a:rPr lang="en-US"/>
              <a:pPr>
                <a:defRPr/>
              </a:pPr>
              <a:t>12/12/2014</a:t>
            </a:fld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1BAF3-CB35-4EE5-A2C8-E9632F0FE4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990600"/>
            <a:ext cx="81534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35B88E8E-43A4-4EE2-9C85-5EAA6F6320D7}" type="datetime1">
              <a:rPr lang="en-US"/>
              <a:pPr>
                <a:defRPr/>
              </a:pPr>
              <a:t>12/12/2014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 dirty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685800"/>
            <a:ext cx="9144000" cy="2286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85800"/>
            <a:ext cx="533400" cy="1428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685800"/>
            <a:ext cx="8553450" cy="14446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85800"/>
            <a:ext cx="533400" cy="1397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7D6FDF20-296E-4483-BD85-24032E3F7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 descr="mifos_color_update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24632" y="78218"/>
            <a:ext cx="1405719" cy="5542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75000"/>
        <a:buFont typeface="Wingdings 2" pitchFamily="18" charset="2"/>
        <a:buChar char="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65000"/>
        <a:buFont typeface="Wingdings 2" pitchFamily="18" charset="2"/>
        <a:buChar char="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6BB1C9"/>
        </a:buClr>
        <a:buSzPct val="4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6585CF"/>
        </a:buClr>
        <a:buSzPct val="40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08" y="2597426"/>
            <a:ext cx="8381999" cy="2617304"/>
          </a:xfrm>
        </p:spPr>
        <p:txBody>
          <a:bodyPr/>
          <a:lstStyle/>
          <a:p>
            <a:r>
              <a:rPr lang="en-US" sz="6000" dirty="0" smtClean="0"/>
              <a:t>Managing loan account disbursement</a:t>
            </a:r>
            <a:endParaRPr lang="en-US" sz="6000" dirty="0"/>
          </a:p>
        </p:txBody>
      </p:sp>
      <p:pic>
        <p:nvPicPr>
          <p:cNvPr id="8" name="Picture"/>
          <p:cNvPicPr>
            <a:picLocks noChangeAspect="1"/>
          </p:cNvPicPr>
          <p:nvPr/>
        </p:nvPicPr>
        <p:blipFill>
          <a:blip r:embed="rId3"/>
          <a:srcRect t="15152" r="7992" b="13105"/>
          <a:stretch>
            <a:fillRect/>
          </a:stretch>
        </p:blipFill>
        <p:spPr bwMode="auto">
          <a:xfrm>
            <a:off x="5193456" y="405719"/>
            <a:ext cx="3381539" cy="158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Step 3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124" y="1404730"/>
            <a:ext cx="8153400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Select the loan account to be </a:t>
            </a:r>
            <a:r>
              <a:rPr lang="en-US" sz="2800" dirty="0" smtClean="0">
                <a:latin typeface="Century Gothic"/>
                <a:cs typeface="Century Gothic"/>
              </a:rPr>
              <a:t>disbursed.</a:t>
            </a:r>
            <a:endParaRPr lang="en-US" sz="2800" dirty="0"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t="14185" b="9462"/>
          <a:stretch/>
        </p:blipFill>
        <p:spPr>
          <a:xfrm>
            <a:off x="410817" y="2050476"/>
            <a:ext cx="8733183" cy="46021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92695" y="3444460"/>
            <a:ext cx="655983" cy="2915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3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Step </a:t>
            </a:r>
            <a:r>
              <a:rPr lang="en-US" sz="3200" dirty="0" smtClean="0">
                <a:latin typeface="Century Gothic"/>
                <a:cs typeface="Century Gothic"/>
              </a:rPr>
              <a:t>4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066800"/>
            <a:ext cx="8153400" cy="42318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Select </a:t>
            </a:r>
            <a:r>
              <a:rPr lang="en-US" sz="2800" b="1" dirty="0" smtClean="0">
                <a:latin typeface="Century Gothic"/>
                <a:cs typeface="Century Gothic"/>
              </a:rPr>
              <a:t>Disburse to Savings </a:t>
            </a:r>
            <a:r>
              <a:rPr lang="en-US" sz="2800" dirty="0" smtClean="0">
                <a:latin typeface="Century Gothic"/>
                <a:cs typeface="Century Gothic"/>
              </a:rPr>
              <a:t>from the blue action bar.</a:t>
            </a:r>
            <a:endParaRPr lang="en-US" sz="2800" b="1" dirty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9"/>
          <a:stretch/>
        </p:blipFill>
        <p:spPr>
          <a:xfrm>
            <a:off x="1119810" y="2101113"/>
            <a:ext cx="7140304" cy="433613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579165" y="2584174"/>
            <a:ext cx="775252" cy="2915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Step </a:t>
            </a:r>
            <a:r>
              <a:rPr lang="en-US" sz="3200" dirty="0">
                <a:latin typeface="Century Gothic"/>
                <a:cs typeface="Century Gothic"/>
              </a:rPr>
              <a:t>5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26435"/>
            <a:ext cx="8153400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Enter the </a:t>
            </a:r>
            <a:r>
              <a:rPr lang="en-US" sz="2800" b="1" dirty="0" smtClean="0">
                <a:latin typeface="Century Gothic"/>
                <a:cs typeface="Century Gothic"/>
              </a:rPr>
              <a:t>Disbursed on </a:t>
            </a:r>
            <a:r>
              <a:rPr lang="en-US" sz="2800" dirty="0" smtClean="0">
                <a:latin typeface="Century Gothic"/>
                <a:cs typeface="Century Gothic"/>
              </a:rPr>
              <a:t>date, the </a:t>
            </a:r>
            <a:r>
              <a:rPr lang="en-US" sz="2800" b="1" dirty="0" smtClean="0">
                <a:latin typeface="Century Gothic"/>
                <a:cs typeface="Century Gothic"/>
              </a:rPr>
              <a:t>Transaction amount, </a:t>
            </a:r>
            <a:r>
              <a:rPr lang="en-US" sz="2800" dirty="0" smtClean="0">
                <a:latin typeface="Century Gothic"/>
                <a:cs typeface="Century Gothic"/>
              </a:rPr>
              <a:t>and an optional </a:t>
            </a:r>
            <a:r>
              <a:rPr lang="en-US" sz="2800" b="1" dirty="0" smtClean="0">
                <a:latin typeface="Century Gothic"/>
                <a:cs typeface="Century Gothic"/>
              </a:rPr>
              <a:t>Note</a:t>
            </a:r>
            <a:r>
              <a:rPr lang="en-US" sz="2800" dirty="0" smtClean="0">
                <a:latin typeface="Century Gothic"/>
                <a:cs typeface="Century Gothic"/>
              </a:rPr>
              <a:t>. Click </a:t>
            </a:r>
            <a:r>
              <a:rPr lang="en-US" sz="2800" b="1" dirty="0" smtClean="0">
                <a:latin typeface="Century Gothic"/>
                <a:cs typeface="Century Gothic"/>
              </a:rPr>
              <a:t>Submit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b="1" dirty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9"/>
          <a:stretch/>
        </p:blipFill>
        <p:spPr>
          <a:xfrm>
            <a:off x="1497496" y="2286547"/>
            <a:ext cx="6261651" cy="380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4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" y="0"/>
            <a:ext cx="8766048" cy="685800"/>
          </a:xfrm>
        </p:spPr>
        <p:txBody>
          <a:bodyPr/>
          <a:lstStyle/>
          <a:p>
            <a:r>
              <a:rPr lang="en-US" sz="2800" dirty="0" smtClean="0">
                <a:latin typeface="Century Gothic"/>
                <a:cs typeface="Century Gothic"/>
              </a:rPr>
              <a:t>Undoing a loan account disbursement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7322" y="1000539"/>
            <a:ext cx="8313785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Launch </a:t>
            </a:r>
            <a:r>
              <a:rPr lang="en-US" sz="2800" dirty="0" err="1" smtClean="0">
                <a:latin typeface="Century Gothic"/>
                <a:cs typeface="Century Gothic"/>
              </a:rPr>
              <a:t>Mifos</a:t>
            </a:r>
            <a:r>
              <a:rPr lang="en-US" sz="2800" dirty="0" smtClean="0">
                <a:latin typeface="Century Gothic"/>
                <a:cs typeface="Century Gothic"/>
              </a:rPr>
              <a:t> X and click </a:t>
            </a:r>
            <a:r>
              <a:rPr lang="en-US" sz="2800" b="1" dirty="0" smtClean="0">
                <a:latin typeface="Century Gothic"/>
                <a:cs typeface="Century Gothic"/>
              </a:rPr>
              <a:t>Clients. </a:t>
            </a:r>
            <a:r>
              <a:rPr lang="en-US" sz="2800" dirty="0" smtClean="0">
                <a:latin typeface="Century Gothic"/>
                <a:cs typeface="Century Gothic"/>
              </a:rPr>
              <a:t>If you want to </a:t>
            </a:r>
            <a:r>
              <a:rPr lang="en-US" sz="2800" dirty="0" smtClean="0">
                <a:latin typeface="Century Gothic"/>
                <a:cs typeface="Century Gothic"/>
              </a:rPr>
              <a:t>undo a client </a:t>
            </a:r>
            <a:r>
              <a:rPr lang="en-US" sz="2800" dirty="0" smtClean="0">
                <a:latin typeface="Century Gothic"/>
                <a:cs typeface="Century Gothic"/>
              </a:rPr>
              <a:t>loan </a:t>
            </a:r>
            <a:r>
              <a:rPr lang="en-US" sz="2800" dirty="0" smtClean="0">
                <a:latin typeface="Century Gothic"/>
                <a:cs typeface="Century Gothic"/>
              </a:rPr>
              <a:t>account disbursement, click </a:t>
            </a:r>
            <a:r>
              <a:rPr lang="en-US" sz="2800" b="1" dirty="0" smtClean="0">
                <a:latin typeface="Century Gothic"/>
                <a:cs typeface="Century Gothic"/>
              </a:rPr>
              <a:t>Clients</a:t>
            </a:r>
            <a:r>
              <a:rPr lang="en-US" sz="2800" dirty="0" smtClean="0">
                <a:latin typeface="Century Gothic"/>
                <a:cs typeface="Century Gothic"/>
              </a:rPr>
              <a:t>, and if you want to </a:t>
            </a:r>
            <a:r>
              <a:rPr lang="en-US" sz="2800" dirty="0" smtClean="0">
                <a:latin typeface="Century Gothic"/>
                <a:cs typeface="Century Gothic"/>
              </a:rPr>
              <a:t>undo</a:t>
            </a:r>
            <a:r>
              <a:rPr lang="en-US" sz="2800" dirty="0" smtClean="0">
                <a:latin typeface="Century Gothic"/>
                <a:cs typeface="Century Gothic"/>
              </a:rPr>
              <a:t> </a:t>
            </a:r>
            <a:r>
              <a:rPr lang="en-US" sz="2800" dirty="0" smtClean="0">
                <a:latin typeface="Century Gothic"/>
                <a:cs typeface="Century Gothic"/>
              </a:rPr>
              <a:t>a </a:t>
            </a:r>
            <a:r>
              <a:rPr lang="en-US" sz="2800" dirty="0" smtClean="0">
                <a:latin typeface="Century Gothic"/>
                <a:cs typeface="Century Gothic"/>
              </a:rPr>
              <a:t>group loan </a:t>
            </a:r>
            <a:r>
              <a:rPr lang="en-US" sz="2800" dirty="0" smtClean="0">
                <a:latin typeface="Century Gothic"/>
                <a:cs typeface="Century Gothic"/>
              </a:rPr>
              <a:t>account disbursement, click </a:t>
            </a:r>
            <a:r>
              <a:rPr lang="en-US" sz="2800" b="1" dirty="0" smtClean="0">
                <a:latin typeface="Century Gothic"/>
                <a:cs typeface="Century Gothic"/>
              </a:rPr>
              <a:t>Groups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1" b="1317"/>
          <a:stretch/>
        </p:blipFill>
        <p:spPr bwMode="auto">
          <a:xfrm>
            <a:off x="1574375" y="2947504"/>
            <a:ext cx="6039678" cy="360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637183" y="2842592"/>
            <a:ext cx="424070" cy="781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Step 2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248" y="1239078"/>
            <a:ext cx="8153400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Click on the client or group.</a:t>
            </a:r>
            <a:endParaRPr lang="en-US" sz="2800" dirty="0"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2" t="8689" r="11474" b="9774"/>
          <a:stretch/>
        </p:blipFill>
        <p:spPr>
          <a:xfrm>
            <a:off x="1404731" y="2065601"/>
            <a:ext cx="6460434" cy="45957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04731" y="3200401"/>
            <a:ext cx="496956" cy="265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Step 3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92087"/>
            <a:ext cx="8153400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Select the loan </a:t>
            </a:r>
            <a:r>
              <a:rPr lang="en-US" sz="2800" dirty="0" smtClean="0">
                <a:latin typeface="Century Gothic"/>
                <a:cs typeface="Century Gothic"/>
              </a:rPr>
              <a:t>account.</a:t>
            </a:r>
            <a:endParaRPr lang="en-US" sz="2800" dirty="0"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t="14185" b="9462"/>
          <a:stretch/>
        </p:blipFill>
        <p:spPr>
          <a:xfrm>
            <a:off x="410817" y="2110111"/>
            <a:ext cx="8733183" cy="46021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66191" y="3444460"/>
            <a:ext cx="722244" cy="2915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Step </a:t>
            </a:r>
            <a:r>
              <a:rPr lang="en-US" sz="3200" dirty="0" smtClean="0">
                <a:latin typeface="Century Gothic"/>
                <a:cs typeface="Century Gothic"/>
              </a:rPr>
              <a:t>4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3948" y="1245704"/>
            <a:ext cx="8319052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Select </a:t>
            </a:r>
            <a:r>
              <a:rPr lang="en-US" sz="2800" b="1" dirty="0" smtClean="0">
                <a:latin typeface="Century Gothic"/>
                <a:cs typeface="Century Gothic"/>
              </a:rPr>
              <a:t>Undo Disbursal </a:t>
            </a:r>
            <a:r>
              <a:rPr lang="en-US" sz="2800" dirty="0" smtClean="0">
                <a:latin typeface="Century Gothic"/>
                <a:cs typeface="Century Gothic"/>
              </a:rPr>
              <a:t>from the blue action bar.</a:t>
            </a:r>
            <a:endParaRPr lang="en-US" sz="2800" b="1" dirty="0">
              <a:latin typeface="Century Gothic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"/>
          <a:stretch/>
        </p:blipFill>
        <p:spPr>
          <a:xfrm>
            <a:off x="1139554" y="1954529"/>
            <a:ext cx="7096539" cy="431706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367670" y="2478157"/>
            <a:ext cx="609600" cy="238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Step </a:t>
            </a:r>
            <a:r>
              <a:rPr lang="en-US" sz="3200" dirty="0">
                <a:latin typeface="Century Gothic"/>
                <a:cs typeface="Century Gothic"/>
              </a:rPr>
              <a:t>5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26435"/>
            <a:ext cx="8153400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Enter a </a:t>
            </a:r>
            <a:r>
              <a:rPr lang="en-US" sz="2800" b="1" dirty="0" smtClean="0">
                <a:latin typeface="Century Gothic"/>
                <a:cs typeface="Century Gothic"/>
              </a:rPr>
              <a:t>Note</a:t>
            </a:r>
            <a:r>
              <a:rPr lang="en-US" sz="2800" dirty="0" smtClean="0">
                <a:latin typeface="Century Gothic"/>
                <a:cs typeface="Century Gothic"/>
              </a:rPr>
              <a:t>. Click </a:t>
            </a:r>
            <a:r>
              <a:rPr lang="en-US" sz="2800" b="1" dirty="0" smtClean="0">
                <a:latin typeface="Century Gothic"/>
                <a:cs typeface="Century Gothic"/>
              </a:rPr>
              <a:t>Submit.</a:t>
            </a:r>
            <a:endParaRPr lang="en-US" sz="2800" b="1" dirty="0">
              <a:latin typeface="Century Gothic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7"/>
          <a:stretch/>
        </p:blipFill>
        <p:spPr>
          <a:xfrm>
            <a:off x="1068456" y="1847598"/>
            <a:ext cx="7098617" cy="430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22781"/>
            <a:ext cx="9144000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3400" dirty="0" smtClean="0">
                <a:latin typeface="Century Gothic"/>
                <a:cs typeface="Century Gothic"/>
              </a:rPr>
              <a:t>Thanks for your attention, and good luck!</a:t>
            </a:r>
            <a:endParaRPr lang="en-US" sz="3400" dirty="0">
              <a:latin typeface="Century Gothic"/>
              <a:cs typeface="Century Gothic"/>
            </a:endParaRPr>
          </a:p>
        </p:txBody>
      </p:sp>
      <p:pic>
        <p:nvPicPr>
          <p:cNvPr id="6" name="Picture 4" descr="https://lh5.googleusercontent.com/q86j475NyDvBCVs_QzQjbyD3gjU_iBBg6eSmpF19vYfCYsYTjvIbwt-lxeX_V6EeIuOrqUajnUmih_66sWFnejhyx3BnjiWEhTbkSNWQRWS4OQO2qbf3GoQxSxJghiIJjX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40" y="2951922"/>
            <a:ext cx="72771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6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Loan account applications that have been approved can be disbursed to a negotiable payment type (e.g., Cash, Check, M-</a:t>
            </a:r>
            <a:r>
              <a:rPr lang="en-US" dirty="0" err="1"/>
              <a:t>Pesa</a:t>
            </a:r>
            <a:r>
              <a:rPr lang="en-US" dirty="0"/>
              <a:t>) or to a saving account linked to the loan application. When a loan account is disbursed, its status changes from </a:t>
            </a:r>
            <a:r>
              <a:rPr lang="en-US" b="1" dirty="0"/>
              <a:t>Approved</a:t>
            </a:r>
            <a:r>
              <a:rPr lang="en-US" dirty="0"/>
              <a:t> to </a:t>
            </a:r>
            <a:r>
              <a:rPr lang="en-US" b="1" dirty="0"/>
              <a:t>Active</a:t>
            </a:r>
            <a:r>
              <a:rPr lang="en-US" dirty="0"/>
              <a:t>.</a:t>
            </a:r>
          </a:p>
          <a:p>
            <a:r>
              <a:rPr lang="en-US" dirty="0"/>
              <a:t>A disbursement made in error can be undone. When a disbursement is undone, the loan account status changes from </a:t>
            </a:r>
            <a:r>
              <a:rPr lang="en-US" b="1" dirty="0"/>
              <a:t>Active</a:t>
            </a:r>
            <a:r>
              <a:rPr lang="en-US" dirty="0"/>
              <a:t> to </a:t>
            </a:r>
            <a:r>
              <a:rPr lang="en-US" b="1" dirty="0"/>
              <a:t>Approved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92944"/>
            <a:ext cx="8024191" cy="990600"/>
          </a:xfrm>
        </p:spPr>
        <p:txBody>
          <a:bodyPr/>
          <a:lstStyle/>
          <a:p>
            <a:r>
              <a:rPr lang="en-US" sz="3000" dirty="0" smtClean="0">
                <a:latin typeface="Century Gothic"/>
                <a:cs typeface="Century Gothic"/>
              </a:rPr>
              <a:t>This guide will show you how to </a:t>
            </a:r>
            <a:r>
              <a:rPr lang="en-US" sz="3000" dirty="0" smtClean="0">
                <a:latin typeface="Century Gothic"/>
                <a:cs typeface="Century Gothic"/>
              </a:rPr>
              <a:t>manage loan account disbursement using </a:t>
            </a:r>
            <a:r>
              <a:rPr lang="en-US" sz="3000" dirty="0" err="1" smtClean="0">
                <a:latin typeface="Century Gothic"/>
                <a:cs typeface="Century Gothic"/>
              </a:rPr>
              <a:t>Mifos</a:t>
            </a:r>
            <a:r>
              <a:rPr lang="en-US" sz="3000" dirty="0" smtClean="0">
                <a:latin typeface="Century Gothic"/>
                <a:cs typeface="Century Gothic"/>
              </a:rPr>
              <a:t> X.</a:t>
            </a:r>
            <a:endParaRPr lang="en-US" sz="3000" dirty="0">
              <a:latin typeface="Century Gothic"/>
              <a:cs typeface="Century Gothic"/>
            </a:endParaRPr>
          </a:p>
        </p:txBody>
      </p:sp>
      <p:sp>
        <p:nvSpPr>
          <p:cNvPr id="7" name="Content Placeholder 139"/>
          <p:cNvSpPr txBox="1">
            <a:spLocks/>
          </p:cNvSpPr>
          <p:nvPr/>
        </p:nvSpPr>
        <p:spPr>
          <a:xfrm>
            <a:off x="199571" y="1433287"/>
            <a:ext cx="8716378" cy="3483428"/>
          </a:xfrm>
          <a:prstGeom prst="rect">
            <a:avLst/>
          </a:prstGeom>
        </p:spPr>
        <p:txBody>
          <a:bodyPr/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" y="0"/>
            <a:ext cx="8766048" cy="685800"/>
          </a:xfrm>
        </p:spPr>
        <p:txBody>
          <a:bodyPr/>
          <a:lstStyle/>
          <a:p>
            <a:r>
              <a:rPr lang="en-US" sz="2100" dirty="0" smtClean="0">
                <a:latin typeface="Century Gothic"/>
                <a:cs typeface="Century Gothic"/>
              </a:rPr>
              <a:t>Disbursing a loan account to a negotiable payment type</a:t>
            </a:r>
            <a:endParaRPr lang="en-US" sz="21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7322" y="1000539"/>
            <a:ext cx="8313785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Launch </a:t>
            </a:r>
            <a:r>
              <a:rPr lang="en-US" sz="2800" dirty="0" err="1" smtClean="0">
                <a:latin typeface="Century Gothic"/>
                <a:cs typeface="Century Gothic"/>
              </a:rPr>
              <a:t>Mifos</a:t>
            </a:r>
            <a:r>
              <a:rPr lang="en-US" sz="2800" dirty="0" smtClean="0">
                <a:latin typeface="Century Gothic"/>
                <a:cs typeface="Century Gothic"/>
              </a:rPr>
              <a:t> X and click </a:t>
            </a:r>
            <a:r>
              <a:rPr lang="en-US" sz="2800" b="1" dirty="0" smtClean="0">
                <a:latin typeface="Century Gothic"/>
                <a:cs typeface="Century Gothic"/>
              </a:rPr>
              <a:t>Clients. </a:t>
            </a:r>
            <a:r>
              <a:rPr lang="en-US" sz="2800" dirty="0" smtClean="0">
                <a:latin typeface="Century Gothic"/>
                <a:cs typeface="Century Gothic"/>
              </a:rPr>
              <a:t>If you want to </a:t>
            </a:r>
            <a:r>
              <a:rPr lang="en-US" sz="2800" dirty="0" smtClean="0">
                <a:latin typeface="Century Gothic"/>
                <a:cs typeface="Century Gothic"/>
              </a:rPr>
              <a:t>disburse a </a:t>
            </a:r>
            <a:r>
              <a:rPr lang="en-US" sz="2800" dirty="0" smtClean="0">
                <a:latin typeface="Century Gothic"/>
                <a:cs typeface="Century Gothic"/>
              </a:rPr>
              <a:t>client loan </a:t>
            </a:r>
            <a:r>
              <a:rPr lang="en-US" sz="2800" dirty="0" smtClean="0">
                <a:latin typeface="Century Gothic"/>
                <a:cs typeface="Century Gothic"/>
              </a:rPr>
              <a:t>account, click </a:t>
            </a:r>
            <a:r>
              <a:rPr lang="en-US" sz="2800" b="1" dirty="0" smtClean="0">
                <a:latin typeface="Century Gothic"/>
                <a:cs typeface="Century Gothic"/>
              </a:rPr>
              <a:t>Clients</a:t>
            </a:r>
            <a:r>
              <a:rPr lang="en-US" sz="2800" dirty="0" smtClean="0">
                <a:latin typeface="Century Gothic"/>
                <a:cs typeface="Century Gothic"/>
              </a:rPr>
              <a:t>, and if you want to </a:t>
            </a:r>
            <a:r>
              <a:rPr lang="en-US" sz="2800" dirty="0" smtClean="0">
                <a:latin typeface="Century Gothic"/>
                <a:cs typeface="Century Gothic"/>
              </a:rPr>
              <a:t>disburse </a:t>
            </a:r>
            <a:r>
              <a:rPr lang="en-US" sz="2800" dirty="0" smtClean="0">
                <a:latin typeface="Century Gothic"/>
                <a:cs typeface="Century Gothic"/>
              </a:rPr>
              <a:t>a </a:t>
            </a:r>
            <a:r>
              <a:rPr lang="en-US" sz="2800" dirty="0" smtClean="0">
                <a:latin typeface="Century Gothic"/>
                <a:cs typeface="Century Gothic"/>
              </a:rPr>
              <a:t>group loan </a:t>
            </a:r>
            <a:r>
              <a:rPr lang="en-US" sz="2800" dirty="0" smtClean="0">
                <a:latin typeface="Century Gothic"/>
                <a:cs typeface="Century Gothic"/>
              </a:rPr>
              <a:t>account, click </a:t>
            </a:r>
            <a:r>
              <a:rPr lang="en-US" sz="2800" b="1" dirty="0" smtClean="0">
                <a:latin typeface="Century Gothic"/>
                <a:cs typeface="Century Gothic"/>
              </a:rPr>
              <a:t>Groups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1" b="1317"/>
          <a:stretch/>
        </p:blipFill>
        <p:spPr bwMode="auto">
          <a:xfrm>
            <a:off x="1574375" y="2947504"/>
            <a:ext cx="6039678" cy="360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637183" y="2842592"/>
            <a:ext cx="424070" cy="781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Step 2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248" y="1239078"/>
            <a:ext cx="8153400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Click on the client or group.</a:t>
            </a:r>
            <a:endParaRPr lang="en-US" sz="2800" dirty="0"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2" t="8689" r="11474" b="9774"/>
          <a:stretch/>
        </p:blipFill>
        <p:spPr>
          <a:xfrm>
            <a:off x="1404731" y="2065601"/>
            <a:ext cx="6460434" cy="45957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04731" y="3200401"/>
            <a:ext cx="496956" cy="265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2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Step 3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124" y="1404730"/>
            <a:ext cx="8153400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Select the loan account to be </a:t>
            </a:r>
            <a:r>
              <a:rPr lang="en-US" sz="2800" dirty="0" smtClean="0">
                <a:latin typeface="Century Gothic"/>
                <a:cs typeface="Century Gothic"/>
              </a:rPr>
              <a:t>disbursed.</a:t>
            </a:r>
            <a:endParaRPr lang="en-US" sz="2800" dirty="0"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t="14185" b="9462"/>
          <a:stretch/>
        </p:blipFill>
        <p:spPr>
          <a:xfrm>
            <a:off x="410817" y="2050476"/>
            <a:ext cx="8733183" cy="46021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66191" y="3444460"/>
            <a:ext cx="722244" cy="2915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Step </a:t>
            </a:r>
            <a:r>
              <a:rPr lang="en-US" sz="3200" dirty="0" smtClean="0">
                <a:latin typeface="Century Gothic"/>
                <a:cs typeface="Century Gothic"/>
              </a:rPr>
              <a:t>4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45704"/>
            <a:ext cx="8153400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Select </a:t>
            </a:r>
            <a:r>
              <a:rPr lang="en-US" sz="2800" b="1" dirty="0" smtClean="0">
                <a:latin typeface="Century Gothic"/>
                <a:cs typeface="Century Gothic"/>
              </a:rPr>
              <a:t>Disburse </a:t>
            </a:r>
            <a:r>
              <a:rPr lang="en-US" sz="2800" dirty="0" smtClean="0">
                <a:latin typeface="Century Gothic"/>
                <a:cs typeface="Century Gothic"/>
              </a:rPr>
              <a:t>from the blue action bar.</a:t>
            </a:r>
            <a:endParaRPr lang="en-US" sz="2800" b="1" dirty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9"/>
          <a:stretch/>
        </p:blipFill>
        <p:spPr>
          <a:xfrm>
            <a:off x="1119810" y="2101113"/>
            <a:ext cx="7140304" cy="433613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128591" y="2597426"/>
            <a:ext cx="457200" cy="2915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Step </a:t>
            </a:r>
            <a:r>
              <a:rPr lang="en-US" sz="3200" dirty="0">
                <a:latin typeface="Century Gothic"/>
                <a:cs typeface="Century Gothic"/>
              </a:rPr>
              <a:t>5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26435"/>
            <a:ext cx="8153400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Enter the </a:t>
            </a:r>
            <a:r>
              <a:rPr lang="en-US" sz="2800" b="1" dirty="0" smtClean="0">
                <a:latin typeface="Century Gothic"/>
                <a:cs typeface="Century Gothic"/>
              </a:rPr>
              <a:t>Disbursed on </a:t>
            </a:r>
            <a:r>
              <a:rPr lang="en-US" sz="2800" dirty="0" smtClean="0">
                <a:latin typeface="Century Gothic"/>
                <a:cs typeface="Century Gothic"/>
              </a:rPr>
              <a:t>date, the </a:t>
            </a:r>
            <a:r>
              <a:rPr lang="en-US" sz="2800" b="1" dirty="0" smtClean="0">
                <a:latin typeface="Century Gothic"/>
                <a:cs typeface="Century Gothic"/>
              </a:rPr>
              <a:t>Transaction amount, </a:t>
            </a:r>
            <a:r>
              <a:rPr lang="en-US" sz="2800" dirty="0" smtClean="0">
                <a:latin typeface="Century Gothic"/>
                <a:cs typeface="Century Gothic"/>
              </a:rPr>
              <a:t>the </a:t>
            </a:r>
            <a:r>
              <a:rPr lang="en-US" sz="2800" b="1" dirty="0" smtClean="0">
                <a:latin typeface="Century Gothic"/>
                <a:cs typeface="Century Gothic"/>
              </a:rPr>
              <a:t>Payment type</a:t>
            </a:r>
            <a:r>
              <a:rPr lang="en-US" sz="2800" dirty="0" smtClean="0">
                <a:latin typeface="Century Gothic"/>
                <a:cs typeface="Century Gothic"/>
              </a:rPr>
              <a:t>, </a:t>
            </a:r>
            <a:r>
              <a:rPr lang="en-US" sz="2800" b="1" dirty="0" smtClean="0">
                <a:latin typeface="Century Gothic"/>
                <a:cs typeface="Century Gothic"/>
              </a:rPr>
              <a:t>Payment details </a:t>
            </a:r>
            <a:r>
              <a:rPr lang="en-US" sz="2800" dirty="0" smtClean="0">
                <a:latin typeface="Century Gothic"/>
                <a:cs typeface="Century Gothic"/>
              </a:rPr>
              <a:t>(press +), and an optional </a:t>
            </a:r>
            <a:r>
              <a:rPr lang="en-US" sz="2800" b="1" dirty="0" smtClean="0">
                <a:latin typeface="Century Gothic"/>
                <a:cs typeface="Century Gothic"/>
              </a:rPr>
              <a:t>Note</a:t>
            </a:r>
            <a:r>
              <a:rPr lang="en-US" sz="2800" dirty="0" smtClean="0">
                <a:latin typeface="Century Gothic"/>
                <a:cs typeface="Century Gothic"/>
              </a:rPr>
              <a:t>. Click </a:t>
            </a:r>
            <a:r>
              <a:rPr lang="en-US" sz="2800" b="1" dirty="0" smtClean="0">
                <a:latin typeface="Century Gothic"/>
                <a:cs typeface="Century Gothic"/>
              </a:rPr>
              <a:t>Submit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b="1" dirty="0"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7"/>
          <a:stretch/>
        </p:blipFill>
        <p:spPr>
          <a:xfrm>
            <a:off x="1585528" y="2590798"/>
            <a:ext cx="6201544" cy="376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" y="0"/>
            <a:ext cx="8766048" cy="685800"/>
          </a:xfrm>
        </p:spPr>
        <p:txBody>
          <a:bodyPr/>
          <a:lstStyle/>
          <a:p>
            <a:r>
              <a:rPr lang="en-US" sz="2100" dirty="0" smtClean="0">
                <a:latin typeface="Century Gothic"/>
                <a:cs typeface="Century Gothic"/>
              </a:rPr>
              <a:t>Disbursing a loan account to a savings account</a:t>
            </a:r>
            <a:endParaRPr lang="en-US" sz="21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7322" y="1000539"/>
            <a:ext cx="8313785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Launch </a:t>
            </a:r>
            <a:r>
              <a:rPr lang="en-US" sz="2800" dirty="0" err="1" smtClean="0">
                <a:latin typeface="Century Gothic"/>
                <a:cs typeface="Century Gothic"/>
              </a:rPr>
              <a:t>Mifos</a:t>
            </a:r>
            <a:r>
              <a:rPr lang="en-US" sz="2800" dirty="0" smtClean="0">
                <a:latin typeface="Century Gothic"/>
                <a:cs typeface="Century Gothic"/>
              </a:rPr>
              <a:t> X and click </a:t>
            </a:r>
            <a:r>
              <a:rPr lang="en-US" sz="2800" b="1" dirty="0" smtClean="0">
                <a:latin typeface="Century Gothic"/>
                <a:cs typeface="Century Gothic"/>
              </a:rPr>
              <a:t>Clients. </a:t>
            </a:r>
            <a:r>
              <a:rPr lang="en-US" sz="2800" dirty="0" smtClean="0">
                <a:latin typeface="Century Gothic"/>
                <a:cs typeface="Century Gothic"/>
              </a:rPr>
              <a:t>If you want to </a:t>
            </a:r>
            <a:r>
              <a:rPr lang="en-US" sz="2800" dirty="0" smtClean="0">
                <a:latin typeface="Century Gothic"/>
                <a:cs typeface="Century Gothic"/>
              </a:rPr>
              <a:t>disburse a </a:t>
            </a:r>
            <a:r>
              <a:rPr lang="en-US" sz="2800" dirty="0" smtClean="0">
                <a:latin typeface="Century Gothic"/>
                <a:cs typeface="Century Gothic"/>
              </a:rPr>
              <a:t>client loan </a:t>
            </a:r>
            <a:r>
              <a:rPr lang="en-US" sz="2800" dirty="0" smtClean="0">
                <a:latin typeface="Century Gothic"/>
                <a:cs typeface="Century Gothic"/>
              </a:rPr>
              <a:t>account, click </a:t>
            </a:r>
            <a:r>
              <a:rPr lang="en-US" sz="2800" b="1" dirty="0" smtClean="0">
                <a:latin typeface="Century Gothic"/>
                <a:cs typeface="Century Gothic"/>
              </a:rPr>
              <a:t>Clients</a:t>
            </a:r>
            <a:r>
              <a:rPr lang="en-US" sz="2800" dirty="0" smtClean="0">
                <a:latin typeface="Century Gothic"/>
                <a:cs typeface="Century Gothic"/>
              </a:rPr>
              <a:t>, and if you want to </a:t>
            </a:r>
            <a:r>
              <a:rPr lang="en-US" sz="2800" dirty="0" smtClean="0">
                <a:latin typeface="Century Gothic"/>
                <a:cs typeface="Century Gothic"/>
              </a:rPr>
              <a:t>disburse </a:t>
            </a:r>
            <a:r>
              <a:rPr lang="en-US" sz="2800" dirty="0" smtClean="0">
                <a:latin typeface="Century Gothic"/>
                <a:cs typeface="Century Gothic"/>
              </a:rPr>
              <a:t>a </a:t>
            </a:r>
            <a:r>
              <a:rPr lang="en-US" sz="2800" dirty="0" smtClean="0">
                <a:latin typeface="Century Gothic"/>
                <a:cs typeface="Century Gothic"/>
              </a:rPr>
              <a:t>group loan </a:t>
            </a:r>
            <a:r>
              <a:rPr lang="en-US" sz="2800" dirty="0" smtClean="0">
                <a:latin typeface="Century Gothic"/>
                <a:cs typeface="Century Gothic"/>
              </a:rPr>
              <a:t>account, click </a:t>
            </a:r>
            <a:r>
              <a:rPr lang="en-US" sz="2800" b="1" dirty="0" smtClean="0">
                <a:latin typeface="Century Gothic"/>
                <a:cs typeface="Century Gothic"/>
              </a:rPr>
              <a:t>Groups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1" b="1317"/>
          <a:stretch/>
        </p:blipFill>
        <p:spPr bwMode="auto">
          <a:xfrm>
            <a:off x="1574375" y="2947504"/>
            <a:ext cx="6039678" cy="360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637183" y="2842592"/>
            <a:ext cx="424070" cy="781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Step 2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248" y="1239078"/>
            <a:ext cx="8153400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Click on the client or group.</a:t>
            </a:r>
            <a:endParaRPr lang="en-US" sz="2800" dirty="0"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2" t="8689" r="11474" b="9774"/>
          <a:stretch/>
        </p:blipFill>
        <p:spPr>
          <a:xfrm>
            <a:off x="1404731" y="2065601"/>
            <a:ext cx="6460434" cy="45957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04731" y="3200401"/>
            <a:ext cx="496956" cy="265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FOS Template">
  <a:themeElements>
    <a:clrScheme name="Custom 4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6585CF"/>
      </a:accent1>
      <a:accent2>
        <a:srgbClr val="92D05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MIFOS Template.potx</Template>
  <TotalTime>43006</TotalTime>
  <Words>341</Words>
  <Application>Microsoft Office PowerPoint</Application>
  <PresentationFormat>On-screen Show (4:3)</PresentationFormat>
  <Paragraphs>53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Tw Cen MT</vt:lpstr>
      <vt:lpstr>Wingdings</vt:lpstr>
      <vt:lpstr>Wingdings 2</vt:lpstr>
      <vt:lpstr>MIFOS Template</vt:lpstr>
      <vt:lpstr>Managing loan account disbursement</vt:lpstr>
      <vt:lpstr>This guide will show you how to manage loan account disbursement using Mifos X.</vt:lpstr>
      <vt:lpstr>Disbursing a loan account to a negotiable payment type</vt:lpstr>
      <vt:lpstr>Step 2</vt:lpstr>
      <vt:lpstr>Step 3</vt:lpstr>
      <vt:lpstr>Step 4</vt:lpstr>
      <vt:lpstr>Step 5</vt:lpstr>
      <vt:lpstr>Disbursing a loan account to a savings account</vt:lpstr>
      <vt:lpstr>Step 2</vt:lpstr>
      <vt:lpstr>Step 3</vt:lpstr>
      <vt:lpstr>Step 4</vt:lpstr>
      <vt:lpstr>Step 5</vt:lpstr>
      <vt:lpstr>Undoing a loan account disbursement</vt:lpstr>
      <vt:lpstr>Step 2</vt:lpstr>
      <vt:lpstr>Step 3</vt:lpstr>
      <vt:lpstr>Step 4</vt:lpstr>
      <vt:lpstr>Step 5</vt:lpstr>
      <vt:lpstr>PowerPoint Presentation</vt:lpstr>
    </vt:vector>
  </TitlesOfParts>
  <Company>The Mifos Initiative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Mifos Board Report 15 OCT 2014</dc:title>
  <dc:subject>Co-Op Initiative</dc:subject>
  <dc:creator>Dayna Harp</dc:creator>
  <cp:lastModifiedBy>Ravi Ravindra</cp:lastModifiedBy>
  <cp:revision>987</cp:revision>
  <dcterms:created xsi:type="dcterms:W3CDTF">2010-10-16T00:38:40Z</dcterms:created>
  <dcterms:modified xsi:type="dcterms:W3CDTF">2014-12-13T01:52:19Z</dcterms:modified>
</cp:coreProperties>
</file>