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785" r:id="rId2"/>
    <p:sldId id="732" r:id="rId3"/>
    <p:sldId id="826" r:id="rId4"/>
    <p:sldId id="827" r:id="rId5"/>
    <p:sldId id="828" r:id="rId6"/>
    <p:sldId id="829" r:id="rId7"/>
    <p:sldId id="830" r:id="rId8"/>
    <p:sldId id="831" r:id="rId9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25701E-6CF3-F145-8266-297EA78D72A8}">
          <p14:sldIdLst>
            <p14:sldId id="785"/>
            <p14:sldId id="732"/>
            <p14:sldId id="826"/>
            <p14:sldId id="827"/>
            <p14:sldId id="828"/>
            <p14:sldId id="829"/>
            <p14:sldId id="830"/>
            <p14:sldId id="831"/>
          </p14:sldIdLst>
        </p14:section>
        <p14:section name="Untitled Section" id="{1186EADE-D224-2947-9088-FC60BA4BE2A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8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 Werbel" initials="LW" lastIdx="15" clrIdx="0"/>
  <p:cmAuthor id="1" name="X" initials="X" lastIdx="2" clrIdx="1"/>
  <p:cmAuthor id="2" name="David Edelstein" initials="DE" lastIdx="3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7AD63E"/>
    <a:srgbClr val="6585CF"/>
    <a:srgbClr val="D9D9D9"/>
    <a:srgbClr val="62ACC6"/>
    <a:srgbClr val="FFFFE1"/>
    <a:srgbClr val="65E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1235" autoAdjust="0"/>
    <p:restoredTop sz="84135" autoAdjust="0"/>
  </p:normalViewPr>
  <p:slideViewPr>
    <p:cSldViewPr snapToGrid="0">
      <p:cViewPr varScale="1">
        <p:scale>
          <a:sx n="96" d="100"/>
          <a:sy n="96" d="100"/>
        </p:scale>
        <p:origin x="131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2592"/>
    </p:cViewPr>
  </p:sorterViewPr>
  <p:notesViewPr>
    <p:cSldViewPr snapToGrid="0">
      <p:cViewPr varScale="1">
        <p:scale>
          <a:sx n="79" d="100"/>
          <a:sy n="79" d="100"/>
        </p:scale>
        <p:origin x="-2082" y="-102"/>
      </p:cViewPr>
      <p:guideLst>
        <p:guide orient="horz" pos="2948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8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29B162-A5EB-473F-BE3A-733AFE5E9976}" type="datetimeFigureOut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8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B9DA86-9945-44BB-8E26-1DCB8FB87A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69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C6265A6-2241-476E-9069-4E4B8E75CDDB}" type="datetimeFigureOut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8363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8" tIns="46884" rIns="93768" bIns="4688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8" tIns="46884" rIns="93768" bIns="468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0AB823-E0EA-42B0-8176-EE6A4B8DA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01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2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0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9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3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64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93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62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C9A04C-E2C2-43D0-A1BE-DCCCD0BDF0D1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88804A-E7E0-4B34-8703-BF87DFC47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DF06BA7C-3384-41F2-85A3-BCFFDD9E12E2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BD53034-DB0B-40F5-82FC-0CF3EB668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D6D4-5285-49FB-8E0C-15C463AF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644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153400" cy="5181600"/>
          </a:xfrm>
        </p:spPr>
        <p:txBody>
          <a:bodyPr/>
          <a:lstStyle>
            <a:lvl1pPr>
              <a:buSzPct val="80000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85D6CA-8A2D-4265-956B-F94F785C7E13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95BD33-2106-4495-943C-71ED82D0E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3886200" cy="5247167"/>
          </a:xfrm>
        </p:spPr>
        <p:txBody>
          <a:bodyPr/>
          <a:lstStyle>
            <a:lvl1pPr>
              <a:buFont typeface="Wingdings 2" pitchFamily="18" charset="2"/>
              <a:buChar char="¦"/>
              <a:defRPr/>
            </a:lvl1pPr>
            <a:lvl2pPr>
              <a:buFont typeface="Wingdings 2" pitchFamily="18" charset="2"/>
              <a:buChar char="¦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914400"/>
            <a:ext cx="3886200" cy="52471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89DB5155-B5B9-43BA-8982-B256A7B69100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079500"/>
            <a:ext cx="533400" cy="219075"/>
          </a:xfrm>
          <a:solidFill>
            <a:schemeClr val="accent2"/>
          </a:solidFill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169F50-909B-4D83-97B5-2605610D7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676400"/>
            <a:ext cx="3886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676400"/>
            <a:ext cx="3886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9144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9144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3A326E64-34E7-4E97-9D51-95CC46531999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69B3E3-4D09-4DA0-AD12-71A7C2BCA0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1FA1D-342F-4EE3-A184-70617ED50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60C802-45B2-48C3-9FE1-A5A94CB4C1EE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5C10-FD6C-47C6-B932-888BA6878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CC4D4B-5347-4414-A63C-1C66CA939F62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6448" cy="68580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914400"/>
            <a:ext cx="1600200" cy="5181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914400"/>
            <a:ext cx="6400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B8A9F-D946-41DD-9F4B-E5F212FC6AF4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1BAF3-CB35-4EE5-A2C8-E9632F0FE4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990600"/>
            <a:ext cx="8153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35B88E8E-43A4-4EE2-9C85-5EAA6F6320D7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dirty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85800"/>
            <a:ext cx="9144000" cy="228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533400" cy="1428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685800"/>
            <a:ext cx="8553450" cy="14446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85800"/>
            <a:ext cx="533400" cy="1397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7D6FDF20-296E-4483-BD85-24032E3F7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mifos_color_update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24632" y="78218"/>
            <a:ext cx="1405719" cy="5542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75000"/>
        <a:buFont typeface="Wingdings 2" pitchFamily="18" charset="2"/>
        <a:buChar char="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65000"/>
        <a:buFont typeface="Wingdings 2" pitchFamily="18" charset="2"/>
        <a:buChar char="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6BB1C9"/>
        </a:buClr>
        <a:buSzPct val="4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6585CF"/>
        </a:buClr>
        <a:buSzPct val="40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385391"/>
            <a:ext cx="6349999" cy="2478157"/>
          </a:xfrm>
        </p:spPr>
        <p:txBody>
          <a:bodyPr/>
          <a:lstStyle/>
          <a:p>
            <a:r>
              <a:rPr lang="en-US" sz="6000" dirty="0" smtClean="0"/>
              <a:t>Writing-off a </a:t>
            </a:r>
            <a:r>
              <a:rPr lang="en-US" sz="6000" dirty="0" smtClean="0"/>
              <a:t>loan account</a:t>
            </a:r>
            <a:endParaRPr lang="en-US" sz="6000" dirty="0"/>
          </a:p>
        </p:txBody>
      </p:sp>
      <p:pic>
        <p:nvPicPr>
          <p:cNvPr id="8" name="Picture"/>
          <p:cNvPicPr>
            <a:picLocks noChangeAspect="1"/>
          </p:cNvPicPr>
          <p:nvPr/>
        </p:nvPicPr>
        <p:blipFill>
          <a:blip r:embed="rId3"/>
          <a:srcRect t="15152" r="7992" b="13105"/>
          <a:stretch>
            <a:fillRect/>
          </a:stretch>
        </p:blipFill>
        <p:spPr bwMode="auto">
          <a:xfrm>
            <a:off x="5193456" y="405719"/>
            <a:ext cx="3381539" cy="158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To write-off a loan account, a </a:t>
            </a:r>
            <a:r>
              <a:rPr lang="en-US" dirty="0" err="1"/>
              <a:t>M</a:t>
            </a:r>
            <a:r>
              <a:rPr lang="en-US" dirty="0" err="1" smtClean="0"/>
              <a:t>ifos</a:t>
            </a:r>
            <a:r>
              <a:rPr lang="en-US" dirty="0" smtClean="0"/>
              <a:t> </a:t>
            </a:r>
            <a:r>
              <a:rPr lang="en-US" dirty="0"/>
              <a:t>user must be granted permission to do </a:t>
            </a:r>
            <a:r>
              <a:rPr lang="en-US" dirty="0" smtClean="0"/>
              <a:t>so.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Century Gothic"/>
                <a:cs typeface="Century Gothic"/>
              </a:rPr>
              <a:t>This guide will show you how to </a:t>
            </a:r>
            <a:r>
              <a:rPr lang="en-US" sz="3000" dirty="0" smtClean="0">
                <a:latin typeface="Century Gothic"/>
                <a:cs typeface="Century Gothic"/>
              </a:rPr>
              <a:t>write-off </a:t>
            </a:r>
            <a:r>
              <a:rPr lang="en-US" sz="3000" dirty="0" smtClean="0">
                <a:latin typeface="Century Gothic"/>
                <a:cs typeface="Century Gothic"/>
              </a:rPr>
              <a:t>a loan account </a:t>
            </a:r>
            <a:r>
              <a:rPr lang="en-US" sz="3000" dirty="0" smtClean="0">
                <a:latin typeface="Century Gothic"/>
                <a:cs typeface="Century Gothic"/>
              </a:rPr>
              <a:t>using </a:t>
            </a:r>
            <a:r>
              <a:rPr lang="en-US" sz="3000" dirty="0" err="1" smtClean="0">
                <a:latin typeface="Century Gothic"/>
                <a:cs typeface="Century Gothic"/>
              </a:rPr>
              <a:t>Mifos</a:t>
            </a:r>
            <a:r>
              <a:rPr lang="en-US" sz="3000" dirty="0" smtClean="0">
                <a:latin typeface="Century Gothic"/>
                <a:cs typeface="Century Gothic"/>
              </a:rPr>
              <a:t> X.</a:t>
            </a:r>
            <a:endParaRPr lang="en-US" sz="3000" dirty="0">
              <a:latin typeface="Century Gothic"/>
              <a:cs typeface="Century Gothic"/>
            </a:endParaRPr>
          </a:p>
        </p:txBody>
      </p:sp>
      <p:sp>
        <p:nvSpPr>
          <p:cNvPr id="7" name="Content Placeholder 139"/>
          <p:cNvSpPr txBox="1">
            <a:spLocks/>
          </p:cNvSpPr>
          <p:nvPr/>
        </p:nvSpPr>
        <p:spPr>
          <a:xfrm>
            <a:off x="199571" y="1433287"/>
            <a:ext cx="8716378" cy="3483428"/>
          </a:xfrm>
          <a:prstGeom prst="rect">
            <a:avLst/>
          </a:prstGeom>
        </p:spPr>
        <p:txBody>
          <a:bodyPr/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1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7707" y="1000539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Launch </a:t>
            </a:r>
            <a:r>
              <a:rPr lang="en-US" sz="2800" dirty="0" err="1" smtClean="0">
                <a:latin typeface="Century Gothic"/>
                <a:cs typeface="Century Gothic"/>
              </a:rPr>
              <a:t>Mifos</a:t>
            </a:r>
            <a:r>
              <a:rPr lang="en-US" sz="2800" dirty="0" smtClean="0">
                <a:latin typeface="Century Gothic"/>
                <a:cs typeface="Century Gothic"/>
              </a:rPr>
              <a:t> X and click </a:t>
            </a:r>
            <a:r>
              <a:rPr lang="en-US" sz="2800" b="1" dirty="0" smtClean="0">
                <a:latin typeface="Century Gothic"/>
                <a:cs typeface="Century Gothic"/>
              </a:rPr>
              <a:t>Clients. </a:t>
            </a:r>
            <a:r>
              <a:rPr lang="en-US" sz="2800" dirty="0" smtClean="0">
                <a:latin typeface="Century Gothic"/>
                <a:cs typeface="Century Gothic"/>
              </a:rPr>
              <a:t>If you want to </a:t>
            </a:r>
            <a:r>
              <a:rPr lang="en-US" sz="2800" dirty="0" smtClean="0">
                <a:latin typeface="Century Gothic"/>
                <a:cs typeface="Century Gothic"/>
              </a:rPr>
              <a:t>write-off </a:t>
            </a:r>
            <a:r>
              <a:rPr lang="en-US" sz="2800" dirty="0" smtClean="0">
                <a:latin typeface="Century Gothic"/>
                <a:cs typeface="Century Gothic"/>
              </a:rPr>
              <a:t>a client loan account, click </a:t>
            </a:r>
            <a:r>
              <a:rPr lang="en-US" sz="2800" b="1" dirty="0" smtClean="0">
                <a:latin typeface="Century Gothic"/>
                <a:cs typeface="Century Gothic"/>
              </a:rPr>
              <a:t>Clients</a:t>
            </a:r>
            <a:r>
              <a:rPr lang="en-US" sz="2800" dirty="0" smtClean="0">
                <a:latin typeface="Century Gothic"/>
                <a:cs typeface="Century Gothic"/>
              </a:rPr>
              <a:t>, and if you want to </a:t>
            </a:r>
            <a:r>
              <a:rPr lang="en-US" sz="2800" dirty="0" smtClean="0">
                <a:latin typeface="Century Gothic"/>
                <a:cs typeface="Century Gothic"/>
              </a:rPr>
              <a:t>write-off </a:t>
            </a:r>
            <a:r>
              <a:rPr lang="en-US" sz="2800" dirty="0" smtClean="0">
                <a:latin typeface="Century Gothic"/>
                <a:cs typeface="Century Gothic"/>
              </a:rPr>
              <a:t>a group loan account, click </a:t>
            </a:r>
            <a:r>
              <a:rPr lang="en-US" sz="2800" b="1" dirty="0" smtClean="0">
                <a:latin typeface="Century Gothic"/>
                <a:cs typeface="Century Gothic"/>
              </a:rPr>
              <a:t>Groups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1" b="1317"/>
          <a:stretch/>
        </p:blipFill>
        <p:spPr bwMode="auto">
          <a:xfrm>
            <a:off x="1464850" y="2888974"/>
            <a:ext cx="6039678" cy="360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524539" y="2796209"/>
            <a:ext cx="424070" cy="781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2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248" y="1239078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Click on the client or group.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t="8689" r="11474" b="9774"/>
          <a:stretch/>
        </p:blipFill>
        <p:spPr>
          <a:xfrm>
            <a:off x="1404731" y="2065601"/>
            <a:ext cx="6460434" cy="45957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4731" y="3200401"/>
            <a:ext cx="496956" cy="265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3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124" y="1404730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Select the loan account to </a:t>
            </a:r>
            <a:r>
              <a:rPr lang="en-US" sz="2800" dirty="0" smtClean="0">
                <a:latin typeface="Century Gothic"/>
                <a:cs typeface="Century Gothic"/>
              </a:rPr>
              <a:t>be written-off.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14185" b="9462"/>
          <a:stretch/>
        </p:blipFill>
        <p:spPr>
          <a:xfrm>
            <a:off x="410817" y="2050476"/>
            <a:ext cx="8733183" cy="46021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72817" y="3260035"/>
            <a:ext cx="722244" cy="291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4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7707" y="1192695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Click </a:t>
            </a:r>
            <a:r>
              <a:rPr lang="en-US" sz="2800" b="1" dirty="0" smtClean="0">
                <a:latin typeface="Century Gothic"/>
                <a:cs typeface="Century Gothic"/>
              </a:rPr>
              <a:t>More</a:t>
            </a:r>
            <a:r>
              <a:rPr lang="en-US" sz="2800" dirty="0" smtClean="0">
                <a:latin typeface="Century Gothic"/>
                <a:cs typeface="Century Gothic"/>
              </a:rPr>
              <a:t>, and then click </a:t>
            </a:r>
            <a:r>
              <a:rPr lang="en-US" sz="2800" b="1" dirty="0" smtClean="0">
                <a:latin typeface="Century Gothic"/>
                <a:cs typeface="Century Gothic"/>
              </a:rPr>
              <a:t>Write-off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"/>
          <a:stretch/>
        </p:blipFill>
        <p:spPr>
          <a:xfrm>
            <a:off x="1093234" y="2020956"/>
            <a:ext cx="7162346" cy="43467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937513" y="2544417"/>
            <a:ext cx="477078" cy="238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98343" y="2838173"/>
            <a:ext cx="391914" cy="236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5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1325" y="1133060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Pick a date for </a:t>
            </a:r>
            <a:r>
              <a:rPr lang="en-US" sz="2800" b="1" dirty="0" smtClean="0">
                <a:latin typeface="Century Gothic"/>
                <a:cs typeface="Century Gothic"/>
              </a:rPr>
              <a:t>Write off on</a:t>
            </a:r>
            <a:r>
              <a:rPr lang="en-US" sz="2800" dirty="0" smtClean="0">
                <a:latin typeface="Century Gothic"/>
                <a:cs typeface="Century Gothic"/>
              </a:rPr>
              <a:t>, </a:t>
            </a:r>
            <a:r>
              <a:rPr lang="en-US" sz="2800" dirty="0" smtClean="0">
                <a:latin typeface="Century Gothic"/>
                <a:cs typeface="Century Gothic"/>
              </a:rPr>
              <a:t>and enter a </a:t>
            </a:r>
            <a:r>
              <a:rPr lang="en-US" sz="2800" b="1" dirty="0" smtClean="0">
                <a:latin typeface="Century Gothic"/>
                <a:cs typeface="Century Gothic"/>
              </a:rPr>
              <a:t>Note</a:t>
            </a:r>
            <a:r>
              <a:rPr lang="en-US" sz="2800" dirty="0" smtClean="0">
                <a:latin typeface="Century Gothic"/>
                <a:cs typeface="Century Gothic"/>
              </a:rPr>
              <a:t> (optional). </a:t>
            </a:r>
            <a:r>
              <a:rPr lang="en-US" sz="2800" dirty="0" smtClean="0">
                <a:latin typeface="Century Gothic"/>
                <a:cs typeface="Century Gothic"/>
              </a:rPr>
              <a:t>The </a:t>
            </a:r>
            <a:r>
              <a:rPr lang="en-US" sz="2800" b="1" dirty="0" smtClean="0">
                <a:latin typeface="Century Gothic"/>
                <a:cs typeface="Century Gothic"/>
              </a:rPr>
              <a:t>Amount </a:t>
            </a:r>
            <a:r>
              <a:rPr lang="en-US" sz="2800" dirty="0" smtClean="0">
                <a:latin typeface="Century Gothic"/>
                <a:cs typeface="Century Gothic"/>
              </a:rPr>
              <a:t>to be written-off will be displayed. </a:t>
            </a:r>
            <a:r>
              <a:rPr lang="en-US" sz="2800" dirty="0" smtClean="0">
                <a:latin typeface="Century Gothic"/>
                <a:cs typeface="Century Gothic"/>
              </a:rPr>
              <a:t>Click </a:t>
            </a:r>
            <a:r>
              <a:rPr lang="en-US" sz="2800" b="1" dirty="0" smtClean="0">
                <a:latin typeface="Century Gothic"/>
                <a:cs typeface="Century Gothic"/>
              </a:rPr>
              <a:t>Submit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1" b="1206"/>
          <a:stretch/>
        </p:blipFill>
        <p:spPr>
          <a:xfrm>
            <a:off x="1391478" y="2673572"/>
            <a:ext cx="6190979" cy="370072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54017" y="3942522"/>
            <a:ext cx="344557" cy="265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22781"/>
            <a:ext cx="91440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dirty="0" smtClean="0">
                <a:latin typeface="Century Gothic"/>
                <a:cs typeface="Century Gothic"/>
              </a:rPr>
              <a:t>Thanks for your attention, and good luck!</a:t>
            </a:r>
            <a:endParaRPr lang="en-US" sz="3400" dirty="0">
              <a:latin typeface="Century Gothic"/>
              <a:cs typeface="Century Gothic"/>
            </a:endParaRPr>
          </a:p>
        </p:txBody>
      </p:sp>
      <p:pic>
        <p:nvPicPr>
          <p:cNvPr id="6" name="Picture 4" descr="https://lh5.googleusercontent.com/q86j475NyDvBCVs_QzQjbyD3gjU_iBBg6eSmpF19vYfCYsYTjvIbwt-lxeX_V6EeIuOrqUajnUmih_66sWFnejhyx3BnjiWEhTbkSNWQRWS4OQO2qbf3GoQxSxJghiIJjX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0" y="2951922"/>
            <a:ext cx="72771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FOS Template">
  <a:themeElements>
    <a:clrScheme name="Custom 4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6585CF"/>
      </a:accent1>
      <a:accent2>
        <a:srgbClr val="92D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MIFOS Template.potx</Template>
  <TotalTime>43006</TotalTime>
  <Words>147</Words>
  <Application>Microsoft Office PowerPoint</Application>
  <PresentationFormat>On-screen Show (4:3)</PresentationFormat>
  <Paragraphs>22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Tw Cen MT</vt:lpstr>
      <vt:lpstr>Wingdings</vt:lpstr>
      <vt:lpstr>Wingdings 2</vt:lpstr>
      <vt:lpstr>MIFOS Template</vt:lpstr>
      <vt:lpstr>Writing-off a loan account</vt:lpstr>
      <vt:lpstr>This guide will show you how to write-off a loan account using Mifos X.</vt:lpstr>
      <vt:lpstr>Step 1</vt:lpstr>
      <vt:lpstr>Step 2</vt:lpstr>
      <vt:lpstr>Step 3</vt:lpstr>
      <vt:lpstr>Step 4</vt:lpstr>
      <vt:lpstr>Step 5</vt:lpstr>
      <vt:lpstr>PowerPoint Presentation</vt:lpstr>
    </vt:vector>
  </TitlesOfParts>
  <Company>The Mifos Initiative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Mifos Board Report 15 OCT 2014</dc:title>
  <dc:subject>Co-Op Initiative</dc:subject>
  <dc:creator>Dayna Harp</dc:creator>
  <cp:lastModifiedBy>Ravi Ravindra</cp:lastModifiedBy>
  <cp:revision>970</cp:revision>
  <dcterms:created xsi:type="dcterms:W3CDTF">2010-10-16T00:38:40Z</dcterms:created>
  <dcterms:modified xsi:type="dcterms:W3CDTF">2014-12-09T00:51:25Z</dcterms:modified>
</cp:coreProperties>
</file>