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1"/>
    <p:sldMasterId id="2147483711" r:id="rId2"/>
  </p:sldMasterIdLst>
  <p:sldIdLst>
    <p:sldId id="256" r:id="rId3"/>
    <p:sldId id="281"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971" autoAdjust="0"/>
    <p:restoredTop sz="94660"/>
  </p:normalViewPr>
  <p:slideViewPr>
    <p:cSldViewPr snapToGrid="0">
      <p:cViewPr>
        <p:scale>
          <a:sx n="75" d="100"/>
          <a:sy n="75" d="100"/>
        </p:scale>
        <p:origin x="582"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12/11/2014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20788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12/11/2014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1956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1BEF0D-F0BB-DE4B-95CE-6DB70DBA9567}" type="datetimeFigureOut">
              <a:rPr lang="en-US" smtClean="0"/>
              <a:pPr/>
              <a:t>12/11/2014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389837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bwMode="white">
          <a:xfrm>
            <a:off x="0" y="5970588"/>
            <a:ext cx="12192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dirty="0"/>
          </a:p>
        </p:txBody>
      </p:sp>
      <p:sp>
        <p:nvSpPr>
          <p:cNvPr id="5" name="Rectangle 4"/>
          <p:cNvSpPr/>
          <p:nvPr/>
        </p:nvSpPr>
        <p:spPr>
          <a:xfrm>
            <a:off x="-12700" y="6053139"/>
            <a:ext cx="2999317"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dirty="0"/>
          </a:p>
        </p:txBody>
      </p:sp>
      <p:sp>
        <p:nvSpPr>
          <p:cNvPr id="6" name="Rectangle 5"/>
          <p:cNvSpPr/>
          <p:nvPr/>
        </p:nvSpPr>
        <p:spPr>
          <a:xfrm>
            <a:off x="3145368" y="6043614"/>
            <a:ext cx="9046633"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dirty="0"/>
          </a:p>
        </p:txBody>
      </p:sp>
      <p:sp>
        <p:nvSpPr>
          <p:cNvPr id="8" name="Title 7"/>
          <p:cNvSpPr>
            <a:spLocks noGrp="1"/>
          </p:cNvSpPr>
          <p:nvPr>
            <p:ph type="ctrTitle"/>
          </p:nvPr>
        </p:nvSpPr>
        <p:spPr>
          <a:xfrm>
            <a:off x="3149600" y="4038600"/>
            <a:ext cx="8636000" cy="1828800"/>
          </a:xfrm>
        </p:spPr>
        <p:txBody>
          <a:bodyPr anchor="b"/>
          <a:lstStyle>
            <a:lvl1pPr>
              <a:defRPr cap="all" baseline="0"/>
            </a:lvl1pPr>
          </a:lstStyle>
          <a:p>
            <a:r>
              <a:rPr lang="en-US" smtClean="0"/>
              <a:t>Click to edit Master title style</a:t>
            </a:r>
            <a:endParaRPr lang="en-US" dirty="0"/>
          </a:p>
        </p:txBody>
      </p:sp>
      <p:sp>
        <p:nvSpPr>
          <p:cNvPr id="9" name="Subtitle 8"/>
          <p:cNvSpPr>
            <a:spLocks noGrp="1"/>
          </p:cNvSpPr>
          <p:nvPr>
            <p:ph type="subTitle" idx="1"/>
          </p:nvPr>
        </p:nvSpPr>
        <p:spPr>
          <a:xfrm>
            <a:off x="3149600" y="6050037"/>
            <a:ext cx="89408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7" name="Date Placeholder 27"/>
          <p:cNvSpPr>
            <a:spLocks noGrp="1"/>
          </p:cNvSpPr>
          <p:nvPr>
            <p:ph type="dt" sz="half" idx="10"/>
          </p:nvPr>
        </p:nvSpPr>
        <p:spPr>
          <a:xfrm>
            <a:off x="101600" y="6069013"/>
            <a:ext cx="2743200" cy="685800"/>
          </a:xfrm>
        </p:spPr>
        <p:txBody>
          <a:bodyPr>
            <a:noAutofit/>
          </a:bodyPr>
          <a:lstStyle>
            <a:lvl1pPr algn="ctr">
              <a:defRPr sz="2000" smtClean="0">
                <a:solidFill>
                  <a:srgbClr val="FFFFFF"/>
                </a:solidFill>
              </a:defRPr>
            </a:lvl1pPr>
          </a:lstStyle>
          <a:p>
            <a:fld id="{B61BEF0D-F0BB-DE4B-95CE-6DB70DBA9567}" type="datetimeFigureOut">
              <a:rPr lang="en-US" smtClean="0"/>
              <a:pPr/>
              <a:t>12/11/2014</a:t>
            </a:fld>
            <a:endParaRPr lang="en-US" dirty="0"/>
          </a:p>
        </p:txBody>
      </p:sp>
      <p:sp>
        <p:nvSpPr>
          <p:cNvPr id="10" name="Footer Placeholder 16"/>
          <p:cNvSpPr>
            <a:spLocks noGrp="1"/>
          </p:cNvSpPr>
          <p:nvPr>
            <p:ph type="ftr" sz="quarter" idx="11"/>
          </p:nvPr>
        </p:nvSpPr>
        <p:spPr>
          <a:xfrm>
            <a:off x="2781300" y="236539"/>
            <a:ext cx="7823200" cy="365125"/>
          </a:xfrm>
        </p:spPr>
        <p:txBody>
          <a:bodyPr/>
          <a:lstStyle>
            <a:lvl1pPr algn="r">
              <a:defRPr smtClean="0">
                <a:solidFill>
                  <a:schemeClr val="tx2"/>
                </a:solidFill>
              </a:defRPr>
            </a:lvl1pPr>
          </a:lstStyle>
          <a:p>
            <a:endParaRPr lang="en-US" dirty="0"/>
          </a:p>
        </p:txBody>
      </p:sp>
      <p:sp>
        <p:nvSpPr>
          <p:cNvPr id="11" name="Slide Number Placeholder 28"/>
          <p:cNvSpPr>
            <a:spLocks noGrp="1"/>
          </p:cNvSpPr>
          <p:nvPr>
            <p:ph type="sldNum" sz="quarter" idx="12"/>
          </p:nvPr>
        </p:nvSpPr>
        <p:spPr>
          <a:xfrm>
            <a:off x="10668000" y="228600"/>
            <a:ext cx="1117600" cy="381000"/>
          </a:xfrm>
        </p:spPr>
        <p:txBody>
          <a:bodyPr/>
          <a:lstStyle>
            <a:lvl1pPr>
              <a:defRPr>
                <a:solidFill>
                  <a:schemeClr val="tx2"/>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449827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12800" y="0"/>
            <a:ext cx="10875264" cy="685800"/>
          </a:xfrm>
        </p:spPr>
        <p:txBody>
          <a:bodyPr/>
          <a:lstStyle/>
          <a:p>
            <a:r>
              <a:rPr lang="en-US" smtClean="0"/>
              <a:t>Click to edit Master title style</a:t>
            </a:r>
            <a:endParaRPr lang="en-US" dirty="0"/>
          </a:p>
        </p:txBody>
      </p:sp>
      <p:sp>
        <p:nvSpPr>
          <p:cNvPr id="8" name="Content Placeholder 7"/>
          <p:cNvSpPr>
            <a:spLocks noGrp="1"/>
          </p:cNvSpPr>
          <p:nvPr>
            <p:ph sz="quarter" idx="1"/>
          </p:nvPr>
        </p:nvSpPr>
        <p:spPr>
          <a:xfrm>
            <a:off x="816864" y="914400"/>
            <a:ext cx="10871200" cy="5181600"/>
          </a:xfrm>
        </p:spPr>
        <p:txBody>
          <a:bodyPr/>
          <a:lstStyle>
            <a:lvl1pPr>
              <a:buSzPct val="80000"/>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3"/>
          <p:cNvSpPr txBox="1">
            <a:spLocks/>
          </p:cNvSpPr>
          <p:nvPr/>
        </p:nvSpPr>
        <p:spPr>
          <a:xfrm>
            <a:off x="0" y="6461060"/>
            <a:ext cx="711200" cy="381000"/>
          </a:xfrm>
          <a:prstGeom prst="rect">
            <a:avLst/>
          </a:prstGeom>
        </p:spPr>
        <p:txBody>
          <a:bodyPr vert="horz" anchor="ctr" anchorCtr="0">
            <a:normAutofit/>
          </a:bodyPr>
          <a:lstStyle>
            <a:lvl1pPr>
              <a:defRPr>
                <a:solidFill>
                  <a:schemeClr val="tx2"/>
                </a:solidFill>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E16F7EE9-A818-4C1E-9784-A9ED081079A8}" type="slidenum">
              <a:rPr kumimoji="0" lang="en-US" sz="1000" b="1" i="0" u="none" strike="noStrike" kern="1200" cap="none" spc="0" normalizeH="0" baseline="0" noProof="0" smtClean="0">
                <a:ln>
                  <a:noFill/>
                </a:ln>
                <a:solidFill>
                  <a:schemeClr val="tx2"/>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400" b="1" i="0" u="none" strike="noStrike" kern="1200" cap="none" spc="0" normalizeH="0" baseline="0" noProof="0" dirty="0">
              <a:ln>
                <a:noFill/>
              </a:ln>
              <a:solidFill>
                <a:schemeClr val="tx2"/>
              </a:solidFill>
              <a:effectLst/>
              <a:uLnTx/>
              <a:uFillTx/>
              <a:latin typeface="Arial" charset="0"/>
              <a:ea typeface="+mn-ea"/>
              <a:cs typeface="+mn-cs"/>
            </a:endParaRPr>
          </a:p>
        </p:txBody>
      </p:sp>
    </p:spTree>
    <p:extLst>
      <p:ext uri="{BB962C8B-B14F-4D97-AF65-F5344CB8AC3E}">
        <p14:creationId xmlns:p14="http://schemas.microsoft.com/office/powerpoint/2010/main" val="11969888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bwMode="white">
          <a:xfrm>
            <a:off x="0" y="1524000"/>
            <a:ext cx="12192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dirty="0"/>
          </a:p>
        </p:txBody>
      </p:sp>
      <p:sp>
        <p:nvSpPr>
          <p:cNvPr id="5" name="Rectangle 4"/>
          <p:cNvSpPr/>
          <p:nvPr/>
        </p:nvSpPr>
        <p:spPr>
          <a:xfrm>
            <a:off x="0" y="1600200"/>
            <a:ext cx="17272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dirty="0"/>
          </a:p>
        </p:txBody>
      </p:sp>
      <p:sp>
        <p:nvSpPr>
          <p:cNvPr id="6" name="Rectangle 5"/>
          <p:cNvSpPr/>
          <p:nvPr/>
        </p:nvSpPr>
        <p:spPr>
          <a:xfrm>
            <a:off x="1828800" y="1600200"/>
            <a:ext cx="103632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dirty="0"/>
          </a:p>
        </p:txBody>
      </p:sp>
      <p:sp>
        <p:nvSpPr>
          <p:cNvPr id="3" name="Text Placeholder 2"/>
          <p:cNvSpPr>
            <a:spLocks noGrp="1"/>
          </p:cNvSpPr>
          <p:nvPr>
            <p:ph type="body" idx="1"/>
          </p:nvPr>
        </p:nvSpPr>
        <p:spPr>
          <a:xfrm>
            <a:off x="1828801" y="2743200"/>
            <a:ext cx="9497484"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1828800" y="1600200"/>
            <a:ext cx="10160000" cy="990600"/>
          </a:xfrm>
        </p:spPr>
        <p:txBody>
          <a:bodyPr/>
          <a:lstStyle>
            <a:lvl1pPr algn="l">
              <a:buNone/>
              <a:defRPr sz="4400" b="0" cap="none">
                <a:solidFill>
                  <a:srgbClr val="FFFFFF"/>
                </a:solidFill>
              </a:defRPr>
            </a:lvl1pPr>
          </a:lstStyle>
          <a:p>
            <a:r>
              <a:rPr lang="en-US" smtClean="0"/>
              <a:t>Click to edit Master title style</a:t>
            </a:r>
            <a:endParaRPr lang="en-US"/>
          </a:p>
        </p:txBody>
      </p:sp>
      <p:sp>
        <p:nvSpPr>
          <p:cNvPr id="7" name="Date Placeholder 11"/>
          <p:cNvSpPr>
            <a:spLocks noGrp="1"/>
          </p:cNvSpPr>
          <p:nvPr>
            <p:ph type="dt" sz="half" idx="10"/>
          </p:nvPr>
        </p:nvSpPr>
        <p:spPr/>
        <p:txBody>
          <a:bodyPr/>
          <a:lstStyle>
            <a:lvl1pPr>
              <a:defRPr smtClean="0"/>
            </a:lvl1pPr>
          </a:lstStyle>
          <a:p>
            <a:fld id="{B61BEF0D-F0BB-DE4B-95CE-6DB70DBA9567}" type="datetimeFigureOut">
              <a:rPr lang="en-US" smtClean="0"/>
              <a:pPr/>
              <a:t>12/11/2014</a:t>
            </a:fld>
            <a:endParaRPr lang="en-US" dirty="0"/>
          </a:p>
        </p:txBody>
      </p:sp>
      <p:sp>
        <p:nvSpPr>
          <p:cNvPr id="8" name="Slide Number Placeholder 12"/>
          <p:cNvSpPr>
            <a:spLocks noGrp="1"/>
          </p:cNvSpPr>
          <p:nvPr>
            <p:ph type="sldNum" sz="quarter" idx="11"/>
          </p:nvPr>
        </p:nvSpPr>
        <p:spPr>
          <a:xfrm>
            <a:off x="0" y="1752601"/>
            <a:ext cx="1727200" cy="701675"/>
          </a:xfrm>
        </p:spPr>
        <p:txBody>
          <a:bodyPr>
            <a:noAutofit/>
          </a:bodyPr>
          <a:lstStyle>
            <a:lvl1pPr>
              <a:defRPr sz="2400">
                <a:solidFill>
                  <a:srgbClr val="FFFFFF"/>
                </a:solidFill>
              </a:defRPr>
            </a:lvl1pPr>
          </a:lstStyle>
          <a:p>
            <a:fld id="{D57F1E4F-1CFF-5643-939E-217C01CDF565}" type="slidenum">
              <a:rPr lang="en-US" smtClean="0"/>
              <a:pPr/>
              <a:t>‹#›</a:t>
            </a:fld>
            <a:endParaRPr lang="en-US" dirty="0"/>
          </a:p>
        </p:txBody>
      </p:sp>
      <p:sp>
        <p:nvSpPr>
          <p:cNvPr id="9" name="Footer Placeholder 13"/>
          <p:cNvSpPr>
            <a:spLocks noGrp="1"/>
          </p:cNvSpPr>
          <p:nvPr>
            <p:ph type="ftr" sz="quarter" idx="12"/>
          </p:nvPr>
        </p:nvSpPr>
        <p:spPr/>
        <p:txBody>
          <a:bodyPr/>
          <a:lstStyle>
            <a:lvl1pPr>
              <a:defRPr smtClean="0"/>
            </a:lvl1pPr>
          </a:lstStyle>
          <a:p>
            <a:endParaRPr lang="en-US" dirty="0"/>
          </a:p>
        </p:txBody>
      </p:sp>
      <p:sp>
        <p:nvSpPr>
          <p:cNvPr id="11" name="Slide Number Placeholder 3"/>
          <p:cNvSpPr txBox="1">
            <a:spLocks/>
          </p:cNvSpPr>
          <p:nvPr/>
        </p:nvSpPr>
        <p:spPr>
          <a:xfrm>
            <a:off x="0" y="6461060"/>
            <a:ext cx="711200" cy="381000"/>
          </a:xfrm>
          <a:prstGeom prst="rect">
            <a:avLst/>
          </a:prstGeom>
        </p:spPr>
        <p:txBody>
          <a:bodyPr vert="horz" anchor="ctr" anchorCtr="0">
            <a:normAutofit/>
          </a:bodyPr>
          <a:lstStyle>
            <a:lvl1pPr>
              <a:defRPr>
                <a:solidFill>
                  <a:schemeClr val="tx2"/>
                </a:solidFill>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E16F7EE9-A818-4C1E-9784-A9ED081079A8}" type="slidenum">
              <a:rPr kumimoji="0" lang="en-US" sz="1000" b="1" i="0" u="none" strike="noStrike" kern="1200" cap="none" spc="0" normalizeH="0" baseline="0" noProof="0" smtClean="0">
                <a:ln>
                  <a:noFill/>
                </a:ln>
                <a:solidFill>
                  <a:schemeClr val="tx2"/>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400" b="1" i="0" u="none" strike="noStrike" kern="1200" cap="none" spc="0" normalizeH="0" baseline="0" noProof="0" dirty="0">
              <a:ln>
                <a:noFill/>
              </a:ln>
              <a:solidFill>
                <a:schemeClr val="tx2"/>
              </a:solidFill>
              <a:effectLst/>
              <a:uLnTx/>
              <a:uFillTx/>
              <a:latin typeface="Arial" charset="0"/>
              <a:ea typeface="+mn-ea"/>
              <a:cs typeface="+mn-cs"/>
            </a:endParaRPr>
          </a:p>
        </p:txBody>
      </p:sp>
    </p:spTree>
    <p:extLst>
      <p:ext uri="{BB962C8B-B14F-4D97-AF65-F5344CB8AC3E}">
        <p14:creationId xmlns:p14="http://schemas.microsoft.com/office/powerpoint/2010/main" val="41682389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9" name="Content Placeholder 8"/>
          <p:cNvSpPr>
            <a:spLocks noGrp="1"/>
          </p:cNvSpPr>
          <p:nvPr>
            <p:ph sz="quarter" idx="1"/>
          </p:nvPr>
        </p:nvSpPr>
        <p:spPr>
          <a:xfrm>
            <a:off x="812800" y="914401"/>
            <a:ext cx="5181600" cy="5247167"/>
          </a:xfrm>
        </p:spPr>
        <p:txBody>
          <a:bodyPr/>
          <a:lstStyle>
            <a:lvl1pPr>
              <a:buFont typeface="Wingdings 2" pitchFamily="18" charset="2"/>
              <a:buChar char="¦"/>
              <a:defRPr/>
            </a:lvl1pPr>
            <a:lvl2pPr>
              <a:buFont typeface="Wingdings 2" pitchFamily="18" charset="2"/>
              <a:buChar char="¦"/>
              <a:defRPr/>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2"/>
          </p:nvPr>
        </p:nvSpPr>
        <p:spPr>
          <a:xfrm>
            <a:off x="6459868" y="914401"/>
            <a:ext cx="5181600" cy="524716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7"/>
          <p:cNvSpPr>
            <a:spLocks noGrp="1"/>
          </p:cNvSpPr>
          <p:nvPr>
            <p:ph type="dt" sz="half" idx="10"/>
          </p:nvPr>
        </p:nvSpPr>
        <p:spPr/>
        <p:txBody>
          <a:bodyPr rtlCol="0"/>
          <a:lstStyle>
            <a:lvl1pPr>
              <a:defRPr smtClean="0"/>
            </a:lvl1pPr>
          </a:lstStyle>
          <a:p>
            <a:fld id="{B61BEF0D-F0BB-DE4B-95CE-6DB70DBA9567}" type="datetimeFigureOut">
              <a:rPr lang="en-US" smtClean="0"/>
              <a:pPr/>
              <a:t>12/11/2014</a:t>
            </a:fld>
            <a:endParaRPr lang="en-US" dirty="0"/>
          </a:p>
        </p:txBody>
      </p:sp>
      <p:sp>
        <p:nvSpPr>
          <p:cNvPr id="6" name="Slide Number Placeholder 9"/>
          <p:cNvSpPr>
            <a:spLocks noGrp="1"/>
          </p:cNvSpPr>
          <p:nvPr>
            <p:ph type="sldNum" sz="quarter" idx="11"/>
          </p:nvPr>
        </p:nvSpPr>
        <p:spPr>
          <a:xfrm>
            <a:off x="0" y="1079501"/>
            <a:ext cx="711200" cy="219075"/>
          </a:xfrm>
          <a:solidFill>
            <a:schemeClr val="accent2"/>
          </a:solidFill>
        </p:spPr>
        <p:txBody>
          <a:bodyPr rtlCol="0"/>
          <a:lstStyle>
            <a:lvl1pPr>
              <a:defRPr/>
            </a:lvl1pPr>
          </a:lstStyle>
          <a:p>
            <a:fld id="{D57F1E4F-1CFF-5643-939E-217C01CDF565}" type="slidenum">
              <a:rPr lang="en-US" smtClean="0"/>
              <a:pPr/>
              <a:t>‹#›</a:t>
            </a:fld>
            <a:endParaRPr lang="en-US" dirty="0"/>
          </a:p>
        </p:txBody>
      </p:sp>
      <p:sp>
        <p:nvSpPr>
          <p:cNvPr id="7" name="Footer Placeholder 11"/>
          <p:cNvSpPr>
            <a:spLocks noGrp="1"/>
          </p:cNvSpPr>
          <p:nvPr>
            <p:ph type="ftr" sz="quarter" idx="12"/>
          </p:nvPr>
        </p:nvSpPr>
        <p:spPr/>
        <p:txBody>
          <a:bodyPr rtlCol="0"/>
          <a:lstStyle>
            <a:lvl1pPr>
              <a:defRPr smtClean="0"/>
            </a:lvl1pPr>
          </a:lstStyle>
          <a:p>
            <a:endParaRPr lang="en-US" dirty="0"/>
          </a:p>
        </p:txBody>
      </p:sp>
      <p:sp>
        <p:nvSpPr>
          <p:cNvPr id="10" name="Slide Number Placeholder 3"/>
          <p:cNvSpPr txBox="1">
            <a:spLocks/>
          </p:cNvSpPr>
          <p:nvPr/>
        </p:nvSpPr>
        <p:spPr>
          <a:xfrm>
            <a:off x="0" y="6461060"/>
            <a:ext cx="711200" cy="381000"/>
          </a:xfrm>
          <a:prstGeom prst="rect">
            <a:avLst/>
          </a:prstGeom>
        </p:spPr>
        <p:txBody>
          <a:bodyPr vert="horz" anchor="ctr" anchorCtr="0">
            <a:normAutofit/>
          </a:bodyPr>
          <a:lstStyle>
            <a:lvl1pPr>
              <a:defRPr>
                <a:solidFill>
                  <a:schemeClr val="tx2"/>
                </a:solidFill>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E16F7EE9-A818-4C1E-9784-A9ED081079A8}" type="slidenum">
              <a:rPr kumimoji="0" lang="en-US" sz="1000" b="1" i="0" u="none" strike="noStrike" kern="1200" cap="none" spc="0" normalizeH="0" baseline="0" noProof="0" smtClean="0">
                <a:ln>
                  <a:noFill/>
                </a:ln>
                <a:solidFill>
                  <a:schemeClr val="tx2"/>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400" b="1" i="0" u="none" strike="noStrike" kern="1200" cap="none" spc="0" normalizeH="0" baseline="0" noProof="0" dirty="0">
              <a:ln>
                <a:noFill/>
              </a:ln>
              <a:solidFill>
                <a:schemeClr val="tx2"/>
              </a:solidFill>
              <a:effectLst/>
              <a:uLnTx/>
              <a:uFillTx/>
              <a:latin typeface="Arial" charset="0"/>
              <a:ea typeface="+mn-ea"/>
              <a:cs typeface="+mn-cs"/>
            </a:endParaRPr>
          </a:p>
        </p:txBody>
      </p:sp>
    </p:spTree>
    <p:extLst>
      <p:ext uri="{BB962C8B-B14F-4D97-AF65-F5344CB8AC3E}">
        <p14:creationId xmlns:p14="http://schemas.microsoft.com/office/powerpoint/2010/main" val="42521046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12800" y="0"/>
            <a:ext cx="10871200" cy="685800"/>
          </a:xfrm>
        </p:spPr>
        <p:txBody>
          <a:bodyPr/>
          <a:lstStyle>
            <a:lvl1pPr>
              <a:defRPr/>
            </a:lvl1pPr>
          </a:lstStyle>
          <a:p>
            <a:r>
              <a:rPr lang="en-US" smtClean="0"/>
              <a:t>Click to edit Master title style</a:t>
            </a:r>
            <a:endParaRPr lang="en-US" dirty="0"/>
          </a:p>
        </p:txBody>
      </p:sp>
      <p:sp>
        <p:nvSpPr>
          <p:cNvPr id="11" name="Content Placeholder 10"/>
          <p:cNvSpPr>
            <a:spLocks noGrp="1"/>
          </p:cNvSpPr>
          <p:nvPr>
            <p:ph sz="quarter" idx="2"/>
          </p:nvPr>
        </p:nvSpPr>
        <p:spPr>
          <a:xfrm>
            <a:off x="812800" y="1676400"/>
            <a:ext cx="5181600" cy="4343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4"/>
          </p:nvPr>
        </p:nvSpPr>
        <p:spPr>
          <a:xfrm>
            <a:off x="6400800" y="1676400"/>
            <a:ext cx="5181600" cy="4343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Text Placeholder 15"/>
          <p:cNvSpPr>
            <a:spLocks noGrp="1"/>
          </p:cNvSpPr>
          <p:nvPr>
            <p:ph type="body" sz="quarter" idx="1"/>
          </p:nvPr>
        </p:nvSpPr>
        <p:spPr>
          <a:xfrm>
            <a:off x="812800" y="914400"/>
            <a:ext cx="51816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6400800" y="914400"/>
            <a:ext cx="51816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7" name="Date Placeholder 9"/>
          <p:cNvSpPr>
            <a:spLocks noGrp="1"/>
          </p:cNvSpPr>
          <p:nvPr>
            <p:ph type="dt" sz="half" idx="10"/>
          </p:nvPr>
        </p:nvSpPr>
        <p:spPr/>
        <p:txBody>
          <a:bodyPr rtlCol="0"/>
          <a:lstStyle>
            <a:lvl1pPr>
              <a:defRPr smtClean="0"/>
            </a:lvl1pPr>
          </a:lstStyle>
          <a:p>
            <a:fld id="{B61BEF0D-F0BB-DE4B-95CE-6DB70DBA9567}" type="datetimeFigureOut">
              <a:rPr lang="en-US" smtClean="0"/>
              <a:pPr/>
              <a:t>12/11/2014</a:t>
            </a:fld>
            <a:endParaRPr lang="en-US" dirty="0"/>
          </a:p>
        </p:txBody>
      </p:sp>
      <p:sp>
        <p:nvSpPr>
          <p:cNvPr id="8" name="Slide Number Placeholder 11"/>
          <p:cNvSpPr>
            <a:spLocks noGrp="1"/>
          </p:cNvSpPr>
          <p:nvPr>
            <p:ph type="sldNum" sz="quarter" idx="11"/>
          </p:nvPr>
        </p:nvSpPr>
        <p:spPr/>
        <p:txBody>
          <a:bodyPr rtlCol="0"/>
          <a:lstStyle>
            <a:lvl1pPr>
              <a:defRPr/>
            </a:lvl1pPr>
          </a:lstStyle>
          <a:p>
            <a:fld id="{D57F1E4F-1CFF-5643-939E-217C01CDF565}" type="slidenum">
              <a:rPr lang="en-US" smtClean="0"/>
              <a:pPr/>
              <a:t>‹#›</a:t>
            </a:fld>
            <a:endParaRPr lang="en-US" dirty="0"/>
          </a:p>
        </p:txBody>
      </p:sp>
      <p:sp>
        <p:nvSpPr>
          <p:cNvPr id="9" name="Footer Placeholder 13"/>
          <p:cNvSpPr>
            <a:spLocks noGrp="1"/>
          </p:cNvSpPr>
          <p:nvPr>
            <p:ph type="ftr" sz="quarter" idx="12"/>
          </p:nvPr>
        </p:nvSpPr>
        <p:spPr/>
        <p:txBody>
          <a:bodyPr rtlCol="0"/>
          <a:lstStyle>
            <a:lvl1pPr>
              <a:defRPr smtClean="0"/>
            </a:lvl1pPr>
          </a:lstStyle>
          <a:p>
            <a:endParaRPr lang="en-US" dirty="0"/>
          </a:p>
        </p:txBody>
      </p:sp>
      <p:sp>
        <p:nvSpPr>
          <p:cNvPr id="14" name="Slide Number Placeholder 3"/>
          <p:cNvSpPr txBox="1">
            <a:spLocks/>
          </p:cNvSpPr>
          <p:nvPr/>
        </p:nvSpPr>
        <p:spPr>
          <a:xfrm>
            <a:off x="0" y="6461060"/>
            <a:ext cx="711200" cy="381000"/>
          </a:xfrm>
          <a:prstGeom prst="rect">
            <a:avLst/>
          </a:prstGeom>
        </p:spPr>
        <p:txBody>
          <a:bodyPr vert="horz" anchor="ctr" anchorCtr="0">
            <a:normAutofit/>
          </a:bodyPr>
          <a:lstStyle>
            <a:lvl1pPr>
              <a:defRPr>
                <a:solidFill>
                  <a:schemeClr val="tx2"/>
                </a:solidFill>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E16F7EE9-A818-4C1E-9784-A9ED081079A8}" type="slidenum">
              <a:rPr kumimoji="0" lang="en-US" sz="1000" b="1" i="0" u="none" strike="noStrike" kern="1200" cap="none" spc="0" normalizeH="0" baseline="0" noProof="0" smtClean="0">
                <a:ln>
                  <a:noFill/>
                </a:ln>
                <a:solidFill>
                  <a:schemeClr val="tx2"/>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400" b="1" i="0" u="none" strike="noStrike" kern="1200" cap="none" spc="0" normalizeH="0" baseline="0" noProof="0" dirty="0">
              <a:ln>
                <a:noFill/>
              </a:ln>
              <a:solidFill>
                <a:schemeClr val="tx2"/>
              </a:solidFill>
              <a:effectLst/>
              <a:uLnTx/>
              <a:uFillTx/>
              <a:latin typeface="Arial" charset="0"/>
              <a:ea typeface="+mn-ea"/>
              <a:cs typeface="+mn-cs"/>
            </a:endParaRPr>
          </a:p>
        </p:txBody>
      </p:sp>
    </p:spTree>
    <p:extLst>
      <p:ext uri="{BB962C8B-B14F-4D97-AF65-F5344CB8AC3E}">
        <p14:creationId xmlns:p14="http://schemas.microsoft.com/office/powerpoint/2010/main" val="36957938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22"/>
          <p:cNvSpPr>
            <a:spLocks noGrp="1"/>
          </p:cNvSpPr>
          <p:nvPr>
            <p:ph type="sldNum" sz="quarter" idx="12"/>
          </p:nvPr>
        </p:nvSpPr>
        <p:spPr/>
        <p:txBody>
          <a:bodyPr/>
          <a:lstStyle>
            <a:lvl1pPr>
              <a:defRPr/>
            </a:lvl1pPr>
          </a:lstStyle>
          <a:p>
            <a:fld id="{D57F1E4F-1CFF-5643-939E-217C01CDF565}" type="slidenum">
              <a:rPr lang="en-US" smtClean="0"/>
              <a:pPr/>
              <a:t>‹#›</a:t>
            </a:fld>
            <a:endParaRPr lang="en-US" dirty="0"/>
          </a:p>
        </p:txBody>
      </p:sp>
      <p:sp>
        <p:nvSpPr>
          <p:cNvPr id="7" name="Slide Number Placeholder 3"/>
          <p:cNvSpPr txBox="1">
            <a:spLocks/>
          </p:cNvSpPr>
          <p:nvPr/>
        </p:nvSpPr>
        <p:spPr>
          <a:xfrm>
            <a:off x="0" y="6461060"/>
            <a:ext cx="711200" cy="381000"/>
          </a:xfrm>
          <a:prstGeom prst="rect">
            <a:avLst/>
          </a:prstGeom>
        </p:spPr>
        <p:txBody>
          <a:bodyPr vert="horz" anchor="ctr" anchorCtr="0">
            <a:normAutofit/>
          </a:bodyPr>
          <a:lstStyle>
            <a:lvl1pPr>
              <a:defRPr>
                <a:solidFill>
                  <a:schemeClr val="tx2"/>
                </a:solidFill>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E16F7EE9-A818-4C1E-9784-A9ED081079A8}" type="slidenum">
              <a:rPr kumimoji="0" lang="en-US" sz="1000" b="1" i="0" u="none" strike="noStrike" kern="1200" cap="none" spc="0" normalizeH="0" baseline="0" noProof="0" smtClean="0">
                <a:ln>
                  <a:noFill/>
                </a:ln>
                <a:solidFill>
                  <a:schemeClr val="tx2"/>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400" b="1" i="0" u="none" strike="noStrike" kern="1200" cap="none" spc="0" normalizeH="0" baseline="0" noProof="0" dirty="0">
              <a:ln>
                <a:noFill/>
              </a:ln>
              <a:solidFill>
                <a:schemeClr val="tx2"/>
              </a:solidFill>
              <a:effectLst/>
              <a:uLnTx/>
              <a:uFillTx/>
              <a:latin typeface="Arial" charset="0"/>
              <a:ea typeface="+mn-ea"/>
              <a:cs typeface="+mn-cs"/>
            </a:endParaRPr>
          </a:p>
        </p:txBody>
      </p:sp>
    </p:spTree>
    <p:extLst>
      <p:ext uri="{BB962C8B-B14F-4D97-AF65-F5344CB8AC3E}">
        <p14:creationId xmlns:p14="http://schemas.microsoft.com/office/powerpoint/2010/main" val="2490910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smtClean="0"/>
            </a:lvl1pPr>
          </a:lstStyle>
          <a:p>
            <a:fld id="{B61BEF0D-F0BB-DE4B-95CE-6DB70DBA9567}" type="datetimeFigureOut">
              <a:rPr lang="en-US" smtClean="0"/>
              <a:pPr/>
              <a:t>12/11/2014</a:t>
            </a:fld>
            <a:endParaRPr lang="en-US" dirty="0"/>
          </a:p>
        </p:txBody>
      </p:sp>
      <p:sp>
        <p:nvSpPr>
          <p:cNvPr id="5" name="Slide Number Placeholder 22"/>
          <p:cNvSpPr>
            <a:spLocks noGrp="1"/>
          </p:cNvSpPr>
          <p:nvPr>
            <p:ph type="sldNum" sz="quarter" idx="12"/>
          </p:nvPr>
        </p:nvSpPr>
        <p:spPr/>
        <p:txBody>
          <a:bodyPr/>
          <a:lstStyle>
            <a:lvl1pPr>
              <a:defRPr/>
            </a:lvl1pPr>
          </a:lstStyle>
          <a:p>
            <a:fld id="{D57F1E4F-1CFF-5643-939E-217C01CDF565}" type="slidenum">
              <a:rPr lang="en-US" smtClean="0"/>
              <a:pPr/>
              <a:t>‹#›</a:t>
            </a:fld>
            <a:endParaRPr lang="en-US" dirty="0"/>
          </a:p>
        </p:txBody>
      </p:sp>
      <p:sp>
        <p:nvSpPr>
          <p:cNvPr id="7" name="Slide Number Placeholder 3"/>
          <p:cNvSpPr txBox="1">
            <a:spLocks/>
          </p:cNvSpPr>
          <p:nvPr/>
        </p:nvSpPr>
        <p:spPr>
          <a:xfrm>
            <a:off x="0" y="6461060"/>
            <a:ext cx="711200" cy="381000"/>
          </a:xfrm>
          <a:prstGeom prst="rect">
            <a:avLst/>
          </a:prstGeom>
        </p:spPr>
        <p:txBody>
          <a:bodyPr vert="horz" anchor="ctr" anchorCtr="0">
            <a:normAutofit/>
          </a:bodyPr>
          <a:lstStyle>
            <a:lvl1pPr>
              <a:defRPr>
                <a:solidFill>
                  <a:schemeClr val="tx2"/>
                </a:solidFill>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E16F7EE9-A818-4C1E-9784-A9ED081079A8}" type="slidenum">
              <a:rPr kumimoji="0" lang="en-US" sz="1000" b="1" i="0" u="none" strike="noStrike" kern="1200" cap="none" spc="0" normalizeH="0" baseline="0" noProof="0" smtClean="0">
                <a:ln>
                  <a:noFill/>
                </a:ln>
                <a:solidFill>
                  <a:schemeClr val="tx2"/>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400" b="1" i="0" u="none" strike="noStrike" kern="1200" cap="none" spc="0" normalizeH="0" baseline="0" noProof="0" dirty="0">
              <a:ln>
                <a:noFill/>
              </a:ln>
              <a:solidFill>
                <a:schemeClr val="tx2"/>
              </a:solidFill>
              <a:effectLst/>
              <a:uLnTx/>
              <a:uFillTx/>
              <a:latin typeface="Arial" charset="0"/>
              <a:ea typeface="+mn-ea"/>
              <a:cs typeface="+mn-cs"/>
            </a:endParaRPr>
          </a:p>
        </p:txBody>
      </p:sp>
    </p:spTree>
    <p:extLst>
      <p:ext uri="{BB962C8B-B14F-4D97-AF65-F5344CB8AC3E}">
        <p14:creationId xmlns:p14="http://schemas.microsoft.com/office/powerpoint/2010/main" val="250254768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smtClean="0"/>
            </a:lvl1pPr>
          </a:lstStyle>
          <a:p>
            <a:fld id="{B61BEF0D-F0BB-DE4B-95CE-6DB70DBA9567}" type="datetimeFigureOut">
              <a:rPr lang="en-US" smtClean="0"/>
              <a:pPr/>
              <a:t>12/11/2014</a:t>
            </a:fld>
            <a:endParaRPr lang="en-US" dirty="0"/>
          </a:p>
        </p:txBody>
      </p:sp>
      <p:sp>
        <p:nvSpPr>
          <p:cNvPr id="5" name="Slide Number Placeholder 3"/>
          <p:cNvSpPr txBox="1">
            <a:spLocks/>
          </p:cNvSpPr>
          <p:nvPr/>
        </p:nvSpPr>
        <p:spPr>
          <a:xfrm>
            <a:off x="0" y="6461060"/>
            <a:ext cx="711200" cy="381000"/>
          </a:xfrm>
          <a:prstGeom prst="rect">
            <a:avLst/>
          </a:prstGeom>
        </p:spPr>
        <p:txBody>
          <a:bodyPr vert="horz" anchor="ctr" anchorCtr="0">
            <a:normAutofit/>
          </a:bodyPr>
          <a:lstStyle>
            <a:lvl1pPr>
              <a:defRPr>
                <a:solidFill>
                  <a:schemeClr val="tx2"/>
                </a:solidFill>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E16F7EE9-A818-4C1E-9784-A9ED081079A8}" type="slidenum">
              <a:rPr kumimoji="0" lang="en-US" sz="1000" b="1" i="0" u="none" strike="noStrike" kern="1200" cap="none" spc="0" normalizeH="0" baseline="0" noProof="0" smtClean="0">
                <a:ln>
                  <a:noFill/>
                </a:ln>
                <a:solidFill>
                  <a:schemeClr val="tx2"/>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400" b="1" i="0" u="none" strike="noStrike" kern="1200" cap="none" spc="0" normalizeH="0" baseline="0" noProof="0" dirty="0">
              <a:ln>
                <a:noFill/>
              </a:ln>
              <a:solidFill>
                <a:schemeClr val="tx2"/>
              </a:solidFill>
              <a:effectLst/>
              <a:uLnTx/>
              <a:uFillTx/>
              <a:latin typeface="Arial" charset="0"/>
              <a:ea typeface="+mn-ea"/>
              <a:cs typeface="+mn-cs"/>
            </a:endParaRPr>
          </a:p>
        </p:txBody>
      </p:sp>
    </p:spTree>
    <p:extLst>
      <p:ext uri="{BB962C8B-B14F-4D97-AF65-F5344CB8AC3E}">
        <p14:creationId xmlns:p14="http://schemas.microsoft.com/office/powerpoint/2010/main" val="32804681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12/11/2014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8545351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2800" y="0"/>
            <a:ext cx="10875264" cy="685800"/>
          </a:xfrm>
        </p:spPr>
        <p:txBody>
          <a:bodyPr/>
          <a:lstStyle>
            <a:lvl1pPr algn="l">
              <a:buNone/>
              <a:defRPr sz="4400" b="0"/>
            </a:lvl1pPr>
          </a:lstStyle>
          <a:p>
            <a:r>
              <a:rPr lang="en-US" smtClean="0"/>
              <a:t>Click to edit Master title style</a:t>
            </a:r>
            <a:endParaRPr lang="en-US"/>
          </a:p>
        </p:txBody>
      </p:sp>
      <p:sp>
        <p:nvSpPr>
          <p:cNvPr id="3" name="Text Placeholder 2"/>
          <p:cNvSpPr>
            <a:spLocks noGrp="1"/>
          </p:cNvSpPr>
          <p:nvPr>
            <p:ph type="body" idx="2"/>
          </p:nvPr>
        </p:nvSpPr>
        <p:spPr>
          <a:xfrm>
            <a:off x="812800" y="914400"/>
            <a:ext cx="2133600" cy="51816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9" name="Content Placeholder 8"/>
          <p:cNvSpPr>
            <a:spLocks noGrp="1"/>
          </p:cNvSpPr>
          <p:nvPr>
            <p:ph sz="quarter" idx="1"/>
          </p:nvPr>
        </p:nvSpPr>
        <p:spPr>
          <a:xfrm>
            <a:off x="3149600" y="914400"/>
            <a:ext cx="853440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13"/>
          <p:cNvSpPr>
            <a:spLocks noGrp="1"/>
          </p:cNvSpPr>
          <p:nvPr>
            <p:ph type="dt" sz="half" idx="10"/>
          </p:nvPr>
        </p:nvSpPr>
        <p:spPr/>
        <p:txBody>
          <a:bodyPr/>
          <a:lstStyle>
            <a:lvl1pPr>
              <a:defRPr smtClean="0"/>
            </a:lvl1pPr>
          </a:lstStyle>
          <a:p>
            <a:fld id="{B61BEF0D-F0BB-DE4B-95CE-6DB70DBA9567}" type="datetimeFigureOut">
              <a:rPr lang="en-US" smtClean="0"/>
              <a:pPr/>
              <a:t>12/11/2014</a:t>
            </a:fld>
            <a:endParaRPr lang="en-US" dirty="0"/>
          </a:p>
        </p:txBody>
      </p:sp>
      <p:sp>
        <p:nvSpPr>
          <p:cNvPr id="7" name="Slide Number Placeholder 22"/>
          <p:cNvSpPr>
            <a:spLocks noGrp="1"/>
          </p:cNvSpPr>
          <p:nvPr>
            <p:ph type="sldNum" sz="quarter" idx="12"/>
          </p:nvPr>
        </p:nvSpPr>
        <p:spPr/>
        <p:txBody>
          <a:bodyPr/>
          <a:lstStyle>
            <a:lvl1pPr>
              <a:defRPr/>
            </a:lvl1pPr>
          </a:lstStyle>
          <a:p>
            <a:fld id="{D57F1E4F-1CFF-5643-939E-217C01CDF565}" type="slidenum">
              <a:rPr lang="en-US" smtClean="0"/>
              <a:pPr/>
              <a:t>‹#›</a:t>
            </a:fld>
            <a:endParaRPr lang="en-US" dirty="0"/>
          </a:p>
        </p:txBody>
      </p:sp>
      <p:sp>
        <p:nvSpPr>
          <p:cNvPr id="10" name="Slide Number Placeholder 3"/>
          <p:cNvSpPr txBox="1">
            <a:spLocks/>
          </p:cNvSpPr>
          <p:nvPr/>
        </p:nvSpPr>
        <p:spPr>
          <a:xfrm>
            <a:off x="0" y="6461060"/>
            <a:ext cx="711200" cy="381000"/>
          </a:xfrm>
          <a:prstGeom prst="rect">
            <a:avLst/>
          </a:prstGeom>
        </p:spPr>
        <p:txBody>
          <a:bodyPr vert="horz" anchor="ctr" anchorCtr="0">
            <a:normAutofit/>
          </a:bodyPr>
          <a:lstStyle>
            <a:lvl1pPr>
              <a:defRPr>
                <a:solidFill>
                  <a:schemeClr val="tx2"/>
                </a:solidFill>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E16F7EE9-A818-4C1E-9784-A9ED081079A8}" type="slidenum">
              <a:rPr kumimoji="0" lang="en-US" sz="1000" b="1" i="0" u="none" strike="noStrike" kern="1200" cap="none" spc="0" normalizeH="0" baseline="0" noProof="0" smtClean="0">
                <a:ln>
                  <a:noFill/>
                </a:ln>
                <a:solidFill>
                  <a:schemeClr val="tx2"/>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400" b="1" i="0" u="none" strike="noStrike" kern="1200" cap="none" spc="0" normalizeH="0" baseline="0" noProof="0" dirty="0">
              <a:ln>
                <a:noFill/>
              </a:ln>
              <a:solidFill>
                <a:schemeClr val="tx2"/>
              </a:solidFill>
              <a:effectLst/>
              <a:uLnTx/>
              <a:uFillTx/>
              <a:latin typeface="Arial" charset="0"/>
              <a:ea typeface="+mn-ea"/>
              <a:cs typeface="+mn-cs"/>
            </a:endParaRPr>
          </a:p>
        </p:txBody>
      </p:sp>
    </p:spTree>
    <p:extLst>
      <p:ext uri="{BB962C8B-B14F-4D97-AF65-F5344CB8AC3E}">
        <p14:creationId xmlns:p14="http://schemas.microsoft.com/office/powerpoint/2010/main" val="28091238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bwMode="white">
          <a:xfrm>
            <a:off x="-12700" y="4572001"/>
            <a:ext cx="12192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dirty="0"/>
          </a:p>
        </p:txBody>
      </p:sp>
      <p:sp>
        <p:nvSpPr>
          <p:cNvPr id="6" name="Rectangle 5"/>
          <p:cNvSpPr/>
          <p:nvPr/>
        </p:nvSpPr>
        <p:spPr>
          <a:xfrm>
            <a:off x="-12699" y="4664075"/>
            <a:ext cx="1951567"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dirty="0"/>
          </a:p>
        </p:txBody>
      </p:sp>
      <p:sp>
        <p:nvSpPr>
          <p:cNvPr id="7" name="Rectangle 6"/>
          <p:cNvSpPr/>
          <p:nvPr/>
        </p:nvSpPr>
        <p:spPr>
          <a:xfrm>
            <a:off x="2059517" y="4654550"/>
            <a:ext cx="10132483"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dirty="0"/>
          </a:p>
        </p:txBody>
      </p:sp>
      <p:sp>
        <p:nvSpPr>
          <p:cNvPr id="8" name="Rectangle 7"/>
          <p:cNvSpPr/>
          <p:nvPr/>
        </p:nvSpPr>
        <p:spPr bwMode="white">
          <a:xfrm>
            <a:off x="1930401" y="1"/>
            <a:ext cx="133351"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dirty="0"/>
          </a:p>
        </p:txBody>
      </p:sp>
      <p:sp>
        <p:nvSpPr>
          <p:cNvPr id="4" name="Text Placeholder 3"/>
          <p:cNvSpPr>
            <a:spLocks noGrp="1"/>
          </p:cNvSpPr>
          <p:nvPr>
            <p:ph type="body" sz="half" idx="2"/>
          </p:nvPr>
        </p:nvSpPr>
        <p:spPr>
          <a:xfrm>
            <a:off x="2133600" y="5486400"/>
            <a:ext cx="97536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2" name="Title 1"/>
          <p:cNvSpPr>
            <a:spLocks noGrp="1"/>
          </p:cNvSpPr>
          <p:nvPr>
            <p:ph type="title"/>
          </p:nvPr>
        </p:nvSpPr>
        <p:spPr>
          <a:xfrm>
            <a:off x="2133600" y="4648200"/>
            <a:ext cx="9753600" cy="685800"/>
          </a:xfrm>
        </p:spPr>
        <p:txBody>
          <a:bodyPr/>
          <a:lstStyle>
            <a:lvl1pPr algn="l">
              <a:buNone/>
              <a:defRPr sz="2800" b="0">
                <a:solidFill>
                  <a:srgbClr val="FFFFFF"/>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2080768" y="0"/>
            <a:ext cx="10111232" cy="4568952"/>
          </a:xfrm>
          <a:solidFill>
            <a:schemeClr val="accent1">
              <a:tint val="40000"/>
            </a:schemeClr>
          </a:solidFill>
          <a:ln>
            <a:no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11"/>
          <p:cNvSpPr>
            <a:spLocks noGrp="1"/>
          </p:cNvSpPr>
          <p:nvPr>
            <p:ph type="dt" sz="half" idx="10"/>
          </p:nvPr>
        </p:nvSpPr>
        <p:spPr>
          <a:xfrm>
            <a:off x="8331200" y="6248401"/>
            <a:ext cx="3556000" cy="365125"/>
          </a:xfrm>
        </p:spPr>
        <p:txBody>
          <a:bodyPr rtlCol="0"/>
          <a:lstStyle>
            <a:lvl1pPr>
              <a:defRPr smtClean="0"/>
            </a:lvl1pPr>
          </a:lstStyle>
          <a:p>
            <a:fld id="{B61BEF0D-F0BB-DE4B-95CE-6DB70DBA9567}" type="datetimeFigureOut">
              <a:rPr lang="en-US" smtClean="0"/>
              <a:pPr/>
              <a:t>12/11/2014</a:t>
            </a:fld>
            <a:endParaRPr lang="en-US" dirty="0"/>
          </a:p>
        </p:txBody>
      </p:sp>
      <p:sp>
        <p:nvSpPr>
          <p:cNvPr id="10" name="Slide Number Placeholder 12"/>
          <p:cNvSpPr>
            <a:spLocks noGrp="1"/>
          </p:cNvSpPr>
          <p:nvPr>
            <p:ph type="sldNum" sz="quarter" idx="11"/>
          </p:nvPr>
        </p:nvSpPr>
        <p:spPr>
          <a:xfrm>
            <a:off x="0" y="4667251"/>
            <a:ext cx="1930400" cy="663575"/>
          </a:xfrm>
        </p:spPr>
        <p:txBody>
          <a:bodyPr rtlCol="0"/>
          <a:lstStyle>
            <a:lvl1pPr>
              <a:defRPr sz="2800"/>
            </a:lvl1pPr>
          </a:lstStyle>
          <a:p>
            <a:fld id="{D57F1E4F-1CFF-5643-939E-217C01CDF565}" type="slidenum">
              <a:rPr lang="en-US" smtClean="0"/>
              <a:pPr/>
              <a:t>‹#›</a:t>
            </a:fld>
            <a:endParaRPr lang="en-US" dirty="0"/>
          </a:p>
        </p:txBody>
      </p:sp>
      <p:sp>
        <p:nvSpPr>
          <p:cNvPr id="12" name="Slide Number Placeholder 3"/>
          <p:cNvSpPr txBox="1">
            <a:spLocks/>
          </p:cNvSpPr>
          <p:nvPr/>
        </p:nvSpPr>
        <p:spPr>
          <a:xfrm>
            <a:off x="0" y="6248400"/>
            <a:ext cx="711200" cy="381000"/>
          </a:xfrm>
          <a:prstGeom prst="rect">
            <a:avLst/>
          </a:prstGeom>
        </p:spPr>
        <p:txBody>
          <a:bodyPr vert="horz" anchor="ctr" anchorCtr="0">
            <a:normAutofit/>
          </a:bodyPr>
          <a:lstStyle>
            <a:lvl1pPr>
              <a:defRPr>
                <a:solidFill>
                  <a:schemeClr val="tx2"/>
                </a:solidFill>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E16F7EE9-A818-4C1E-9784-A9ED081079A8}" type="slidenum">
              <a:rPr kumimoji="0" lang="en-US" sz="1400" b="1" i="0" u="none" strike="noStrike" kern="1200" cap="none" spc="0" normalizeH="0" baseline="0" noProof="0" smtClean="0">
                <a:ln>
                  <a:noFill/>
                </a:ln>
                <a:solidFill>
                  <a:schemeClr val="tx2"/>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400" b="1" i="0" u="none" strike="noStrike" kern="1200" cap="none" spc="0" normalizeH="0" baseline="0" noProof="0" dirty="0">
              <a:ln>
                <a:noFill/>
              </a:ln>
              <a:solidFill>
                <a:schemeClr val="tx2"/>
              </a:solidFill>
              <a:effectLst/>
              <a:uLnTx/>
              <a:uFillTx/>
              <a:latin typeface="Arial" charset="0"/>
              <a:ea typeface="+mn-ea"/>
              <a:cs typeface="+mn-cs"/>
            </a:endParaRPr>
          </a:p>
        </p:txBody>
      </p:sp>
    </p:spTree>
    <p:extLst>
      <p:ext uri="{BB962C8B-B14F-4D97-AF65-F5344CB8AC3E}">
        <p14:creationId xmlns:p14="http://schemas.microsoft.com/office/powerpoint/2010/main" val="349671855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dt" sz="half" idx="10"/>
          </p:nvPr>
        </p:nvSpPr>
        <p:spPr/>
        <p:txBody>
          <a:bodyPr/>
          <a:lstStyle>
            <a:lvl1pPr>
              <a:defRPr/>
            </a:lvl1pPr>
          </a:lstStyle>
          <a:p>
            <a:fld id="{B61BEF0D-F0BB-DE4B-95CE-6DB70DBA9567}" type="datetimeFigureOut">
              <a:rPr lang="en-US" smtClean="0"/>
              <a:pPr/>
              <a:t>12/11/2014</a:t>
            </a:fld>
            <a:endParaRPr lang="en-US" dirty="0"/>
          </a:p>
        </p:txBody>
      </p:sp>
      <p:sp>
        <p:nvSpPr>
          <p:cNvPr id="6" name="Rectangle 4"/>
          <p:cNvSpPr>
            <a:spLocks noGrp="1" noChangeArrowheads="1"/>
          </p:cNvSpPr>
          <p:nvPr>
            <p:ph type="ftr" sz="quarter" idx="11"/>
          </p:nvPr>
        </p:nvSpPr>
        <p:spPr/>
        <p:txBody>
          <a:bodyPr/>
          <a:lstStyle>
            <a:lvl1pPr>
              <a:defRPr/>
            </a:lvl1pPr>
          </a:lstStyle>
          <a:p>
            <a:endParaRPr lang="en-US" dirty="0"/>
          </a:p>
        </p:txBody>
      </p:sp>
      <p:sp>
        <p:nvSpPr>
          <p:cNvPr id="7" name="Rectangle 5"/>
          <p:cNvSpPr>
            <a:spLocks noGrp="1" noChangeArrowheads="1"/>
          </p:cNvSpPr>
          <p:nvPr>
            <p:ph type="sldNum" sz="quarter" idx="12"/>
          </p:nvPr>
        </p:nvSpPr>
        <p:spPr/>
        <p:txBody>
          <a:bodyPr/>
          <a:lstStyle>
            <a:lvl1pPr>
              <a:defRPr/>
            </a:lvl1pPr>
          </a:lstStyle>
          <a:p>
            <a:fld id="{D57F1E4F-1CFF-5643-939E-217C01CDF565}" type="slidenum">
              <a:rPr lang="en-US" smtClean="0"/>
              <a:pPr/>
              <a:t>‹#›</a:t>
            </a:fld>
            <a:endParaRPr lang="en-US" dirty="0"/>
          </a:p>
        </p:txBody>
      </p:sp>
      <p:sp>
        <p:nvSpPr>
          <p:cNvPr id="8" name="Slide Number Placeholder 3"/>
          <p:cNvSpPr txBox="1">
            <a:spLocks/>
          </p:cNvSpPr>
          <p:nvPr/>
        </p:nvSpPr>
        <p:spPr>
          <a:xfrm>
            <a:off x="0" y="6248400"/>
            <a:ext cx="711200" cy="381000"/>
          </a:xfrm>
          <a:prstGeom prst="rect">
            <a:avLst/>
          </a:prstGeom>
        </p:spPr>
        <p:txBody>
          <a:bodyPr vert="horz" anchor="ctr" anchorCtr="0">
            <a:normAutofit/>
          </a:bodyPr>
          <a:lstStyle>
            <a:lvl1pPr>
              <a:defRPr>
                <a:solidFill>
                  <a:schemeClr val="tx2"/>
                </a:solidFill>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E16F7EE9-A818-4C1E-9784-A9ED081079A8}" type="slidenum">
              <a:rPr kumimoji="0" lang="en-US" sz="1400" b="1" i="0" u="none" strike="noStrike" kern="1200" cap="none" spc="0" normalizeH="0" baseline="0" noProof="0" smtClean="0">
                <a:ln>
                  <a:noFill/>
                </a:ln>
                <a:solidFill>
                  <a:schemeClr val="tx2"/>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400" b="1" i="0" u="none" strike="noStrike" kern="1200" cap="none" spc="0" normalizeH="0" baseline="0" noProof="0" dirty="0">
              <a:ln>
                <a:noFill/>
              </a:ln>
              <a:solidFill>
                <a:schemeClr val="tx2"/>
              </a:solidFill>
              <a:effectLst/>
              <a:uLnTx/>
              <a:uFillTx/>
              <a:latin typeface="Arial" charset="0"/>
              <a:ea typeface="+mn-ea"/>
              <a:cs typeface="+mn-cs"/>
            </a:endParaRPr>
          </a:p>
        </p:txBody>
      </p:sp>
    </p:spTree>
    <p:extLst>
      <p:ext uri="{BB962C8B-B14F-4D97-AF65-F5344CB8AC3E}">
        <p14:creationId xmlns:p14="http://schemas.microsoft.com/office/powerpoint/2010/main" val="7059485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12/11/2014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601499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12/11/2014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84727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45127" y="2507550"/>
            <a:ext cx="5156200" cy="3680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7550"/>
            <a:ext cx="5181601" cy="3680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61BEF0D-F0BB-DE4B-95CE-6DB70DBA9567}" type="datetimeFigureOut">
              <a:rPr lang="en-US" smtClean="0"/>
              <a:pPr/>
              <a:t>12/11/2014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
        <p:nvSpPr>
          <p:cNvPr id="10" name="Title 9"/>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40166384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61BEF0D-F0BB-DE4B-95CE-6DB70DBA9567}" type="datetimeFigureOut">
              <a:rPr lang="en-US" smtClean="0"/>
              <a:pPr/>
              <a:t>12/11/2014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1621160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12/11/2014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272512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en-US" smtClean="0"/>
              <a:t>Click to edit Master title style</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12/11/2014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827987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en-US" smtClean="0"/>
              <a:t>Click to edit Master title style</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12/11/2014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590427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B61BEF0D-F0BB-DE4B-95CE-6DB70DBA9567}" type="datetimeFigureOut">
              <a:rPr lang="en-US" smtClean="0"/>
              <a:pPr/>
              <a:t>12/11/2014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85298977"/>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812800" y="0"/>
            <a:ext cx="108712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12"/>
          <p:cNvSpPr>
            <a:spLocks noGrp="1"/>
          </p:cNvSpPr>
          <p:nvPr>
            <p:ph type="body" idx="1"/>
          </p:nvPr>
        </p:nvSpPr>
        <p:spPr bwMode="auto">
          <a:xfrm>
            <a:off x="817033" y="990600"/>
            <a:ext cx="10871200" cy="5135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4" name="Date Placeholder 13"/>
          <p:cNvSpPr>
            <a:spLocks noGrp="1"/>
          </p:cNvSpPr>
          <p:nvPr>
            <p:ph type="dt" sz="half" idx="2"/>
          </p:nvPr>
        </p:nvSpPr>
        <p:spPr>
          <a:xfrm>
            <a:off x="8128000" y="6248401"/>
            <a:ext cx="3556000" cy="365125"/>
          </a:xfrm>
          <a:prstGeom prst="rect">
            <a:avLst/>
          </a:prstGeom>
        </p:spPr>
        <p:txBody>
          <a:bodyPr vert="horz" anchor="ctr" anchorCtr="0"/>
          <a:lstStyle>
            <a:lvl1pPr algn="l" eaLnBrk="1" latinLnBrk="0" hangingPunct="1">
              <a:defRPr kumimoji="0" sz="1400" smtClean="0">
                <a:solidFill>
                  <a:schemeClr val="tx2"/>
                </a:solidFill>
                <a:latin typeface="Arial" charset="0"/>
              </a:defRPr>
            </a:lvl1pPr>
          </a:lstStyle>
          <a:p>
            <a:fld id="{B61BEF0D-F0BB-DE4B-95CE-6DB70DBA9567}" type="datetimeFigureOut">
              <a:rPr lang="en-US" smtClean="0"/>
              <a:pPr/>
              <a:t>12/11/2014</a:t>
            </a:fld>
            <a:endParaRPr lang="en-US" dirty="0"/>
          </a:p>
        </p:txBody>
      </p:sp>
      <p:sp>
        <p:nvSpPr>
          <p:cNvPr id="3" name="Footer Placeholder 2"/>
          <p:cNvSpPr>
            <a:spLocks noGrp="1"/>
          </p:cNvSpPr>
          <p:nvPr>
            <p:ph type="ftr" sz="quarter" idx="3"/>
          </p:nvPr>
        </p:nvSpPr>
        <p:spPr>
          <a:xfrm>
            <a:off x="812801" y="6248401"/>
            <a:ext cx="7228417" cy="365125"/>
          </a:xfrm>
          <a:prstGeom prst="rect">
            <a:avLst/>
          </a:prstGeom>
        </p:spPr>
        <p:txBody>
          <a:bodyPr vert="horz" anchor="ctr"/>
          <a:lstStyle>
            <a:lvl1pPr algn="r" eaLnBrk="1" latinLnBrk="0" hangingPunct="1">
              <a:defRPr kumimoji="0" sz="1400" dirty="0">
                <a:solidFill>
                  <a:schemeClr val="tx2"/>
                </a:solidFill>
                <a:latin typeface="Arial" charset="0"/>
              </a:defRPr>
            </a:lvl1pPr>
          </a:lstStyle>
          <a:p>
            <a:endParaRPr lang="en-US" dirty="0"/>
          </a:p>
        </p:txBody>
      </p:sp>
      <p:sp>
        <p:nvSpPr>
          <p:cNvPr id="7" name="Rectangle 6"/>
          <p:cNvSpPr/>
          <p:nvPr/>
        </p:nvSpPr>
        <p:spPr bwMode="white">
          <a:xfrm>
            <a:off x="0" y="685800"/>
            <a:ext cx="12192000" cy="2286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dirty="0"/>
          </a:p>
        </p:txBody>
      </p:sp>
      <p:sp>
        <p:nvSpPr>
          <p:cNvPr id="8" name="Rectangle 7"/>
          <p:cNvSpPr/>
          <p:nvPr/>
        </p:nvSpPr>
        <p:spPr>
          <a:xfrm>
            <a:off x="0" y="685801"/>
            <a:ext cx="711200" cy="1428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dirty="0"/>
          </a:p>
        </p:txBody>
      </p:sp>
      <p:sp>
        <p:nvSpPr>
          <p:cNvPr id="9" name="Rectangle 8"/>
          <p:cNvSpPr/>
          <p:nvPr/>
        </p:nvSpPr>
        <p:spPr>
          <a:xfrm>
            <a:off x="787400" y="685801"/>
            <a:ext cx="11404600" cy="144463"/>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dirty="0"/>
          </a:p>
        </p:txBody>
      </p:sp>
      <p:sp>
        <p:nvSpPr>
          <p:cNvPr id="23" name="Slide Number Placeholder 22"/>
          <p:cNvSpPr>
            <a:spLocks noGrp="1"/>
          </p:cNvSpPr>
          <p:nvPr>
            <p:ph type="sldNum" sz="quarter" idx="4"/>
          </p:nvPr>
        </p:nvSpPr>
        <p:spPr>
          <a:xfrm>
            <a:off x="0" y="685800"/>
            <a:ext cx="711200" cy="139700"/>
          </a:xfrm>
          <a:prstGeom prst="rect">
            <a:avLst/>
          </a:prstGeom>
        </p:spPr>
        <p:txBody>
          <a:bodyPr vert="horz" anchor="ctr" anchorCtr="0">
            <a:normAutofit/>
          </a:bodyPr>
          <a:lstStyle>
            <a:lvl1pPr algn="ctr" eaLnBrk="1" latinLnBrk="0" hangingPunct="1">
              <a:defRPr kumimoji="0" sz="1400" b="1">
                <a:solidFill>
                  <a:srgbClr val="FFFFFF"/>
                </a:solidFill>
                <a:latin typeface="Arial" charset="0"/>
              </a:defRPr>
            </a:lvl1pPr>
          </a:lstStyle>
          <a:p>
            <a:fld id="{D57F1E4F-1CFF-5643-939E-217C01CDF565}" type="slidenum">
              <a:rPr lang="en-US" smtClean="0"/>
              <a:pPr/>
              <a:t>‹#›</a:t>
            </a:fld>
            <a:endParaRPr lang="en-US" dirty="0"/>
          </a:p>
        </p:txBody>
      </p:sp>
      <p:pic>
        <p:nvPicPr>
          <p:cNvPr id="11" name="Picture 10" descr="mifos_color_updated.jpg"/>
          <p:cNvPicPr>
            <a:picLocks noChangeAspect="1"/>
          </p:cNvPicPr>
          <p:nvPr/>
        </p:nvPicPr>
        <p:blipFill>
          <a:blip r:embed="rId13" cstate="print"/>
          <a:stretch>
            <a:fillRect/>
          </a:stretch>
        </p:blipFill>
        <p:spPr>
          <a:xfrm>
            <a:off x="10299510" y="78219"/>
            <a:ext cx="1874292" cy="554213"/>
          </a:xfrm>
          <a:prstGeom prst="rect">
            <a:avLst/>
          </a:prstGeom>
        </p:spPr>
      </p:pic>
    </p:spTree>
    <p:extLst>
      <p:ext uri="{BB962C8B-B14F-4D97-AF65-F5344CB8AC3E}">
        <p14:creationId xmlns:p14="http://schemas.microsoft.com/office/powerpoint/2010/main" val="2800761516"/>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Lst>
  <p:txStyles>
    <p:titleStyle>
      <a:lvl1pPr algn="l" rtl="0" eaLnBrk="1" fontAlgn="base" hangingPunct="1">
        <a:spcBef>
          <a:spcPct val="0"/>
        </a:spcBef>
        <a:spcAft>
          <a:spcPct val="0"/>
        </a:spcAft>
        <a:defRPr sz="4000" kern="1200">
          <a:solidFill>
            <a:schemeClr val="tx2"/>
          </a:solidFill>
          <a:latin typeface="+mj-lt"/>
          <a:ea typeface="+mj-ea"/>
          <a:cs typeface="+mj-cs"/>
        </a:defRPr>
      </a:lvl1pPr>
      <a:lvl2pPr algn="l" rtl="0" eaLnBrk="1" fontAlgn="base" hangingPunct="1">
        <a:spcBef>
          <a:spcPct val="0"/>
        </a:spcBef>
        <a:spcAft>
          <a:spcPct val="0"/>
        </a:spcAft>
        <a:defRPr sz="4000">
          <a:solidFill>
            <a:schemeClr val="tx2"/>
          </a:solidFill>
          <a:latin typeface="Tw Cen MT" pitchFamily="34" charset="0"/>
        </a:defRPr>
      </a:lvl2pPr>
      <a:lvl3pPr algn="l" rtl="0" eaLnBrk="1" fontAlgn="base" hangingPunct="1">
        <a:spcBef>
          <a:spcPct val="0"/>
        </a:spcBef>
        <a:spcAft>
          <a:spcPct val="0"/>
        </a:spcAft>
        <a:defRPr sz="4000">
          <a:solidFill>
            <a:schemeClr val="tx2"/>
          </a:solidFill>
          <a:latin typeface="Tw Cen MT" pitchFamily="34" charset="0"/>
        </a:defRPr>
      </a:lvl3pPr>
      <a:lvl4pPr algn="l" rtl="0" eaLnBrk="1" fontAlgn="base" hangingPunct="1">
        <a:spcBef>
          <a:spcPct val="0"/>
        </a:spcBef>
        <a:spcAft>
          <a:spcPct val="0"/>
        </a:spcAft>
        <a:defRPr sz="4000">
          <a:solidFill>
            <a:schemeClr val="tx2"/>
          </a:solidFill>
          <a:latin typeface="Tw Cen MT" pitchFamily="34" charset="0"/>
        </a:defRPr>
      </a:lvl4pPr>
      <a:lvl5pPr algn="l" rtl="0" eaLnBrk="1" fontAlgn="base" hangingPunct="1">
        <a:spcBef>
          <a:spcPct val="0"/>
        </a:spcBef>
        <a:spcAft>
          <a:spcPct val="0"/>
        </a:spcAft>
        <a:defRPr sz="4000">
          <a:solidFill>
            <a:schemeClr val="tx2"/>
          </a:solidFill>
          <a:latin typeface="Tw Cen MT" pitchFamily="34" charset="0"/>
        </a:defRPr>
      </a:lvl5pPr>
      <a:lvl6pPr marL="457200" algn="l" rtl="0" eaLnBrk="1" fontAlgn="base" hangingPunct="1">
        <a:spcBef>
          <a:spcPct val="0"/>
        </a:spcBef>
        <a:spcAft>
          <a:spcPct val="0"/>
        </a:spcAft>
        <a:defRPr sz="4400">
          <a:solidFill>
            <a:schemeClr val="tx2"/>
          </a:solidFill>
          <a:latin typeface="Tw Cen MT" pitchFamily="34" charset="0"/>
        </a:defRPr>
      </a:lvl6pPr>
      <a:lvl7pPr marL="914400" algn="l" rtl="0" eaLnBrk="1" fontAlgn="base" hangingPunct="1">
        <a:spcBef>
          <a:spcPct val="0"/>
        </a:spcBef>
        <a:spcAft>
          <a:spcPct val="0"/>
        </a:spcAft>
        <a:defRPr sz="4400">
          <a:solidFill>
            <a:schemeClr val="tx2"/>
          </a:solidFill>
          <a:latin typeface="Tw Cen MT" pitchFamily="34" charset="0"/>
        </a:defRPr>
      </a:lvl7pPr>
      <a:lvl8pPr marL="1371600" algn="l" rtl="0" eaLnBrk="1" fontAlgn="base" hangingPunct="1">
        <a:spcBef>
          <a:spcPct val="0"/>
        </a:spcBef>
        <a:spcAft>
          <a:spcPct val="0"/>
        </a:spcAft>
        <a:defRPr sz="4400">
          <a:solidFill>
            <a:schemeClr val="tx2"/>
          </a:solidFill>
          <a:latin typeface="Tw Cen MT" pitchFamily="34" charset="0"/>
        </a:defRPr>
      </a:lvl8pPr>
      <a:lvl9pPr marL="1828800" algn="l" rtl="0" eaLnBrk="1" fontAlgn="base" hangingPunct="1">
        <a:spcBef>
          <a:spcPct val="0"/>
        </a:spcBef>
        <a:spcAft>
          <a:spcPct val="0"/>
        </a:spcAft>
        <a:defRPr sz="4400">
          <a:solidFill>
            <a:schemeClr val="tx2"/>
          </a:solidFill>
          <a:latin typeface="Tw Cen MT" pitchFamily="34" charset="0"/>
        </a:defRPr>
      </a:lvl9pPr>
    </p:titleStyle>
    <p:bodyStyle>
      <a:lvl1pPr marL="319088" indent="-319088" algn="l" rtl="0" eaLnBrk="1" fontAlgn="base" hangingPunct="1">
        <a:spcBef>
          <a:spcPts val="700"/>
        </a:spcBef>
        <a:spcAft>
          <a:spcPct val="0"/>
        </a:spcAft>
        <a:buClr>
          <a:schemeClr val="accent2"/>
        </a:buClr>
        <a:buSzPct val="75000"/>
        <a:buFont typeface="Wingdings 2" pitchFamily="18" charset="2"/>
        <a:buChar char=""/>
        <a:defRPr sz="3200" kern="1200">
          <a:solidFill>
            <a:schemeClr val="tx1"/>
          </a:solidFill>
          <a:latin typeface="+mn-lt"/>
          <a:ea typeface="+mn-ea"/>
          <a:cs typeface="+mn-cs"/>
        </a:defRPr>
      </a:lvl1pPr>
      <a:lvl2pPr marL="639763" indent="-273050" algn="l" rtl="0" eaLnBrk="1" fontAlgn="base" hangingPunct="1">
        <a:spcBef>
          <a:spcPts val="550"/>
        </a:spcBef>
        <a:spcAft>
          <a:spcPct val="0"/>
        </a:spcAft>
        <a:buClr>
          <a:schemeClr val="accent1"/>
        </a:buClr>
        <a:buSzPct val="65000"/>
        <a:buFont typeface="Wingdings 2" pitchFamily="18" charset="2"/>
        <a:buChar char=""/>
        <a:defRPr sz="2800" kern="1200">
          <a:solidFill>
            <a:schemeClr val="tx1"/>
          </a:solidFill>
          <a:latin typeface="+mn-lt"/>
          <a:ea typeface="+mn-ea"/>
          <a:cs typeface="+mn-cs"/>
        </a:defRPr>
      </a:lvl2pPr>
      <a:lvl3pPr marL="914400" indent="-228600" algn="l" rtl="0" eaLnBrk="1" fontAlgn="base" hangingPunct="1">
        <a:spcBef>
          <a:spcPts val="500"/>
        </a:spcBef>
        <a:spcAft>
          <a:spcPct val="0"/>
        </a:spcAft>
        <a:buClr>
          <a:schemeClr val="accent2"/>
        </a:buClr>
        <a:buSzPct val="55000"/>
        <a:buFont typeface="Wingdings" pitchFamily="2" charset="2"/>
        <a:buChar char=""/>
        <a:defRPr sz="2300" kern="1200">
          <a:solidFill>
            <a:schemeClr val="tx1"/>
          </a:solidFill>
          <a:latin typeface="+mn-lt"/>
          <a:ea typeface="+mn-ea"/>
          <a:cs typeface="+mn-cs"/>
        </a:defRPr>
      </a:lvl3pPr>
      <a:lvl4pPr marL="1371600" indent="-228600" algn="l" rtl="0" eaLnBrk="1" fontAlgn="base" hangingPunct="1">
        <a:spcBef>
          <a:spcPts val="400"/>
        </a:spcBef>
        <a:spcAft>
          <a:spcPct val="0"/>
        </a:spcAft>
        <a:buClr>
          <a:srgbClr val="6BB1C9"/>
        </a:buClr>
        <a:buSzPct val="45000"/>
        <a:buFont typeface="Wingdings" pitchFamily="2" charset="2"/>
        <a:buChar char=""/>
        <a:defRPr sz="2000" kern="1200">
          <a:solidFill>
            <a:schemeClr val="tx1"/>
          </a:solidFill>
          <a:latin typeface="+mn-lt"/>
          <a:ea typeface="+mn-ea"/>
          <a:cs typeface="+mn-cs"/>
        </a:defRPr>
      </a:lvl4pPr>
      <a:lvl5pPr marL="1828800" indent="-228600" algn="l" rtl="0" eaLnBrk="1" fontAlgn="base" hangingPunct="1">
        <a:spcBef>
          <a:spcPts val="400"/>
        </a:spcBef>
        <a:spcAft>
          <a:spcPct val="0"/>
        </a:spcAft>
        <a:buClr>
          <a:srgbClr val="6585CF"/>
        </a:buClr>
        <a:buSzPct val="40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9.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9.xml"/></Relationships>
</file>

<file path=ppt/slides/_rels/slide15.xml.rels><?xml version="1.0" encoding="UTF-8" standalone="yes"?>
<Relationships xmlns="http://schemas.openxmlformats.org/package/2006/relationships"><Relationship Id="rId3" Type="http://schemas.openxmlformats.org/officeDocument/2006/relationships/hyperlink" Target="https://mifosforge.jira.com/wiki/display/docs/Declining+Balance+Interest+Calculation" TargetMode="External"/><Relationship Id="rId2" Type="http://schemas.openxmlformats.org/officeDocument/2006/relationships/hyperlink" Target="https://mifosforge.jira.com/wiki/display/docs/Flat+interest+calculation" TargetMode="External"/><Relationship Id="rId1" Type="http://schemas.openxmlformats.org/officeDocument/2006/relationships/slideLayout" Target="../slideLayouts/slideLayout19.xml"/><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9.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9.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9.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Layout" Target="../slideLayouts/slideLayout19.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9.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9.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9.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jpg"/><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8.jpg"/><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9.jpg"/><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0.jpg"/><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21620" y="1964267"/>
            <a:ext cx="8238505" cy="2421464"/>
          </a:xfrm>
        </p:spPr>
        <p:txBody>
          <a:bodyPr>
            <a:normAutofit/>
          </a:bodyPr>
          <a:lstStyle/>
          <a:p>
            <a:r>
              <a:rPr lang="en-IN" sz="5400" u="sng" dirty="0">
                <a:ln w="0"/>
                <a:solidFill>
                  <a:schemeClr val="tx1"/>
                </a:solidFill>
                <a:effectLst>
                  <a:outerShdw blurRad="38100" dist="25400" dir="5400000" algn="ctr" rotWithShape="0">
                    <a:srgbClr val="6E747A">
                      <a:alpha val="43000"/>
                    </a:srgbClr>
                  </a:outerShdw>
                </a:effectLst>
                <a:latin typeface="Algerian" panose="04020705040A02060702" pitchFamily="82" charset="0"/>
              </a:rPr>
              <a:t>MIFOS TRAINING  SLIDES</a:t>
            </a:r>
            <a:endParaRPr lang="en-IN" sz="5400" u="sng" dirty="0">
              <a:solidFill>
                <a:schemeClr val="tx1"/>
              </a:solidFill>
            </a:endParaRPr>
          </a:p>
        </p:txBody>
      </p:sp>
      <p:sp>
        <p:nvSpPr>
          <p:cNvPr id="3" name="Subtitle 2"/>
          <p:cNvSpPr>
            <a:spLocks noGrp="1"/>
          </p:cNvSpPr>
          <p:nvPr>
            <p:ph type="subTitle" idx="1"/>
          </p:nvPr>
        </p:nvSpPr>
        <p:spPr/>
        <p:txBody>
          <a:bodyPr/>
          <a:lstStyle/>
          <a:p>
            <a:endParaRPr lang="en-IN"/>
          </a:p>
        </p:txBody>
      </p:sp>
      <p:pic>
        <p:nvPicPr>
          <p:cNvPr id="5" name="Picture"/>
          <p:cNvPicPr>
            <a:picLocks noChangeAspect="1"/>
          </p:cNvPicPr>
          <p:nvPr/>
        </p:nvPicPr>
        <p:blipFill>
          <a:blip r:embed="rId2"/>
          <a:srcRect t="15152" r="7992" b="13105"/>
          <a:stretch>
            <a:fillRect/>
          </a:stretch>
        </p:blipFill>
        <p:spPr bwMode="auto">
          <a:xfrm>
            <a:off x="4371277" y="824349"/>
            <a:ext cx="5352585" cy="1996910"/>
          </a:xfrm>
          <a:prstGeom prst="rect">
            <a:avLst/>
          </a:prstGeom>
          <a:noFill/>
          <a:ln w="9525">
            <a:noFill/>
            <a:miter lim="800000"/>
            <a:headEnd/>
            <a:tailEnd/>
          </a:ln>
        </p:spPr>
      </p:pic>
    </p:spTree>
    <p:extLst>
      <p:ext uri="{BB962C8B-B14F-4D97-AF65-F5344CB8AC3E}">
        <p14:creationId xmlns:p14="http://schemas.microsoft.com/office/powerpoint/2010/main" val="31469323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80125858"/>
              </p:ext>
            </p:extLst>
          </p:nvPr>
        </p:nvGraphicFramePr>
        <p:xfrm>
          <a:off x="0" y="-4"/>
          <a:ext cx="12192000" cy="6858004"/>
        </p:xfrm>
        <a:graphic>
          <a:graphicData uri="http://schemas.openxmlformats.org/drawingml/2006/table">
            <a:tbl>
              <a:tblPr firstRow="1" bandRow="1">
                <a:tableStyleId>{5C22544A-7EE6-4342-B048-85BDC9FD1C3A}</a:tableStyleId>
              </a:tblPr>
              <a:tblGrid>
                <a:gridCol w="3420094"/>
                <a:gridCol w="4310742"/>
                <a:gridCol w="1413164"/>
                <a:gridCol w="3048000"/>
              </a:tblGrid>
              <a:tr h="751539">
                <a:tc>
                  <a:txBody>
                    <a:bodyPr/>
                    <a:lstStyle/>
                    <a:p>
                      <a:pPr algn="l" fontAlgn="t"/>
                      <a:r>
                        <a:rPr lang="en-IN" b="1" u="sng" dirty="0" smtClean="0">
                          <a:solidFill>
                            <a:schemeClr val="tx1"/>
                          </a:solidFill>
                          <a:effectLst/>
                        </a:rPr>
                        <a:t>FIELD NAME</a:t>
                      </a:r>
                      <a:endParaRPr lang="en-IN" b="1" u="sng" dirty="0">
                        <a:solidFill>
                          <a:schemeClr val="tx1"/>
                        </a:solidFill>
                        <a:effectLst/>
                      </a:endParaRPr>
                    </a:p>
                  </a:txBody>
                  <a:tcPr marL="95250" marR="95250" marT="66675" marB="66675"/>
                </a:tc>
                <a:tc>
                  <a:txBody>
                    <a:bodyPr/>
                    <a:lstStyle/>
                    <a:p>
                      <a:pPr algn="l" fontAlgn="t"/>
                      <a:r>
                        <a:rPr lang="en-IN" b="1" u="sng" dirty="0" smtClean="0">
                          <a:solidFill>
                            <a:schemeClr val="tx1"/>
                          </a:solidFill>
                          <a:effectLst/>
                        </a:rPr>
                        <a:t>DESCRIPTION</a:t>
                      </a:r>
                      <a:endParaRPr lang="en-IN" b="1" u="sng" dirty="0">
                        <a:solidFill>
                          <a:schemeClr val="tx1"/>
                        </a:solidFill>
                        <a:effectLst/>
                      </a:endParaRPr>
                    </a:p>
                  </a:txBody>
                  <a:tcPr marL="95250" marR="95250" marT="66675" marB="66675"/>
                </a:tc>
                <a:tc>
                  <a:txBody>
                    <a:bodyPr/>
                    <a:lstStyle/>
                    <a:p>
                      <a:pPr algn="l" fontAlgn="t"/>
                      <a:r>
                        <a:rPr lang="en-IN" b="1" u="sng" dirty="0" smtClean="0">
                          <a:solidFill>
                            <a:schemeClr val="tx1"/>
                          </a:solidFill>
                          <a:effectLst/>
                        </a:rPr>
                        <a:t>EXAMPLE</a:t>
                      </a:r>
                      <a:endParaRPr lang="en-IN" b="1" u="sng" dirty="0">
                        <a:solidFill>
                          <a:schemeClr val="tx1"/>
                        </a:solidFill>
                        <a:effectLst/>
                      </a:endParaRPr>
                    </a:p>
                  </a:txBody>
                  <a:tcPr marL="95250" marR="95250" marT="66675" marB="66675"/>
                </a:tc>
                <a:tc>
                  <a:txBody>
                    <a:bodyPr/>
                    <a:lstStyle/>
                    <a:p>
                      <a:pPr algn="l" fontAlgn="t"/>
                      <a:r>
                        <a:rPr lang="en-IN" b="1" u="sng" dirty="0" smtClean="0">
                          <a:solidFill>
                            <a:schemeClr val="tx1"/>
                          </a:solidFill>
                          <a:effectLst/>
                        </a:rPr>
                        <a:t>VALIDATIONS (IF APPLICABLE)</a:t>
                      </a:r>
                      <a:endParaRPr lang="en-IN" b="1" u="sng" dirty="0">
                        <a:solidFill>
                          <a:schemeClr val="tx1"/>
                        </a:solidFill>
                        <a:effectLst/>
                      </a:endParaRPr>
                    </a:p>
                  </a:txBody>
                  <a:tcPr marL="95250" marR="95250" marT="66675" marB="66675"/>
                </a:tc>
              </a:tr>
              <a:tr h="2677463">
                <a:tc>
                  <a:txBody>
                    <a:bodyPr/>
                    <a:lstStyle/>
                    <a:p>
                      <a:pPr algn="l" fontAlgn="t"/>
                      <a:r>
                        <a:rPr lang="en-IN" sz="2400" dirty="0">
                          <a:solidFill>
                            <a:schemeClr val="tx1"/>
                          </a:solidFill>
                          <a:effectLst/>
                          <a:latin typeface="+mj-lt"/>
                        </a:rPr>
                        <a:t>Include borrower loan counter</a:t>
                      </a:r>
                    </a:p>
                  </a:txBody>
                  <a:tcPr marL="95250" marR="95250" marT="66675" marB="66675"/>
                </a:tc>
                <a:tc>
                  <a:txBody>
                    <a:bodyPr/>
                    <a:lstStyle/>
                    <a:p>
                      <a:pPr algn="l" fontAlgn="t"/>
                      <a:r>
                        <a:rPr lang="en-IN" sz="2400" dirty="0">
                          <a:solidFill>
                            <a:schemeClr val="tx1"/>
                          </a:solidFill>
                          <a:effectLst/>
                          <a:latin typeface="+mj-lt"/>
                        </a:rPr>
                        <a:t>Check this checkbox to include a loan counter for a borrower </a:t>
                      </a:r>
                      <a:r>
                        <a:rPr lang="en-IN" sz="2400" dirty="0" smtClean="0">
                          <a:solidFill>
                            <a:schemeClr val="tx1"/>
                          </a:solidFill>
                          <a:effectLst/>
                          <a:latin typeface="+mj-lt"/>
                        </a:rPr>
                        <a:t>Uncheck </a:t>
                      </a:r>
                      <a:r>
                        <a:rPr lang="en-IN" sz="2400" dirty="0">
                          <a:solidFill>
                            <a:schemeClr val="tx1"/>
                          </a:solidFill>
                          <a:effectLst/>
                          <a:latin typeface="+mj-lt"/>
                        </a:rPr>
                        <a:t>this checkbox to not include a loan counter for a borrower </a:t>
                      </a:r>
                      <a:r>
                        <a:rPr lang="en-IN" sz="2400" dirty="0" smtClean="0">
                          <a:solidFill>
                            <a:schemeClr val="tx1"/>
                          </a:solidFill>
                          <a:effectLst/>
                          <a:latin typeface="+mj-lt"/>
                        </a:rPr>
                        <a:t>.</a:t>
                      </a:r>
                      <a:endParaRPr lang="en-IN" sz="2400" dirty="0">
                        <a:solidFill>
                          <a:schemeClr val="tx1"/>
                        </a:solidFill>
                        <a:effectLst/>
                        <a:latin typeface="+mj-lt"/>
                      </a:endParaRPr>
                    </a:p>
                  </a:txBody>
                  <a:tcPr marL="95250" marR="95250" marT="66675" marB="66675"/>
                </a:tc>
                <a:tc>
                  <a:txBody>
                    <a:bodyPr/>
                    <a:lstStyle/>
                    <a:p>
                      <a:pPr algn="l" fontAlgn="t"/>
                      <a:r>
                        <a:rPr lang="en-IN" dirty="0">
                          <a:solidFill>
                            <a:schemeClr val="tx1"/>
                          </a:solidFill>
                          <a:effectLst/>
                        </a:rPr>
                        <a:t> </a:t>
                      </a:r>
                    </a:p>
                  </a:txBody>
                  <a:tcPr marL="95250" marR="95250" marT="66675" marB="66675"/>
                </a:tc>
                <a:tc>
                  <a:txBody>
                    <a:bodyPr/>
                    <a:lstStyle/>
                    <a:p>
                      <a:pPr algn="l" fontAlgn="t"/>
                      <a:r>
                        <a:rPr lang="en-IN" dirty="0">
                          <a:solidFill>
                            <a:schemeClr val="tx1"/>
                          </a:solidFill>
                          <a:effectLst/>
                        </a:rPr>
                        <a:t> </a:t>
                      </a:r>
                    </a:p>
                  </a:txBody>
                  <a:tcPr marL="95250" marR="95250" marT="66675" marB="66675"/>
                </a:tc>
              </a:tr>
              <a:tr h="751539">
                <a:tc gridSpan="4">
                  <a:txBody>
                    <a:bodyPr/>
                    <a:lstStyle/>
                    <a:p>
                      <a:pPr algn="l" fontAlgn="t"/>
                      <a:r>
                        <a:rPr lang="en-IN" sz="2400" b="1" dirty="0">
                          <a:solidFill>
                            <a:schemeClr val="tx1"/>
                          </a:solidFill>
                          <a:effectLst/>
                          <a:latin typeface="+mj-lt"/>
                        </a:rPr>
                        <a:t>Currency Section</a:t>
                      </a:r>
                      <a:endParaRPr lang="en-IN" sz="2400" dirty="0">
                        <a:solidFill>
                          <a:schemeClr val="tx1"/>
                        </a:solidFill>
                        <a:effectLst/>
                        <a:latin typeface="+mj-lt"/>
                      </a:endParaRPr>
                    </a:p>
                  </a:txBody>
                  <a:tcPr marL="95250" marR="95250" marT="66675" marB="66675"/>
                </a:tc>
                <a:tc hMerge="1">
                  <a:txBody>
                    <a:bodyPr/>
                    <a:lstStyle/>
                    <a:p>
                      <a:endParaRPr lang="en-IN"/>
                    </a:p>
                  </a:txBody>
                  <a:tcPr/>
                </a:tc>
                <a:tc hMerge="1">
                  <a:txBody>
                    <a:bodyPr/>
                    <a:lstStyle/>
                    <a:p>
                      <a:endParaRPr lang="en-IN"/>
                    </a:p>
                  </a:txBody>
                  <a:tcPr/>
                </a:tc>
                <a:tc hMerge="1">
                  <a:txBody>
                    <a:bodyPr/>
                    <a:lstStyle/>
                    <a:p>
                      <a:endParaRPr lang="en-IN"/>
                    </a:p>
                  </a:txBody>
                  <a:tcPr/>
                </a:tc>
              </a:tr>
              <a:tr h="2677463">
                <a:tc>
                  <a:txBody>
                    <a:bodyPr/>
                    <a:lstStyle/>
                    <a:p>
                      <a:pPr algn="l" fontAlgn="t"/>
                      <a:r>
                        <a:rPr lang="en-IN" sz="2400" dirty="0">
                          <a:solidFill>
                            <a:schemeClr val="tx1"/>
                          </a:solidFill>
                          <a:effectLst/>
                          <a:latin typeface="+mj-lt"/>
                        </a:rPr>
                        <a:t>Currency</a:t>
                      </a:r>
                    </a:p>
                  </a:txBody>
                  <a:tcPr marL="95250" marR="95250" marT="66675" marB="66675"/>
                </a:tc>
                <a:tc>
                  <a:txBody>
                    <a:bodyPr/>
                    <a:lstStyle/>
                    <a:p>
                      <a:pPr algn="l" fontAlgn="t"/>
                      <a:r>
                        <a:rPr lang="en-IN" sz="2400" dirty="0">
                          <a:solidFill>
                            <a:schemeClr val="tx1"/>
                          </a:solidFill>
                          <a:effectLst/>
                          <a:latin typeface="+mj-lt"/>
                        </a:rPr>
                        <a:t>The currency in which the loan will be disbursed. Currencies are set up by your financial institution. Select the loan product's currency from the </a:t>
                      </a:r>
                      <a:r>
                        <a:rPr lang="en-IN" sz="2400" b="1" dirty="0">
                          <a:solidFill>
                            <a:srgbClr val="FF0000"/>
                          </a:solidFill>
                          <a:effectLst/>
                          <a:latin typeface="+mj-lt"/>
                        </a:rPr>
                        <a:t>Currency</a:t>
                      </a:r>
                      <a:r>
                        <a:rPr lang="en-IN" sz="2400" dirty="0">
                          <a:solidFill>
                            <a:schemeClr val="tx1"/>
                          </a:solidFill>
                          <a:effectLst/>
                          <a:latin typeface="+mj-lt"/>
                        </a:rPr>
                        <a:t> list.</a:t>
                      </a:r>
                    </a:p>
                  </a:txBody>
                  <a:tcPr marL="95250" marR="95250" marT="66675" marB="66675"/>
                </a:tc>
                <a:tc>
                  <a:txBody>
                    <a:bodyPr/>
                    <a:lstStyle/>
                    <a:p>
                      <a:pPr algn="l" fontAlgn="t"/>
                      <a:r>
                        <a:rPr lang="en-IN" dirty="0">
                          <a:solidFill>
                            <a:schemeClr val="tx1"/>
                          </a:solidFill>
                          <a:effectLst/>
                        </a:rPr>
                        <a:t> </a:t>
                      </a:r>
                    </a:p>
                  </a:txBody>
                  <a:tcPr marL="95250" marR="95250" marT="66675" marB="66675"/>
                </a:tc>
                <a:tc>
                  <a:txBody>
                    <a:bodyPr/>
                    <a:lstStyle/>
                    <a:p>
                      <a:pPr algn="l" fontAlgn="t"/>
                      <a:r>
                        <a:rPr lang="en-IN" sz="2400" dirty="0">
                          <a:solidFill>
                            <a:schemeClr val="tx1"/>
                          </a:solidFill>
                          <a:effectLst/>
                          <a:latin typeface="+mj-lt"/>
                        </a:rPr>
                        <a:t>Required field</a:t>
                      </a:r>
                    </a:p>
                  </a:txBody>
                  <a:tcPr marL="95250" marR="95250" marT="66675" marB="66675"/>
                </a:tc>
              </a:tr>
            </a:tbl>
          </a:graphicData>
        </a:graphic>
      </p:graphicFrame>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47402" y="5223176"/>
            <a:ext cx="1964325" cy="1634824"/>
          </a:xfrm>
          <a:prstGeom prst="rect">
            <a:avLst/>
          </a:prstGeom>
        </p:spPr>
      </p:pic>
    </p:spTree>
    <p:extLst>
      <p:ext uri="{BB962C8B-B14F-4D97-AF65-F5344CB8AC3E}">
        <p14:creationId xmlns:p14="http://schemas.microsoft.com/office/powerpoint/2010/main" val="4951632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326151362"/>
              </p:ext>
            </p:extLst>
          </p:nvPr>
        </p:nvGraphicFramePr>
        <p:xfrm>
          <a:off x="0" y="-3"/>
          <a:ext cx="12192000" cy="6858002"/>
        </p:xfrm>
        <a:graphic>
          <a:graphicData uri="http://schemas.openxmlformats.org/drawingml/2006/table">
            <a:tbl>
              <a:tblPr firstRow="1" bandRow="1">
                <a:tableStyleId>{5C22544A-7EE6-4342-B048-85BDC9FD1C3A}</a:tableStyleId>
              </a:tblPr>
              <a:tblGrid>
                <a:gridCol w="3048000"/>
                <a:gridCol w="4694712"/>
                <a:gridCol w="1401288"/>
                <a:gridCol w="3048000"/>
              </a:tblGrid>
              <a:tr h="914352">
                <a:tc>
                  <a:txBody>
                    <a:bodyPr/>
                    <a:lstStyle/>
                    <a:p>
                      <a:pPr algn="l" fontAlgn="t"/>
                      <a:r>
                        <a:rPr lang="en-IN" sz="2400" b="1" u="sng" dirty="0" smtClean="0">
                          <a:solidFill>
                            <a:schemeClr val="tx1"/>
                          </a:solidFill>
                          <a:effectLst/>
                        </a:rPr>
                        <a:t>FIELD NAME</a:t>
                      </a:r>
                      <a:endParaRPr lang="en-IN" sz="2400" b="1" u="sng" dirty="0">
                        <a:solidFill>
                          <a:schemeClr val="tx1"/>
                        </a:solidFill>
                        <a:effectLst/>
                      </a:endParaRPr>
                    </a:p>
                  </a:txBody>
                  <a:tcPr marL="95250" marR="95250" marT="66675" marB="66675"/>
                </a:tc>
                <a:tc>
                  <a:txBody>
                    <a:bodyPr/>
                    <a:lstStyle/>
                    <a:p>
                      <a:pPr algn="l" fontAlgn="t"/>
                      <a:r>
                        <a:rPr lang="en-IN" sz="2400" b="1" u="sng" dirty="0" smtClean="0">
                          <a:solidFill>
                            <a:schemeClr val="tx1"/>
                          </a:solidFill>
                          <a:effectLst/>
                        </a:rPr>
                        <a:t>DESCRIPTION</a:t>
                      </a:r>
                      <a:endParaRPr lang="en-IN" sz="2400" b="1" u="sng" dirty="0">
                        <a:solidFill>
                          <a:schemeClr val="tx1"/>
                        </a:solidFill>
                        <a:effectLst/>
                      </a:endParaRPr>
                    </a:p>
                  </a:txBody>
                  <a:tcPr marL="95250" marR="95250" marT="66675" marB="66675"/>
                </a:tc>
                <a:tc>
                  <a:txBody>
                    <a:bodyPr/>
                    <a:lstStyle/>
                    <a:p>
                      <a:pPr algn="l" fontAlgn="t"/>
                      <a:r>
                        <a:rPr lang="en-IN" sz="2400" b="1" u="sng" dirty="0" smtClean="0">
                          <a:solidFill>
                            <a:schemeClr val="tx1"/>
                          </a:solidFill>
                          <a:effectLst/>
                        </a:rPr>
                        <a:t>EXAMPLE</a:t>
                      </a:r>
                      <a:endParaRPr lang="en-IN" sz="2400" b="1" u="sng" dirty="0">
                        <a:solidFill>
                          <a:schemeClr val="tx1"/>
                        </a:solidFill>
                        <a:effectLst/>
                      </a:endParaRPr>
                    </a:p>
                  </a:txBody>
                  <a:tcPr marL="95250" marR="95250" marT="66675" marB="66675"/>
                </a:tc>
                <a:tc>
                  <a:txBody>
                    <a:bodyPr/>
                    <a:lstStyle/>
                    <a:p>
                      <a:pPr algn="l" fontAlgn="t"/>
                      <a:r>
                        <a:rPr lang="en-IN" sz="2400" b="1" u="sng" dirty="0" smtClean="0">
                          <a:solidFill>
                            <a:schemeClr val="tx1"/>
                          </a:solidFill>
                          <a:effectLst/>
                        </a:rPr>
                        <a:t>VALIDATIONS</a:t>
                      </a:r>
                      <a:endParaRPr lang="en-IN" sz="2400" b="1" u="sng" dirty="0">
                        <a:solidFill>
                          <a:schemeClr val="tx1"/>
                        </a:solidFill>
                        <a:effectLst/>
                      </a:endParaRPr>
                    </a:p>
                  </a:txBody>
                  <a:tcPr marL="95250" marR="95250" marT="66675" marB="66675"/>
                </a:tc>
              </a:tr>
              <a:tr h="914352">
                <a:tc>
                  <a:txBody>
                    <a:bodyPr/>
                    <a:lstStyle/>
                    <a:p>
                      <a:pPr algn="l" fontAlgn="t"/>
                      <a:r>
                        <a:rPr lang="en-IN" sz="2400" dirty="0">
                          <a:solidFill>
                            <a:schemeClr val="tx1"/>
                          </a:solidFill>
                          <a:effectLst/>
                          <a:latin typeface="+mj-lt"/>
                        </a:rPr>
                        <a:t>Decimal places</a:t>
                      </a:r>
                    </a:p>
                  </a:txBody>
                  <a:tcPr marL="95250" marR="95250" marT="66675" marB="66675"/>
                </a:tc>
                <a:tc>
                  <a:txBody>
                    <a:bodyPr/>
                    <a:lstStyle/>
                    <a:p>
                      <a:pPr algn="l" fontAlgn="t"/>
                      <a:r>
                        <a:rPr lang="en-IN" sz="2400" dirty="0">
                          <a:solidFill>
                            <a:schemeClr val="tx1"/>
                          </a:solidFill>
                          <a:effectLst/>
                          <a:latin typeface="+mj-lt"/>
                        </a:rPr>
                        <a:t>The number of decimal places to be used to track and report on loans.</a:t>
                      </a:r>
                    </a:p>
                  </a:txBody>
                  <a:tcPr marL="95250" marR="95250" marT="66675" marB="66675"/>
                </a:tc>
                <a:tc>
                  <a:txBody>
                    <a:bodyPr/>
                    <a:lstStyle/>
                    <a:p>
                      <a:pPr algn="l" fontAlgn="t"/>
                      <a:r>
                        <a:rPr lang="en-IN" sz="2400" dirty="0">
                          <a:solidFill>
                            <a:schemeClr val="tx1"/>
                          </a:solidFill>
                          <a:effectLst/>
                          <a:latin typeface="+mj-lt"/>
                        </a:rPr>
                        <a:t>2</a:t>
                      </a:r>
                    </a:p>
                  </a:txBody>
                  <a:tcPr marL="95250" marR="95250" marT="66675" marB="66675"/>
                </a:tc>
                <a:tc>
                  <a:txBody>
                    <a:bodyPr/>
                    <a:lstStyle/>
                    <a:p>
                      <a:pPr algn="l" fontAlgn="t"/>
                      <a:r>
                        <a:rPr lang="en-IN" sz="2400" dirty="0">
                          <a:solidFill>
                            <a:schemeClr val="tx1"/>
                          </a:solidFill>
                          <a:effectLst/>
                          <a:latin typeface="+mj-lt"/>
                        </a:rPr>
                        <a:t>Required field</a:t>
                      </a:r>
                    </a:p>
                    <a:p>
                      <a:pPr algn="l" fontAlgn="t"/>
                      <a:r>
                        <a:rPr lang="en-IN" sz="2400" dirty="0">
                          <a:solidFill>
                            <a:schemeClr val="tx1"/>
                          </a:solidFill>
                          <a:effectLst/>
                          <a:latin typeface="+mj-lt"/>
                        </a:rPr>
                        <a:t>Numeric</a:t>
                      </a:r>
                    </a:p>
                  </a:txBody>
                  <a:tcPr marL="95250" marR="95250" marT="66675" marB="66675"/>
                </a:tc>
              </a:tr>
              <a:tr h="914352">
                <a:tc>
                  <a:txBody>
                    <a:bodyPr/>
                    <a:lstStyle/>
                    <a:p>
                      <a:pPr algn="l" fontAlgn="t"/>
                      <a:r>
                        <a:rPr lang="en-IN" sz="2400">
                          <a:solidFill>
                            <a:schemeClr val="tx1"/>
                          </a:solidFill>
                          <a:effectLst/>
                          <a:latin typeface="+mj-lt"/>
                        </a:rPr>
                        <a:t>Currency in multiples of</a:t>
                      </a:r>
                    </a:p>
                  </a:txBody>
                  <a:tcPr marL="95250" marR="95250" marT="66675" marB="66675"/>
                </a:tc>
                <a:tc>
                  <a:txBody>
                    <a:bodyPr/>
                    <a:lstStyle/>
                    <a:p>
                      <a:pPr algn="l" fontAlgn="t"/>
                      <a:r>
                        <a:rPr lang="en-IN" sz="2400">
                          <a:solidFill>
                            <a:schemeClr val="tx1"/>
                          </a:solidFill>
                          <a:effectLst/>
                          <a:latin typeface="+mj-lt"/>
                        </a:rPr>
                        <a:t> </a:t>
                      </a:r>
                    </a:p>
                  </a:txBody>
                  <a:tcPr marL="95250" marR="95250" marT="66675" marB="66675"/>
                </a:tc>
                <a:tc>
                  <a:txBody>
                    <a:bodyPr/>
                    <a:lstStyle/>
                    <a:p>
                      <a:pPr algn="l" fontAlgn="t"/>
                      <a:r>
                        <a:rPr lang="en-IN" sz="2400">
                          <a:solidFill>
                            <a:schemeClr val="tx1"/>
                          </a:solidFill>
                          <a:effectLst/>
                          <a:latin typeface="+mj-lt"/>
                        </a:rPr>
                        <a:t>0</a:t>
                      </a:r>
                    </a:p>
                  </a:txBody>
                  <a:tcPr marL="95250" marR="95250" marT="66675" marB="66675"/>
                </a:tc>
                <a:tc>
                  <a:txBody>
                    <a:bodyPr/>
                    <a:lstStyle/>
                    <a:p>
                      <a:pPr algn="l" fontAlgn="t"/>
                      <a:r>
                        <a:rPr lang="en-IN" sz="2400" dirty="0">
                          <a:solidFill>
                            <a:schemeClr val="tx1"/>
                          </a:solidFill>
                          <a:effectLst/>
                          <a:latin typeface="+mj-lt"/>
                        </a:rPr>
                        <a:t>Required field</a:t>
                      </a:r>
                    </a:p>
                    <a:p>
                      <a:pPr algn="l" fontAlgn="t"/>
                      <a:r>
                        <a:rPr lang="en-IN" sz="2400" dirty="0">
                          <a:solidFill>
                            <a:schemeClr val="tx1"/>
                          </a:solidFill>
                          <a:effectLst/>
                          <a:latin typeface="+mj-lt"/>
                        </a:rPr>
                        <a:t>Numeric</a:t>
                      </a:r>
                    </a:p>
                  </a:txBody>
                  <a:tcPr marL="95250" marR="95250" marT="66675" marB="66675"/>
                </a:tc>
              </a:tr>
              <a:tr h="914352">
                <a:tc gridSpan="4">
                  <a:txBody>
                    <a:bodyPr/>
                    <a:lstStyle/>
                    <a:p>
                      <a:pPr algn="l" fontAlgn="t"/>
                      <a:r>
                        <a:rPr lang="en-IN" sz="2400" b="1" dirty="0">
                          <a:solidFill>
                            <a:schemeClr val="tx1"/>
                          </a:solidFill>
                          <a:effectLst/>
                          <a:latin typeface="+mj-lt"/>
                        </a:rPr>
                        <a:t>Terms Section</a:t>
                      </a:r>
                      <a:endParaRPr lang="en-IN" sz="2400" dirty="0">
                        <a:solidFill>
                          <a:schemeClr val="tx1"/>
                        </a:solidFill>
                        <a:effectLst/>
                        <a:latin typeface="+mj-lt"/>
                      </a:endParaRPr>
                    </a:p>
                  </a:txBody>
                  <a:tcPr marL="95250" marR="95250" marT="66675" marB="66675"/>
                </a:tc>
                <a:tc hMerge="1">
                  <a:txBody>
                    <a:bodyPr/>
                    <a:lstStyle/>
                    <a:p>
                      <a:endParaRPr lang="en-IN"/>
                    </a:p>
                  </a:txBody>
                  <a:tcPr/>
                </a:tc>
                <a:tc hMerge="1">
                  <a:txBody>
                    <a:bodyPr/>
                    <a:lstStyle/>
                    <a:p>
                      <a:endParaRPr lang="en-IN"/>
                    </a:p>
                  </a:txBody>
                  <a:tcPr/>
                </a:tc>
                <a:tc hMerge="1">
                  <a:txBody>
                    <a:bodyPr/>
                    <a:lstStyle/>
                    <a:p>
                      <a:endParaRPr lang="en-IN"/>
                    </a:p>
                  </a:txBody>
                  <a:tcPr/>
                </a:tc>
              </a:tr>
              <a:tr h="3200594">
                <a:tc>
                  <a:txBody>
                    <a:bodyPr/>
                    <a:lstStyle/>
                    <a:p>
                      <a:pPr algn="l" fontAlgn="t"/>
                      <a:r>
                        <a:rPr lang="en-IN" sz="2400" dirty="0">
                          <a:solidFill>
                            <a:schemeClr val="tx1"/>
                          </a:solidFill>
                          <a:effectLst/>
                          <a:latin typeface="+mj-lt"/>
                        </a:rPr>
                        <a:t>Terms vary based on Loan Cycle</a:t>
                      </a:r>
                    </a:p>
                  </a:txBody>
                  <a:tcPr marL="95250" marR="95250" marT="66675" marB="66675"/>
                </a:tc>
                <a:tc>
                  <a:txBody>
                    <a:bodyPr/>
                    <a:lstStyle/>
                    <a:p>
                      <a:pPr algn="l" fontAlgn="t"/>
                      <a:r>
                        <a:rPr lang="en-IN" sz="2400" dirty="0">
                          <a:solidFill>
                            <a:schemeClr val="tx1"/>
                          </a:solidFill>
                          <a:effectLst/>
                          <a:latin typeface="+mj-lt"/>
                        </a:rPr>
                        <a:t>Leave this checkbox unchecked if the terms do not vary based on the Loan Cycle </a:t>
                      </a:r>
                      <a:r>
                        <a:rPr lang="en-IN" sz="2400" i="1" dirty="0" smtClean="0">
                          <a:solidFill>
                            <a:schemeClr val="tx1"/>
                          </a:solidFill>
                          <a:effectLst/>
                          <a:latin typeface="+mj-lt"/>
                        </a:rPr>
                        <a:t>.</a:t>
                      </a:r>
                      <a:endParaRPr lang="en-IN" sz="2400" dirty="0">
                        <a:solidFill>
                          <a:schemeClr val="tx1"/>
                        </a:solidFill>
                        <a:effectLst/>
                        <a:latin typeface="+mj-lt"/>
                      </a:endParaRPr>
                    </a:p>
                    <a:p>
                      <a:pPr algn="l" fontAlgn="t"/>
                      <a:r>
                        <a:rPr lang="en-IN" sz="2400" dirty="0">
                          <a:solidFill>
                            <a:schemeClr val="tx1"/>
                          </a:solidFill>
                          <a:effectLst/>
                          <a:latin typeface="+mj-lt"/>
                        </a:rPr>
                        <a:t>Check this checkbox if terms vary based on the Loan Cycle. See </a:t>
                      </a:r>
                      <a:r>
                        <a:rPr lang="en-IN" sz="2400" i="1" u="sng" dirty="0">
                          <a:solidFill>
                            <a:schemeClr val="tx1"/>
                          </a:solidFill>
                          <a:effectLst/>
                          <a:latin typeface="+mj-lt"/>
                        </a:rPr>
                        <a:t>additional fields</a:t>
                      </a:r>
                      <a:r>
                        <a:rPr lang="en-IN" sz="2400" i="1" dirty="0">
                          <a:solidFill>
                            <a:schemeClr val="tx1"/>
                          </a:solidFill>
                          <a:effectLst/>
                          <a:latin typeface="+mj-lt"/>
                        </a:rPr>
                        <a:t> </a:t>
                      </a:r>
                      <a:r>
                        <a:rPr lang="en-IN" sz="2400" dirty="0">
                          <a:solidFill>
                            <a:schemeClr val="tx1"/>
                          </a:solidFill>
                          <a:effectLst/>
                          <a:latin typeface="+mj-lt"/>
                        </a:rPr>
                        <a:t>for additional information required for this type of loan product.</a:t>
                      </a:r>
                    </a:p>
                  </a:txBody>
                  <a:tcPr marL="95250" marR="95250" marT="66675" marB="66675"/>
                </a:tc>
                <a:tc>
                  <a:txBody>
                    <a:bodyPr/>
                    <a:lstStyle/>
                    <a:p>
                      <a:endParaRPr lang="en-IN" dirty="0">
                        <a:solidFill>
                          <a:schemeClr val="tx1"/>
                        </a:solidFill>
                      </a:endParaRPr>
                    </a:p>
                  </a:txBody>
                  <a:tcPr/>
                </a:tc>
                <a:tc>
                  <a:txBody>
                    <a:bodyPr/>
                    <a:lstStyle/>
                    <a:p>
                      <a:endParaRPr lang="en-IN" dirty="0">
                        <a:solidFill>
                          <a:schemeClr val="tx1"/>
                        </a:solidFill>
                      </a:endParaRPr>
                    </a:p>
                  </a:txBody>
                  <a:tcPr/>
                </a:tc>
              </a:tr>
            </a:tbl>
          </a:graphicData>
        </a:graphic>
      </p:graphicFrame>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27675" y="5127164"/>
            <a:ext cx="1964325" cy="1634824"/>
          </a:xfrm>
          <a:prstGeom prst="rect">
            <a:avLst/>
          </a:prstGeom>
        </p:spPr>
      </p:pic>
    </p:spTree>
    <p:extLst>
      <p:ext uri="{BB962C8B-B14F-4D97-AF65-F5344CB8AC3E}">
        <p14:creationId xmlns:p14="http://schemas.microsoft.com/office/powerpoint/2010/main" val="9400905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244151465"/>
              </p:ext>
            </p:extLst>
          </p:nvPr>
        </p:nvGraphicFramePr>
        <p:xfrm>
          <a:off x="0" y="-13451"/>
          <a:ext cx="12192000" cy="7076990"/>
        </p:xfrm>
        <a:graphic>
          <a:graphicData uri="http://schemas.openxmlformats.org/drawingml/2006/table">
            <a:tbl>
              <a:tblPr firstRow="1" bandRow="1">
                <a:tableStyleId>{5C22544A-7EE6-4342-B048-85BDC9FD1C3A}</a:tableStyleId>
              </a:tblPr>
              <a:tblGrid>
                <a:gridCol w="2382255"/>
                <a:gridCol w="5702968"/>
                <a:gridCol w="2045369"/>
                <a:gridCol w="2061408"/>
              </a:tblGrid>
              <a:tr h="342520">
                <a:tc>
                  <a:txBody>
                    <a:bodyPr/>
                    <a:lstStyle/>
                    <a:p>
                      <a:pPr algn="l" fontAlgn="t"/>
                      <a:r>
                        <a:rPr lang="en-IN" sz="2400" b="1" u="sng" dirty="0" smtClean="0">
                          <a:solidFill>
                            <a:schemeClr val="tx1"/>
                          </a:solidFill>
                          <a:effectLst/>
                        </a:rPr>
                        <a:t>FIELD NAME</a:t>
                      </a:r>
                      <a:endParaRPr lang="en-IN" sz="2400" b="1" u="sng" dirty="0">
                        <a:solidFill>
                          <a:schemeClr val="tx1"/>
                        </a:solidFill>
                        <a:effectLst/>
                      </a:endParaRPr>
                    </a:p>
                  </a:txBody>
                  <a:tcPr marL="95250" marR="95250" marT="66675" marB="66675"/>
                </a:tc>
                <a:tc>
                  <a:txBody>
                    <a:bodyPr/>
                    <a:lstStyle/>
                    <a:p>
                      <a:pPr algn="l" fontAlgn="t"/>
                      <a:r>
                        <a:rPr lang="en-IN" sz="2400" b="1" u="sng" dirty="0" smtClean="0">
                          <a:solidFill>
                            <a:schemeClr val="tx1"/>
                          </a:solidFill>
                          <a:effectLst/>
                        </a:rPr>
                        <a:t>DESCRIPTION</a:t>
                      </a:r>
                      <a:endParaRPr lang="en-IN" sz="2400" b="1" u="sng" dirty="0">
                        <a:solidFill>
                          <a:schemeClr val="tx1"/>
                        </a:solidFill>
                        <a:effectLst/>
                      </a:endParaRPr>
                    </a:p>
                  </a:txBody>
                  <a:tcPr marL="95250" marR="95250" marT="66675" marB="66675"/>
                </a:tc>
                <a:tc>
                  <a:txBody>
                    <a:bodyPr/>
                    <a:lstStyle/>
                    <a:p>
                      <a:pPr algn="l" fontAlgn="t"/>
                      <a:r>
                        <a:rPr lang="en-IN" sz="2400" b="1" u="sng" dirty="0" smtClean="0">
                          <a:solidFill>
                            <a:schemeClr val="tx1"/>
                          </a:solidFill>
                          <a:effectLst/>
                        </a:rPr>
                        <a:t>EXAMPLE</a:t>
                      </a:r>
                      <a:endParaRPr lang="en-IN" sz="2400" b="1" u="sng" dirty="0">
                        <a:solidFill>
                          <a:schemeClr val="tx1"/>
                        </a:solidFill>
                        <a:effectLst/>
                      </a:endParaRPr>
                    </a:p>
                  </a:txBody>
                  <a:tcPr marL="95250" marR="95250" marT="66675" marB="66675"/>
                </a:tc>
                <a:tc>
                  <a:txBody>
                    <a:bodyPr/>
                    <a:lstStyle/>
                    <a:p>
                      <a:pPr algn="l" fontAlgn="t"/>
                      <a:r>
                        <a:rPr lang="en-IN" sz="2400" b="1" u="sng" dirty="0" smtClean="0">
                          <a:solidFill>
                            <a:schemeClr val="tx1"/>
                          </a:solidFill>
                          <a:effectLst/>
                        </a:rPr>
                        <a:t>VALIDATIONS</a:t>
                      </a:r>
                      <a:endParaRPr lang="en-IN" sz="2400" b="1" u="sng" dirty="0">
                        <a:solidFill>
                          <a:schemeClr val="tx1"/>
                        </a:solidFill>
                        <a:effectLst/>
                      </a:endParaRPr>
                    </a:p>
                  </a:txBody>
                  <a:tcPr marL="95250" marR="95250" marT="66675" marB="66675"/>
                </a:tc>
              </a:tr>
              <a:tr h="3163929">
                <a:tc>
                  <a:txBody>
                    <a:bodyPr/>
                    <a:lstStyle/>
                    <a:p>
                      <a:pPr algn="l" fontAlgn="t"/>
                      <a:r>
                        <a:rPr lang="en-IN" dirty="0">
                          <a:solidFill>
                            <a:schemeClr val="tx1"/>
                          </a:solidFill>
                          <a:effectLst/>
                        </a:rPr>
                        <a:t>Principal:</a:t>
                      </a:r>
                    </a:p>
                    <a:p>
                      <a:pPr algn="l" fontAlgn="t"/>
                      <a:r>
                        <a:rPr lang="en-IN" dirty="0">
                          <a:solidFill>
                            <a:schemeClr val="tx1"/>
                          </a:solidFill>
                          <a:effectLst/>
                        </a:rPr>
                        <a:t>Minimum</a:t>
                      </a:r>
                    </a:p>
                    <a:p>
                      <a:pPr algn="l" fontAlgn="t"/>
                      <a:r>
                        <a:rPr lang="en-IN" dirty="0">
                          <a:solidFill>
                            <a:schemeClr val="tx1"/>
                          </a:solidFill>
                          <a:effectLst/>
                        </a:rPr>
                        <a:t>Default</a:t>
                      </a:r>
                    </a:p>
                    <a:p>
                      <a:pPr algn="l" fontAlgn="t"/>
                      <a:r>
                        <a:rPr lang="en-IN" dirty="0">
                          <a:solidFill>
                            <a:schemeClr val="tx1"/>
                          </a:solidFill>
                          <a:effectLst/>
                        </a:rPr>
                        <a:t>Maximum</a:t>
                      </a:r>
                    </a:p>
                  </a:txBody>
                  <a:tcPr marL="95250" marR="95250" marT="66675" marB="66675"/>
                </a:tc>
                <a:tc>
                  <a:txBody>
                    <a:bodyPr/>
                    <a:lstStyle/>
                    <a:p>
                      <a:pPr algn="l" fontAlgn="t"/>
                      <a:r>
                        <a:rPr lang="en-IN" dirty="0">
                          <a:solidFill>
                            <a:schemeClr val="tx1"/>
                          </a:solidFill>
                          <a:effectLst/>
                        </a:rPr>
                        <a:t>These fields are used to define the minimum, default, and maximum principal allowed for the loan product.</a:t>
                      </a:r>
                    </a:p>
                    <a:p>
                      <a:pPr algn="l" fontAlgn="t"/>
                      <a:r>
                        <a:rPr lang="en-IN" dirty="0">
                          <a:solidFill>
                            <a:schemeClr val="tx1"/>
                          </a:solidFill>
                          <a:effectLst/>
                        </a:rPr>
                        <a:t>When a client applies for a loan account, the loan account application will be populated with the default principal amount. The lending officer may modify the default within the minimum to maximum range.</a:t>
                      </a:r>
                    </a:p>
                    <a:p>
                      <a:pPr algn="l" fontAlgn="t"/>
                      <a:r>
                        <a:rPr lang="en-IN" dirty="0">
                          <a:solidFill>
                            <a:schemeClr val="tx1"/>
                          </a:solidFill>
                          <a:effectLst/>
                        </a:rPr>
                        <a:t>Using the example values (see column to the right), a new loan account application for this loan product would default to a principal amount of 100 (in the selected currency). The lending officer may modify the principal as low as 25 and as high as 250.</a:t>
                      </a:r>
                    </a:p>
                  </a:txBody>
                  <a:tcPr marL="95250" marR="95250" marT="66675" marB="66675"/>
                </a:tc>
                <a:tc>
                  <a:txBody>
                    <a:bodyPr/>
                    <a:lstStyle/>
                    <a:p>
                      <a:pPr algn="l" fontAlgn="t"/>
                      <a:r>
                        <a:rPr lang="en-IN">
                          <a:solidFill>
                            <a:schemeClr val="tx1"/>
                          </a:solidFill>
                          <a:effectLst/>
                        </a:rPr>
                        <a:t>Minimum: 25</a:t>
                      </a:r>
                    </a:p>
                    <a:p>
                      <a:pPr algn="l" fontAlgn="t"/>
                      <a:r>
                        <a:rPr lang="en-IN">
                          <a:solidFill>
                            <a:schemeClr val="tx1"/>
                          </a:solidFill>
                          <a:effectLst/>
                        </a:rPr>
                        <a:t>Default: 100</a:t>
                      </a:r>
                    </a:p>
                    <a:p>
                      <a:pPr algn="l" fontAlgn="t"/>
                      <a:r>
                        <a:rPr lang="en-IN">
                          <a:solidFill>
                            <a:schemeClr val="tx1"/>
                          </a:solidFill>
                          <a:effectLst/>
                        </a:rPr>
                        <a:t>Maximum: 250</a:t>
                      </a:r>
                    </a:p>
                  </a:txBody>
                  <a:tcPr marL="95250" marR="95250" marT="66675" marB="66675"/>
                </a:tc>
                <a:tc>
                  <a:txBody>
                    <a:bodyPr/>
                    <a:lstStyle/>
                    <a:p>
                      <a:pPr algn="l" fontAlgn="t"/>
                      <a:r>
                        <a:rPr lang="en-IN" dirty="0">
                          <a:solidFill>
                            <a:schemeClr val="tx1"/>
                          </a:solidFill>
                          <a:effectLst/>
                        </a:rPr>
                        <a:t>Required fields</a:t>
                      </a:r>
                    </a:p>
                    <a:p>
                      <a:pPr algn="l" fontAlgn="t"/>
                      <a:r>
                        <a:rPr lang="en-IN" dirty="0">
                          <a:solidFill>
                            <a:schemeClr val="tx1"/>
                          </a:solidFill>
                          <a:effectLst/>
                        </a:rPr>
                        <a:t>Numeric whole numbers</a:t>
                      </a:r>
                    </a:p>
                  </a:txBody>
                  <a:tcPr marL="95250" marR="95250" marT="66675" marB="66675"/>
                </a:tc>
              </a:tr>
              <a:tr h="3413951">
                <a:tc>
                  <a:txBody>
                    <a:bodyPr/>
                    <a:lstStyle/>
                    <a:p>
                      <a:pPr algn="l" fontAlgn="t"/>
                      <a:r>
                        <a:rPr lang="en-IN" dirty="0">
                          <a:solidFill>
                            <a:schemeClr val="tx1"/>
                          </a:solidFill>
                          <a:effectLst/>
                        </a:rPr>
                        <a:t>Number of repayments:</a:t>
                      </a:r>
                    </a:p>
                    <a:p>
                      <a:pPr algn="l" fontAlgn="t"/>
                      <a:r>
                        <a:rPr lang="en-IN" dirty="0">
                          <a:solidFill>
                            <a:schemeClr val="tx1"/>
                          </a:solidFill>
                          <a:effectLst/>
                        </a:rPr>
                        <a:t>Minimum</a:t>
                      </a:r>
                    </a:p>
                    <a:p>
                      <a:pPr algn="l" fontAlgn="t"/>
                      <a:r>
                        <a:rPr lang="en-IN" dirty="0">
                          <a:solidFill>
                            <a:schemeClr val="tx1"/>
                          </a:solidFill>
                          <a:effectLst/>
                        </a:rPr>
                        <a:t>Default</a:t>
                      </a:r>
                    </a:p>
                    <a:p>
                      <a:pPr algn="l" fontAlgn="t"/>
                      <a:r>
                        <a:rPr lang="en-IN" dirty="0">
                          <a:solidFill>
                            <a:schemeClr val="tx1"/>
                          </a:solidFill>
                          <a:effectLst/>
                        </a:rPr>
                        <a:t>Maximum</a:t>
                      </a:r>
                    </a:p>
                  </a:txBody>
                  <a:tcPr marL="95250" marR="95250" marT="66675" marB="66675"/>
                </a:tc>
                <a:tc>
                  <a:txBody>
                    <a:bodyPr/>
                    <a:lstStyle/>
                    <a:p>
                      <a:pPr algn="l" fontAlgn="t"/>
                      <a:r>
                        <a:rPr lang="en-IN" dirty="0">
                          <a:solidFill>
                            <a:schemeClr val="tx1"/>
                          </a:solidFill>
                          <a:effectLst/>
                        </a:rPr>
                        <a:t>These fields are used to define the minimum, default, and maximum number of repayments allowed for the loan product.</a:t>
                      </a:r>
                    </a:p>
                    <a:p>
                      <a:pPr algn="l" fontAlgn="t"/>
                      <a:r>
                        <a:rPr lang="en-IN" dirty="0">
                          <a:solidFill>
                            <a:schemeClr val="tx1"/>
                          </a:solidFill>
                          <a:effectLst/>
                        </a:rPr>
                        <a:t>When a client applies for a loan account, the loan account application will be populated with the default number of repayments. The lending officer may modify the default within the minimum to maximum range.</a:t>
                      </a:r>
                    </a:p>
                    <a:p>
                      <a:pPr algn="l" fontAlgn="t"/>
                      <a:r>
                        <a:rPr lang="en-IN" dirty="0">
                          <a:solidFill>
                            <a:schemeClr val="tx1"/>
                          </a:solidFill>
                          <a:effectLst/>
                        </a:rPr>
                        <a:t>Using the example values (see column to the right), a new loan account application for this loan product would default to 12 repayments. The lending officer may modify the number of repayments as low as 6 and as high as 60.</a:t>
                      </a:r>
                    </a:p>
                  </a:txBody>
                  <a:tcPr marL="95250" marR="95250" marT="66675" marB="66675"/>
                </a:tc>
                <a:tc>
                  <a:txBody>
                    <a:bodyPr/>
                    <a:lstStyle/>
                    <a:p>
                      <a:pPr algn="l" fontAlgn="t"/>
                      <a:r>
                        <a:rPr lang="en-IN" dirty="0">
                          <a:solidFill>
                            <a:schemeClr val="tx1"/>
                          </a:solidFill>
                          <a:effectLst/>
                        </a:rPr>
                        <a:t>Minimum: 6</a:t>
                      </a:r>
                    </a:p>
                    <a:p>
                      <a:pPr algn="l" fontAlgn="t"/>
                      <a:r>
                        <a:rPr lang="en-IN" dirty="0">
                          <a:solidFill>
                            <a:schemeClr val="tx1"/>
                          </a:solidFill>
                          <a:effectLst/>
                        </a:rPr>
                        <a:t>Default: 12</a:t>
                      </a:r>
                    </a:p>
                    <a:p>
                      <a:pPr algn="l" fontAlgn="t"/>
                      <a:r>
                        <a:rPr lang="en-IN" dirty="0">
                          <a:solidFill>
                            <a:schemeClr val="tx1"/>
                          </a:solidFill>
                          <a:effectLst/>
                        </a:rPr>
                        <a:t>Maximum: 60</a:t>
                      </a:r>
                    </a:p>
                  </a:txBody>
                  <a:tcPr marL="95250" marR="95250" marT="66675" marB="66675"/>
                </a:tc>
                <a:tc>
                  <a:txBody>
                    <a:bodyPr/>
                    <a:lstStyle/>
                    <a:p>
                      <a:pPr algn="l" fontAlgn="t"/>
                      <a:r>
                        <a:rPr lang="en-IN" dirty="0">
                          <a:solidFill>
                            <a:schemeClr val="tx1"/>
                          </a:solidFill>
                          <a:effectLst/>
                        </a:rPr>
                        <a:t>Required fields</a:t>
                      </a:r>
                    </a:p>
                    <a:p>
                      <a:pPr algn="l" fontAlgn="t"/>
                      <a:r>
                        <a:rPr lang="en-IN" dirty="0">
                          <a:solidFill>
                            <a:schemeClr val="tx1"/>
                          </a:solidFill>
                          <a:effectLst/>
                        </a:rPr>
                        <a:t>Numeric whole numbers</a:t>
                      </a:r>
                    </a:p>
                  </a:txBody>
                  <a:tcPr marL="95250" marR="95250" marT="66675" marB="66675"/>
                </a:tc>
              </a:tr>
            </a:tbl>
          </a:graphicData>
        </a:graphic>
      </p:graphicFrame>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27675" y="5223176"/>
            <a:ext cx="1964325" cy="1634824"/>
          </a:xfrm>
          <a:prstGeom prst="rect">
            <a:avLst/>
          </a:prstGeom>
        </p:spPr>
      </p:pic>
    </p:spTree>
    <p:extLst>
      <p:ext uri="{BB962C8B-B14F-4D97-AF65-F5344CB8AC3E}">
        <p14:creationId xmlns:p14="http://schemas.microsoft.com/office/powerpoint/2010/main" val="16942775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018439002"/>
              </p:ext>
            </p:extLst>
          </p:nvPr>
        </p:nvGraphicFramePr>
        <p:xfrm>
          <a:off x="0" y="0"/>
          <a:ext cx="12192000" cy="7109242"/>
        </p:xfrm>
        <a:graphic>
          <a:graphicData uri="http://schemas.openxmlformats.org/drawingml/2006/table">
            <a:tbl>
              <a:tblPr firstRow="1" bandRow="1">
                <a:tableStyleId>{5C22544A-7EE6-4342-B048-85BDC9FD1C3A}</a:tableStyleId>
              </a:tblPr>
              <a:tblGrid>
                <a:gridCol w="1847850"/>
                <a:gridCol w="6343650"/>
                <a:gridCol w="1997529"/>
                <a:gridCol w="2002971"/>
              </a:tblGrid>
              <a:tr h="570016">
                <a:tc>
                  <a:txBody>
                    <a:bodyPr/>
                    <a:lstStyle/>
                    <a:p>
                      <a:pPr algn="l" fontAlgn="t"/>
                      <a:r>
                        <a:rPr lang="en-IN" sz="2400" b="1" u="sng" dirty="0" smtClean="0">
                          <a:solidFill>
                            <a:schemeClr val="tx1"/>
                          </a:solidFill>
                          <a:effectLst/>
                        </a:rPr>
                        <a:t>FIELD NAME</a:t>
                      </a:r>
                      <a:endParaRPr lang="en-IN" sz="2400" b="1" u="sng" dirty="0">
                        <a:solidFill>
                          <a:schemeClr val="tx1"/>
                        </a:solidFill>
                        <a:effectLst/>
                      </a:endParaRPr>
                    </a:p>
                  </a:txBody>
                  <a:tcPr marL="95250" marR="95250" marT="66675" marB="66675"/>
                </a:tc>
                <a:tc>
                  <a:txBody>
                    <a:bodyPr/>
                    <a:lstStyle/>
                    <a:p>
                      <a:pPr algn="l" fontAlgn="t"/>
                      <a:r>
                        <a:rPr lang="en-IN" sz="2400" b="1" u="sng" dirty="0" smtClean="0">
                          <a:solidFill>
                            <a:schemeClr val="tx1"/>
                          </a:solidFill>
                          <a:effectLst/>
                        </a:rPr>
                        <a:t>DESCRIPTION</a:t>
                      </a:r>
                      <a:endParaRPr lang="en-IN" sz="2400" b="1" u="sng" dirty="0">
                        <a:solidFill>
                          <a:schemeClr val="tx1"/>
                        </a:solidFill>
                        <a:effectLst/>
                      </a:endParaRPr>
                    </a:p>
                  </a:txBody>
                  <a:tcPr marL="95250" marR="95250" marT="66675" marB="66675"/>
                </a:tc>
                <a:tc>
                  <a:txBody>
                    <a:bodyPr/>
                    <a:lstStyle/>
                    <a:p>
                      <a:pPr algn="l" fontAlgn="t"/>
                      <a:r>
                        <a:rPr lang="en-IN" sz="2400" b="1" u="sng" dirty="0" smtClean="0">
                          <a:solidFill>
                            <a:schemeClr val="tx1"/>
                          </a:solidFill>
                          <a:effectLst/>
                        </a:rPr>
                        <a:t>EXAMPLE</a:t>
                      </a:r>
                      <a:endParaRPr lang="en-IN" sz="2400" b="1" u="sng" dirty="0">
                        <a:solidFill>
                          <a:schemeClr val="tx1"/>
                        </a:solidFill>
                        <a:effectLst/>
                      </a:endParaRPr>
                    </a:p>
                  </a:txBody>
                  <a:tcPr marL="95250" marR="95250" marT="66675" marB="66675"/>
                </a:tc>
                <a:tc>
                  <a:txBody>
                    <a:bodyPr/>
                    <a:lstStyle/>
                    <a:p>
                      <a:pPr algn="l" fontAlgn="t"/>
                      <a:r>
                        <a:rPr lang="en-IN" sz="2400" b="1" u="sng" dirty="0" smtClean="0">
                          <a:solidFill>
                            <a:schemeClr val="tx1"/>
                          </a:solidFill>
                          <a:effectLst/>
                        </a:rPr>
                        <a:t>VALIDATIONS</a:t>
                      </a:r>
                      <a:endParaRPr lang="en-IN" sz="2400" b="1" u="sng" dirty="0">
                        <a:solidFill>
                          <a:schemeClr val="tx1"/>
                        </a:solidFill>
                        <a:effectLst/>
                      </a:endParaRPr>
                    </a:p>
                  </a:txBody>
                  <a:tcPr marL="95250" marR="95250" marT="66675" marB="66675"/>
                </a:tc>
              </a:tr>
              <a:tr h="6539226">
                <a:tc>
                  <a:txBody>
                    <a:bodyPr/>
                    <a:lstStyle/>
                    <a:p>
                      <a:pPr algn="l" fontAlgn="t"/>
                      <a:r>
                        <a:rPr lang="en-IN" sz="2000" dirty="0">
                          <a:solidFill>
                            <a:schemeClr val="tx1"/>
                          </a:solidFill>
                          <a:effectLst/>
                          <a:latin typeface="+mj-lt"/>
                        </a:rPr>
                        <a:t>Nominal interest rate:</a:t>
                      </a:r>
                    </a:p>
                    <a:p>
                      <a:pPr algn="l" fontAlgn="t"/>
                      <a:r>
                        <a:rPr lang="en-IN" sz="2000" dirty="0">
                          <a:solidFill>
                            <a:schemeClr val="tx1"/>
                          </a:solidFill>
                          <a:effectLst/>
                          <a:latin typeface="+mj-lt"/>
                        </a:rPr>
                        <a:t>Minimum</a:t>
                      </a:r>
                    </a:p>
                    <a:p>
                      <a:pPr algn="l" fontAlgn="t"/>
                      <a:r>
                        <a:rPr lang="en-IN" sz="2000" dirty="0">
                          <a:solidFill>
                            <a:schemeClr val="tx1"/>
                          </a:solidFill>
                          <a:effectLst/>
                          <a:latin typeface="+mj-lt"/>
                        </a:rPr>
                        <a:t>Default</a:t>
                      </a:r>
                    </a:p>
                    <a:p>
                      <a:pPr algn="l" fontAlgn="t"/>
                      <a:r>
                        <a:rPr lang="en-IN" sz="2000" dirty="0">
                          <a:solidFill>
                            <a:schemeClr val="tx1"/>
                          </a:solidFill>
                          <a:effectLst/>
                          <a:latin typeface="+mj-lt"/>
                        </a:rPr>
                        <a:t>Maximum</a:t>
                      </a:r>
                    </a:p>
                    <a:p>
                      <a:pPr algn="l" fontAlgn="t"/>
                      <a:r>
                        <a:rPr lang="en-IN" sz="2000" dirty="0">
                          <a:solidFill>
                            <a:schemeClr val="tx1"/>
                          </a:solidFill>
                          <a:effectLst/>
                          <a:latin typeface="+mj-lt"/>
                        </a:rPr>
                        <a:t>Period</a:t>
                      </a:r>
                    </a:p>
                  </a:txBody>
                  <a:tcPr marL="95250" marR="95250" marT="66675" marB="66675"/>
                </a:tc>
                <a:tc>
                  <a:txBody>
                    <a:bodyPr/>
                    <a:lstStyle/>
                    <a:p>
                      <a:pPr algn="l" fontAlgn="t"/>
                      <a:r>
                        <a:rPr lang="en-IN" sz="2000" dirty="0">
                          <a:solidFill>
                            <a:schemeClr val="tx1"/>
                          </a:solidFill>
                          <a:effectLst/>
                          <a:latin typeface="+mj-lt"/>
                        </a:rPr>
                        <a:t>These fields are used to define the minimum, default, maximum, and period for the nominal interest rate allowed for the loan product. The minimum, default, and maximum nominal interest rates are expressed as percentages. The period value is selected from the choices in the list (Per Month, Per Year). The period value is not modifiable on individual loan accounts.</a:t>
                      </a:r>
                    </a:p>
                    <a:p>
                      <a:pPr algn="l" fontAlgn="t"/>
                      <a:r>
                        <a:rPr lang="en-IN" sz="2000" dirty="0">
                          <a:solidFill>
                            <a:schemeClr val="tx1"/>
                          </a:solidFill>
                          <a:effectLst/>
                          <a:latin typeface="+mj-lt"/>
                        </a:rPr>
                        <a:t>When a client applies for a loan account, the loan account application will be populated with the nominal interest rate. The lending officer may modify the default within the minimum to maximum range.</a:t>
                      </a:r>
                    </a:p>
                    <a:p>
                      <a:pPr algn="l" fontAlgn="t"/>
                      <a:r>
                        <a:rPr lang="en-IN" sz="2000" dirty="0">
                          <a:solidFill>
                            <a:schemeClr val="tx1"/>
                          </a:solidFill>
                          <a:effectLst/>
                          <a:latin typeface="+mj-lt"/>
                        </a:rPr>
                        <a:t>Using the example values (see column to the right), a new loan account application for this loan product would default to a nominal interest rate of 1.5. The lending officer may modify the nominal interest rate as low as 1.25 and as high as 2.0. In this example, the nominal interest rate will be applied monthly.</a:t>
                      </a:r>
                    </a:p>
                  </a:txBody>
                  <a:tcPr marL="95250" marR="95250" marT="66675" marB="66675"/>
                </a:tc>
                <a:tc>
                  <a:txBody>
                    <a:bodyPr/>
                    <a:lstStyle/>
                    <a:p>
                      <a:pPr algn="l" fontAlgn="t"/>
                      <a:r>
                        <a:rPr lang="en-IN" sz="2000" dirty="0">
                          <a:solidFill>
                            <a:schemeClr val="tx1"/>
                          </a:solidFill>
                          <a:effectLst/>
                          <a:latin typeface="+mj-lt"/>
                        </a:rPr>
                        <a:t>Minimum: 1.25</a:t>
                      </a:r>
                    </a:p>
                    <a:p>
                      <a:pPr algn="l" fontAlgn="t"/>
                      <a:r>
                        <a:rPr lang="en-IN" sz="2000" dirty="0">
                          <a:solidFill>
                            <a:schemeClr val="tx1"/>
                          </a:solidFill>
                          <a:effectLst/>
                          <a:latin typeface="+mj-lt"/>
                        </a:rPr>
                        <a:t>Default: 1.5</a:t>
                      </a:r>
                    </a:p>
                    <a:p>
                      <a:pPr algn="l" fontAlgn="t"/>
                      <a:r>
                        <a:rPr lang="en-IN" sz="2000" dirty="0">
                          <a:solidFill>
                            <a:schemeClr val="tx1"/>
                          </a:solidFill>
                          <a:effectLst/>
                          <a:latin typeface="+mj-lt"/>
                        </a:rPr>
                        <a:t>Maximum: 2.0</a:t>
                      </a:r>
                    </a:p>
                    <a:p>
                      <a:pPr algn="l" fontAlgn="t"/>
                      <a:r>
                        <a:rPr lang="en-IN" sz="2000" dirty="0">
                          <a:solidFill>
                            <a:schemeClr val="tx1"/>
                          </a:solidFill>
                          <a:effectLst/>
                          <a:latin typeface="+mj-lt"/>
                        </a:rPr>
                        <a:t>Period: Per Month</a:t>
                      </a:r>
                    </a:p>
                  </a:txBody>
                  <a:tcPr marL="95250" marR="95250" marT="66675" marB="66675"/>
                </a:tc>
                <a:tc>
                  <a:txBody>
                    <a:bodyPr/>
                    <a:lstStyle/>
                    <a:p>
                      <a:pPr algn="l" fontAlgn="t"/>
                      <a:r>
                        <a:rPr lang="en-IN" sz="2000" dirty="0">
                          <a:solidFill>
                            <a:schemeClr val="tx1"/>
                          </a:solidFill>
                          <a:effectLst/>
                          <a:latin typeface="+mj-lt"/>
                        </a:rPr>
                        <a:t>Required fields</a:t>
                      </a:r>
                    </a:p>
                    <a:p>
                      <a:pPr algn="l" fontAlgn="t"/>
                      <a:r>
                        <a:rPr lang="en-IN" sz="2000" dirty="0">
                          <a:solidFill>
                            <a:schemeClr val="tx1"/>
                          </a:solidFill>
                          <a:effectLst/>
                          <a:latin typeface="+mj-lt"/>
                        </a:rPr>
                        <a:t>Numeric with decimals</a:t>
                      </a:r>
                    </a:p>
                  </a:txBody>
                  <a:tcPr marL="95250" marR="95250" marT="66675" marB="66675"/>
                </a:tc>
              </a:tr>
            </a:tbl>
          </a:graphicData>
        </a:graphic>
      </p:graphicFrame>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27675" y="5369480"/>
            <a:ext cx="1964325" cy="1634824"/>
          </a:xfrm>
          <a:prstGeom prst="rect">
            <a:avLst/>
          </a:prstGeom>
        </p:spPr>
      </p:pic>
    </p:spTree>
    <p:extLst>
      <p:ext uri="{BB962C8B-B14F-4D97-AF65-F5344CB8AC3E}">
        <p14:creationId xmlns:p14="http://schemas.microsoft.com/office/powerpoint/2010/main" val="9569043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012974583"/>
              </p:ext>
            </p:extLst>
          </p:nvPr>
        </p:nvGraphicFramePr>
        <p:xfrm>
          <a:off x="0" y="0"/>
          <a:ext cx="12229523" cy="8497573"/>
        </p:xfrm>
        <a:graphic>
          <a:graphicData uri="http://schemas.openxmlformats.org/drawingml/2006/table">
            <a:tbl>
              <a:tblPr firstRow="1" bandRow="1">
                <a:tableStyleId>{5C22544A-7EE6-4342-B048-85BDC9FD1C3A}</a:tableStyleId>
              </a:tblPr>
              <a:tblGrid>
                <a:gridCol w="1388342"/>
                <a:gridCol w="7647709"/>
                <a:gridCol w="1246909"/>
                <a:gridCol w="1946563"/>
              </a:tblGrid>
              <a:tr h="616925">
                <a:tc>
                  <a:txBody>
                    <a:bodyPr/>
                    <a:lstStyle/>
                    <a:p>
                      <a:pPr algn="l" fontAlgn="t"/>
                      <a:r>
                        <a:rPr lang="en-IN" sz="2400" b="1" u="sng" dirty="0" smtClean="0">
                          <a:solidFill>
                            <a:schemeClr val="tx1"/>
                          </a:solidFill>
                          <a:effectLst/>
                        </a:rPr>
                        <a:t>FIELD NAME</a:t>
                      </a:r>
                      <a:endParaRPr lang="en-IN" sz="2400" b="1" u="sng" dirty="0">
                        <a:solidFill>
                          <a:schemeClr val="tx1"/>
                        </a:solidFill>
                        <a:effectLst/>
                      </a:endParaRPr>
                    </a:p>
                  </a:txBody>
                  <a:tcPr marL="95250" marR="95250" marT="66675" marB="66675"/>
                </a:tc>
                <a:tc>
                  <a:txBody>
                    <a:bodyPr/>
                    <a:lstStyle/>
                    <a:p>
                      <a:pPr algn="l" fontAlgn="t"/>
                      <a:r>
                        <a:rPr lang="en-IN" sz="2400" b="1" u="sng" dirty="0" smtClean="0">
                          <a:solidFill>
                            <a:schemeClr val="tx1"/>
                          </a:solidFill>
                          <a:effectLst/>
                        </a:rPr>
                        <a:t>DESCRIPTION</a:t>
                      </a:r>
                      <a:endParaRPr lang="en-IN" sz="2400" b="1" u="sng" dirty="0">
                        <a:solidFill>
                          <a:schemeClr val="tx1"/>
                        </a:solidFill>
                        <a:effectLst/>
                      </a:endParaRPr>
                    </a:p>
                  </a:txBody>
                  <a:tcPr marL="95250" marR="95250" marT="66675" marB="66675"/>
                </a:tc>
                <a:tc>
                  <a:txBody>
                    <a:bodyPr/>
                    <a:lstStyle/>
                    <a:p>
                      <a:pPr algn="l" fontAlgn="t"/>
                      <a:r>
                        <a:rPr lang="en-IN" sz="2400" b="1" u="sng" dirty="0" smtClean="0">
                          <a:solidFill>
                            <a:schemeClr val="tx1"/>
                          </a:solidFill>
                          <a:effectLst/>
                        </a:rPr>
                        <a:t>EXAMPLE</a:t>
                      </a:r>
                      <a:endParaRPr lang="en-IN" sz="2400" b="1" u="sng" dirty="0">
                        <a:solidFill>
                          <a:schemeClr val="tx1"/>
                        </a:solidFill>
                        <a:effectLst/>
                      </a:endParaRPr>
                    </a:p>
                  </a:txBody>
                  <a:tcPr marL="95250" marR="95250" marT="66675" marB="66675"/>
                </a:tc>
                <a:tc>
                  <a:txBody>
                    <a:bodyPr/>
                    <a:lstStyle/>
                    <a:p>
                      <a:pPr algn="l" fontAlgn="t"/>
                      <a:r>
                        <a:rPr lang="en-IN" sz="2400" b="1" u="sng" dirty="0" smtClean="0">
                          <a:solidFill>
                            <a:schemeClr val="tx1"/>
                          </a:solidFill>
                          <a:effectLst/>
                        </a:rPr>
                        <a:t>VALIDATIONS</a:t>
                      </a:r>
                      <a:endParaRPr lang="en-IN" sz="2400" b="1" u="sng" dirty="0">
                        <a:solidFill>
                          <a:schemeClr val="tx1"/>
                        </a:solidFill>
                        <a:effectLst/>
                      </a:endParaRPr>
                    </a:p>
                  </a:txBody>
                  <a:tcPr marL="95250" marR="95250" marT="66675" marB="66675"/>
                </a:tc>
              </a:tr>
              <a:tr h="2503614">
                <a:tc>
                  <a:txBody>
                    <a:bodyPr/>
                    <a:lstStyle/>
                    <a:p>
                      <a:pPr algn="l" fontAlgn="t"/>
                      <a:r>
                        <a:rPr lang="en-IN" sz="1800" dirty="0">
                          <a:solidFill>
                            <a:schemeClr val="tx1"/>
                          </a:solidFill>
                          <a:effectLst/>
                          <a:latin typeface="+mj-lt"/>
                        </a:rPr>
                        <a:t>Repaid every</a:t>
                      </a:r>
                    </a:p>
                  </a:txBody>
                  <a:tcPr marL="95250" marR="95250" marT="66675" marB="66675"/>
                </a:tc>
                <a:tc>
                  <a:txBody>
                    <a:bodyPr/>
                    <a:lstStyle/>
                    <a:p>
                      <a:pPr algn="l" fontAlgn="t"/>
                      <a:r>
                        <a:rPr lang="en-IN" sz="2000" dirty="0">
                          <a:solidFill>
                            <a:schemeClr val="tx1"/>
                          </a:solidFill>
                          <a:effectLst/>
                          <a:latin typeface="+mj-lt"/>
                        </a:rPr>
                        <a:t>These fields are input to calculating the repayment schedule for a loan account and are used to determine when payments are due. Enter a number into the first field and then select the frequency from the list (Days, Weeks, Months).</a:t>
                      </a:r>
                    </a:p>
                    <a:p>
                      <a:pPr algn="l" fontAlgn="t"/>
                      <a:r>
                        <a:rPr lang="en-IN" sz="2000" dirty="0">
                          <a:solidFill>
                            <a:schemeClr val="tx1"/>
                          </a:solidFill>
                          <a:effectLst/>
                          <a:latin typeface="+mj-lt"/>
                        </a:rPr>
                        <a:t>Using the example values (see column to the right), a new loan account application for this product would be initially set for repayments every 2 weeks. The lending officer may change the payment timing during the loan application process.</a:t>
                      </a:r>
                    </a:p>
                  </a:txBody>
                  <a:tcPr marL="95250" marR="95250" marT="66675" marB="66675"/>
                </a:tc>
                <a:tc>
                  <a:txBody>
                    <a:bodyPr/>
                    <a:lstStyle/>
                    <a:p>
                      <a:pPr algn="l" fontAlgn="t"/>
                      <a:r>
                        <a:rPr lang="en-IN" sz="2000" dirty="0">
                          <a:solidFill>
                            <a:schemeClr val="tx1"/>
                          </a:solidFill>
                          <a:effectLst/>
                          <a:latin typeface="+mj-lt"/>
                        </a:rPr>
                        <a:t>2 Weeks</a:t>
                      </a:r>
                    </a:p>
                  </a:txBody>
                  <a:tcPr marL="95250" marR="95250" marT="66675" marB="66675"/>
                </a:tc>
                <a:tc>
                  <a:txBody>
                    <a:bodyPr/>
                    <a:lstStyle/>
                    <a:p>
                      <a:pPr algn="l" fontAlgn="t"/>
                      <a:r>
                        <a:rPr lang="en-IN" sz="1800" dirty="0">
                          <a:solidFill>
                            <a:schemeClr val="tx1"/>
                          </a:solidFill>
                          <a:effectLst/>
                          <a:latin typeface="+mj-lt"/>
                        </a:rPr>
                        <a:t>Required fields</a:t>
                      </a:r>
                    </a:p>
                    <a:p>
                      <a:pPr algn="l" fontAlgn="t"/>
                      <a:r>
                        <a:rPr lang="en-IN" sz="1800" dirty="0">
                          <a:solidFill>
                            <a:schemeClr val="tx1"/>
                          </a:solidFill>
                          <a:effectLst/>
                          <a:latin typeface="+mj-lt"/>
                        </a:rPr>
                        <a:t>Numeric and select from list</a:t>
                      </a:r>
                    </a:p>
                  </a:txBody>
                  <a:tcPr marL="95250" marR="95250" marT="66675" marB="66675"/>
                </a:tc>
              </a:tr>
              <a:tr h="616925">
                <a:tc gridSpan="4">
                  <a:txBody>
                    <a:bodyPr/>
                    <a:lstStyle/>
                    <a:p>
                      <a:pPr algn="l" fontAlgn="t"/>
                      <a:r>
                        <a:rPr lang="en-IN" sz="1800" b="1">
                          <a:solidFill>
                            <a:schemeClr val="tx1"/>
                          </a:solidFill>
                          <a:effectLst/>
                          <a:latin typeface="+mj-lt"/>
                        </a:rPr>
                        <a:t>Setting Section</a:t>
                      </a:r>
                      <a:endParaRPr lang="en-IN" sz="1800">
                        <a:solidFill>
                          <a:schemeClr val="tx1"/>
                        </a:solidFill>
                        <a:effectLst/>
                        <a:latin typeface="+mj-lt"/>
                      </a:endParaRPr>
                    </a:p>
                  </a:txBody>
                  <a:tcPr marL="95250" marR="95250" marT="66675" marB="66675"/>
                </a:tc>
                <a:tc hMerge="1">
                  <a:txBody>
                    <a:bodyPr/>
                    <a:lstStyle/>
                    <a:p>
                      <a:endParaRPr lang="en-IN"/>
                    </a:p>
                  </a:txBody>
                  <a:tcPr/>
                </a:tc>
                <a:tc hMerge="1">
                  <a:txBody>
                    <a:bodyPr/>
                    <a:lstStyle/>
                    <a:p>
                      <a:endParaRPr lang="en-IN"/>
                    </a:p>
                  </a:txBody>
                  <a:tcPr/>
                </a:tc>
                <a:tc hMerge="1">
                  <a:txBody>
                    <a:bodyPr/>
                    <a:lstStyle/>
                    <a:p>
                      <a:endParaRPr lang="en-IN"/>
                    </a:p>
                  </a:txBody>
                  <a:tcPr/>
                </a:tc>
              </a:tr>
              <a:tr h="3827103">
                <a:tc>
                  <a:txBody>
                    <a:bodyPr/>
                    <a:lstStyle/>
                    <a:p>
                      <a:pPr algn="l" fontAlgn="t"/>
                      <a:r>
                        <a:rPr lang="en-IN" sz="1800" dirty="0">
                          <a:solidFill>
                            <a:schemeClr val="tx1"/>
                          </a:solidFill>
                          <a:effectLst/>
                          <a:latin typeface="+mj-lt"/>
                        </a:rPr>
                        <a:t>Amortization</a:t>
                      </a:r>
                    </a:p>
                  </a:txBody>
                  <a:tcPr marL="95250" marR="95250" marT="66675" marB="66675"/>
                </a:tc>
                <a:tc>
                  <a:txBody>
                    <a:bodyPr/>
                    <a:lstStyle/>
                    <a:p>
                      <a:pPr algn="l" fontAlgn="t"/>
                      <a:r>
                        <a:rPr lang="en-IN" sz="2000" dirty="0">
                          <a:solidFill>
                            <a:schemeClr val="tx1"/>
                          </a:solidFill>
                          <a:effectLst/>
                          <a:latin typeface="+mj-lt"/>
                        </a:rPr>
                        <a:t>The Amortization value is input to calculating the repayment amounts for repayment of the loan. Select </a:t>
                      </a:r>
                      <a:r>
                        <a:rPr lang="en-IN" sz="2000" b="1" dirty="0">
                          <a:solidFill>
                            <a:schemeClr val="tx1"/>
                          </a:solidFill>
                          <a:effectLst/>
                          <a:latin typeface="+mj-lt"/>
                        </a:rPr>
                        <a:t>Equal </a:t>
                      </a:r>
                      <a:r>
                        <a:rPr lang="en-IN" sz="2000" b="1" dirty="0" err="1">
                          <a:solidFill>
                            <a:schemeClr val="tx1"/>
                          </a:solidFill>
                          <a:effectLst/>
                          <a:latin typeface="+mj-lt"/>
                        </a:rPr>
                        <a:t>installments</a:t>
                      </a:r>
                      <a:r>
                        <a:rPr lang="en-IN" sz="2000" dirty="0">
                          <a:solidFill>
                            <a:schemeClr val="tx1"/>
                          </a:solidFill>
                          <a:effectLst/>
                          <a:latin typeface="+mj-lt"/>
                        </a:rPr>
                        <a:t> or </a:t>
                      </a:r>
                      <a:r>
                        <a:rPr lang="en-IN" sz="2000" b="1" dirty="0">
                          <a:solidFill>
                            <a:schemeClr val="tx1"/>
                          </a:solidFill>
                          <a:effectLst/>
                          <a:latin typeface="+mj-lt"/>
                        </a:rPr>
                        <a:t>Equal principal payments </a:t>
                      </a:r>
                      <a:r>
                        <a:rPr lang="en-IN" sz="2000" dirty="0">
                          <a:solidFill>
                            <a:schemeClr val="tx1"/>
                          </a:solidFill>
                          <a:effectLst/>
                          <a:latin typeface="+mj-lt"/>
                        </a:rPr>
                        <a:t>from </a:t>
                      </a:r>
                      <a:r>
                        <a:rPr lang="en-IN" sz="2000" dirty="0" err="1">
                          <a:solidFill>
                            <a:schemeClr val="tx1"/>
                          </a:solidFill>
                          <a:effectLst/>
                          <a:latin typeface="+mj-lt"/>
                        </a:rPr>
                        <a:t>the</a:t>
                      </a:r>
                      <a:r>
                        <a:rPr lang="en-IN" sz="2000" b="1" dirty="0" err="1">
                          <a:solidFill>
                            <a:schemeClr val="tx1"/>
                          </a:solidFill>
                          <a:effectLst/>
                          <a:latin typeface="+mj-lt"/>
                        </a:rPr>
                        <a:t>Amortization</a:t>
                      </a:r>
                      <a:r>
                        <a:rPr lang="en-IN" sz="2000" dirty="0">
                          <a:solidFill>
                            <a:schemeClr val="tx1"/>
                          </a:solidFill>
                          <a:effectLst/>
                          <a:latin typeface="+mj-lt"/>
                        </a:rPr>
                        <a:t> list. If </a:t>
                      </a:r>
                      <a:r>
                        <a:rPr lang="en-IN" sz="2000" b="1" dirty="0">
                          <a:solidFill>
                            <a:schemeClr val="tx1"/>
                          </a:solidFill>
                          <a:effectLst/>
                          <a:latin typeface="+mj-lt"/>
                        </a:rPr>
                        <a:t>Equal </a:t>
                      </a:r>
                      <a:r>
                        <a:rPr lang="en-IN" sz="2000" b="1" dirty="0" err="1">
                          <a:solidFill>
                            <a:schemeClr val="tx1"/>
                          </a:solidFill>
                          <a:effectLst/>
                          <a:latin typeface="+mj-lt"/>
                        </a:rPr>
                        <a:t>installments</a:t>
                      </a:r>
                      <a:r>
                        <a:rPr lang="en-IN" sz="2000" dirty="0">
                          <a:solidFill>
                            <a:schemeClr val="tx1"/>
                          </a:solidFill>
                          <a:effectLst/>
                          <a:latin typeface="+mj-lt"/>
                        </a:rPr>
                        <a:t> is selected all repayment amounts will be equal but the interest, fees, penalties, and principal amounts will vary with each repayment. If </a:t>
                      </a:r>
                      <a:r>
                        <a:rPr lang="en-IN" sz="2000" b="1" dirty="0">
                          <a:solidFill>
                            <a:schemeClr val="tx1"/>
                          </a:solidFill>
                          <a:effectLst/>
                          <a:latin typeface="+mj-lt"/>
                        </a:rPr>
                        <a:t>Equal principal payments</a:t>
                      </a:r>
                      <a:r>
                        <a:rPr lang="en-IN" sz="2000" dirty="0">
                          <a:solidFill>
                            <a:schemeClr val="tx1"/>
                          </a:solidFill>
                          <a:effectLst/>
                          <a:latin typeface="+mj-lt"/>
                        </a:rPr>
                        <a:t> is selected, the repayments amounts will vary depending upon the interest, fees, and penalty amounts in the repayment and the principal amount will be the same for all repayments.</a:t>
                      </a:r>
                    </a:p>
                  </a:txBody>
                  <a:tcPr marL="95250" marR="95250" marT="66675" marB="66675"/>
                </a:tc>
                <a:tc>
                  <a:txBody>
                    <a:bodyPr/>
                    <a:lstStyle/>
                    <a:p>
                      <a:pPr algn="l" fontAlgn="t"/>
                      <a:r>
                        <a:rPr lang="en-IN" sz="900" dirty="0">
                          <a:solidFill>
                            <a:schemeClr val="tx1"/>
                          </a:solidFill>
                          <a:effectLst/>
                          <a:latin typeface="+mj-lt"/>
                        </a:rPr>
                        <a:t> </a:t>
                      </a:r>
                    </a:p>
                  </a:txBody>
                  <a:tcPr marL="95250" marR="95250" marT="66675" marB="66675"/>
                </a:tc>
                <a:tc>
                  <a:txBody>
                    <a:bodyPr/>
                    <a:lstStyle/>
                    <a:p>
                      <a:pPr algn="l" fontAlgn="t"/>
                      <a:r>
                        <a:rPr lang="en-IN" sz="1800" dirty="0">
                          <a:solidFill>
                            <a:schemeClr val="tx1"/>
                          </a:solidFill>
                          <a:effectLst/>
                          <a:latin typeface="+mj-lt"/>
                        </a:rPr>
                        <a:t>Required field</a:t>
                      </a:r>
                    </a:p>
                  </a:txBody>
                  <a:tcPr marL="95250" marR="95250" marT="66675" marB="66675"/>
                </a:tc>
              </a:tr>
              <a:tr h="616925">
                <a:tc>
                  <a:txBody>
                    <a:bodyPr/>
                    <a:lstStyle/>
                    <a:p>
                      <a:endParaRPr lang="en-IN" sz="900">
                        <a:solidFill>
                          <a:schemeClr val="tx1"/>
                        </a:solidFill>
                      </a:endParaRPr>
                    </a:p>
                  </a:txBody>
                  <a:tcPr/>
                </a:tc>
                <a:tc>
                  <a:txBody>
                    <a:bodyPr/>
                    <a:lstStyle/>
                    <a:p>
                      <a:endParaRPr lang="en-IN" dirty="0">
                        <a:solidFill>
                          <a:schemeClr val="tx1"/>
                        </a:solidFill>
                      </a:endParaRPr>
                    </a:p>
                  </a:txBody>
                  <a:tcPr/>
                </a:tc>
                <a:tc>
                  <a:txBody>
                    <a:bodyPr/>
                    <a:lstStyle/>
                    <a:p>
                      <a:endParaRPr lang="en-IN">
                        <a:solidFill>
                          <a:schemeClr val="tx1"/>
                        </a:solidFill>
                      </a:endParaRPr>
                    </a:p>
                  </a:txBody>
                  <a:tcPr/>
                </a:tc>
                <a:tc>
                  <a:txBody>
                    <a:bodyPr/>
                    <a:lstStyle/>
                    <a:p>
                      <a:endParaRPr lang="en-IN" dirty="0">
                        <a:solidFill>
                          <a:schemeClr val="tx1"/>
                        </a:solidFill>
                      </a:endParaRPr>
                    </a:p>
                  </a:txBody>
                  <a:tcPr/>
                </a:tc>
              </a:tr>
            </a:tbl>
          </a:graphicData>
        </a:graphic>
      </p:graphicFrame>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24542" y="5460920"/>
            <a:ext cx="1964325" cy="1634824"/>
          </a:xfrm>
          <a:prstGeom prst="rect">
            <a:avLst/>
          </a:prstGeom>
        </p:spPr>
      </p:pic>
    </p:spTree>
    <p:extLst>
      <p:ext uri="{BB962C8B-B14F-4D97-AF65-F5344CB8AC3E}">
        <p14:creationId xmlns:p14="http://schemas.microsoft.com/office/powerpoint/2010/main" val="39892704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421375090"/>
              </p:ext>
            </p:extLst>
          </p:nvPr>
        </p:nvGraphicFramePr>
        <p:xfrm>
          <a:off x="0" y="-2"/>
          <a:ext cx="12192000" cy="6670938"/>
        </p:xfrm>
        <a:graphic>
          <a:graphicData uri="http://schemas.openxmlformats.org/drawingml/2006/table">
            <a:tbl>
              <a:tblPr firstRow="1" bandRow="1">
                <a:tableStyleId>{5C22544A-7EE6-4342-B048-85BDC9FD1C3A}</a:tableStyleId>
              </a:tblPr>
              <a:tblGrid>
                <a:gridCol w="2664178"/>
                <a:gridCol w="5588000"/>
                <a:gridCol w="1989102"/>
                <a:gridCol w="1950720"/>
              </a:tblGrid>
              <a:tr h="562777">
                <a:tc>
                  <a:txBody>
                    <a:bodyPr/>
                    <a:lstStyle/>
                    <a:p>
                      <a:pPr algn="l" fontAlgn="t"/>
                      <a:r>
                        <a:rPr lang="en-IN" sz="2400" b="1" u="sng" dirty="0" smtClean="0">
                          <a:solidFill>
                            <a:schemeClr val="tx1"/>
                          </a:solidFill>
                          <a:effectLst/>
                        </a:rPr>
                        <a:t>FIELD NAME</a:t>
                      </a:r>
                      <a:endParaRPr lang="en-IN" sz="2400" b="1" u="sng" dirty="0">
                        <a:solidFill>
                          <a:schemeClr val="tx1"/>
                        </a:solidFill>
                        <a:effectLst/>
                      </a:endParaRPr>
                    </a:p>
                  </a:txBody>
                  <a:tcPr marL="95250" marR="95250" marT="66675" marB="66675"/>
                </a:tc>
                <a:tc>
                  <a:txBody>
                    <a:bodyPr/>
                    <a:lstStyle/>
                    <a:p>
                      <a:pPr algn="l" fontAlgn="t"/>
                      <a:r>
                        <a:rPr lang="en-IN" sz="2400" b="1" u="sng" dirty="0" smtClean="0">
                          <a:solidFill>
                            <a:schemeClr val="tx1"/>
                          </a:solidFill>
                          <a:effectLst/>
                        </a:rPr>
                        <a:t>DESCRIPTION</a:t>
                      </a:r>
                      <a:endParaRPr lang="en-IN" sz="2400" b="1" u="sng" dirty="0">
                        <a:solidFill>
                          <a:schemeClr val="tx1"/>
                        </a:solidFill>
                        <a:effectLst/>
                      </a:endParaRPr>
                    </a:p>
                  </a:txBody>
                  <a:tcPr marL="95250" marR="95250" marT="66675" marB="66675"/>
                </a:tc>
                <a:tc>
                  <a:txBody>
                    <a:bodyPr/>
                    <a:lstStyle/>
                    <a:p>
                      <a:pPr algn="l" fontAlgn="t"/>
                      <a:r>
                        <a:rPr lang="en-IN" sz="2400" b="1" u="sng" dirty="0" smtClean="0">
                          <a:solidFill>
                            <a:schemeClr val="tx1"/>
                          </a:solidFill>
                          <a:effectLst/>
                        </a:rPr>
                        <a:t>EXAMPLE</a:t>
                      </a:r>
                      <a:endParaRPr lang="en-IN" sz="2400" b="1" u="sng" dirty="0">
                        <a:solidFill>
                          <a:schemeClr val="tx1"/>
                        </a:solidFill>
                        <a:effectLst/>
                      </a:endParaRPr>
                    </a:p>
                  </a:txBody>
                  <a:tcPr marL="95250" marR="95250" marT="66675" marB="66675"/>
                </a:tc>
                <a:tc>
                  <a:txBody>
                    <a:bodyPr/>
                    <a:lstStyle/>
                    <a:p>
                      <a:pPr algn="l" fontAlgn="t"/>
                      <a:r>
                        <a:rPr lang="en-IN" sz="2400" b="1" u="sng" dirty="0" smtClean="0">
                          <a:solidFill>
                            <a:schemeClr val="tx1"/>
                          </a:solidFill>
                          <a:effectLst/>
                        </a:rPr>
                        <a:t>VALIDATIONS</a:t>
                      </a:r>
                      <a:endParaRPr lang="en-IN" sz="2400" b="1" u="sng" dirty="0">
                        <a:solidFill>
                          <a:schemeClr val="tx1"/>
                        </a:solidFill>
                        <a:effectLst/>
                      </a:endParaRPr>
                    </a:p>
                  </a:txBody>
                  <a:tcPr marL="95250" marR="95250" marT="66675" marB="66675"/>
                </a:tc>
              </a:tr>
              <a:tr h="1818101">
                <a:tc>
                  <a:txBody>
                    <a:bodyPr/>
                    <a:lstStyle/>
                    <a:p>
                      <a:pPr algn="l" fontAlgn="t"/>
                      <a:r>
                        <a:rPr lang="en-IN" sz="2400" dirty="0">
                          <a:solidFill>
                            <a:schemeClr val="tx1"/>
                          </a:solidFill>
                          <a:effectLst/>
                          <a:latin typeface="+mj-lt"/>
                        </a:rPr>
                        <a:t>Interest method</a:t>
                      </a:r>
                    </a:p>
                  </a:txBody>
                  <a:tcPr marL="95250" marR="95250" marT="66675" marB="66675"/>
                </a:tc>
                <a:tc>
                  <a:txBody>
                    <a:bodyPr/>
                    <a:lstStyle/>
                    <a:p>
                      <a:pPr algn="l" fontAlgn="t"/>
                      <a:r>
                        <a:rPr lang="en-IN" sz="2400" dirty="0">
                          <a:solidFill>
                            <a:schemeClr val="tx1"/>
                          </a:solidFill>
                          <a:effectLst/>
                          <a:latin typeface="+mj-lt"/>
                        </a:rPr>
                        <a:t>The Interest method value is input to calculating the payments amount for repayment of the loan. Select </a:t>
                      </a:r>
                      <a:r>
                        <a:rPr lang="en-IN" sz="2400" b="1" u="none" strike="noStrike" dirty="0">
                          <a:solidFill>
                            <a:schemeClr val="tx1"/>
                          </a:solidFill>
                          <a:effectLst/>
                          <a:latin typeface="+mj-lt"/>
                          <a:hlinkClick r:id="rId2"/>
                        </a:rPr>
                        <a:t>Flat</a:t>
                      </a:r>
                      <a:r>
                        <a:rPr lang="en-IN" sz="2400" dirty="0">
                          <a:solidFill>
                            <a:schemeClr val="tx1"/>
                          </a:solidFill>
                          <a:effectLst/>
                          <a:latin typeface="+mj-lt"/>
                        </a:rPr>
                        <a:t> or </a:t>
                      </a:r>
                      <a:r>
                        <a:rPr lang="en-IN" sz="2400" b="1" u="none" strike="noStrike" dirty="0">
                          <a:solidFill>
                            <a:schemeClr val="tx1"/>
                          </a:solidFill>
                          <a:effectLst/>
                          <a:latin typeface="+mj-lt"/>
                          <a:hlinkClick r:id="rId3"/>
                        </a:rPr>
                        <a:t>Declining balance</a:t>
                      </a:r>
                      <a:r>
                        <a:rPr lang="en-IN" sz="2400" dirty="0">
                          <a:solidFill>
                            <a:schemeClr val="tx1"/>
                          </a:solidFill>
                          <a:effectLst/>
                          <a:latin typeface="+mj-lt"/>
                        </a:rPr>
                        <a:t>.</a:t>
                      </a:r>
                    </a:p>
                  </a:txBody>
                  <a:tcPr marL="95250" marR="95250" marT="66675" marB="66675"/>
                </a:tc>
                <a:tc>
                  <a:txBody>
                    <a:bodyPr/>
                    <a:lstStyle/>
                    <a:p>
                      <a:pPr algn="l" fontAlgn="t"/>
                      <a:r>
                        <a:rPr lang="en-IN" sz="2400" dirty="0">
                          <a:solidFill>
                            <a:schemeClr val="tx1"/>
                          </a:solidFill>
                          <a:effectLst/>
                          <a:latin typeface="+mj-lt"/>
                        </a:rPr>
                        <a:t> </a:t>
                      </a:r>
                    </a:p>
                  </a:txBody>
                  <a:tcPr marL="95250" marR="95250" marT="66675" marB="66675"/>
                </a:tc>
                <a:tc>
                  <a:txBody>
                    <a:bodyPr/>
                    <a:lstStyle/>
                    <a:p>
                      <a:pPr algn="l" fontAlgn="t"/>
                      <a:r>
                        <a:rPr lang="en-IN" sz="2400">
                          <a:solidFill>
                            <a:schemeClr val="tx1"/>
                          </a:solidFill>
                          <a:effectLst/>
                          <a:latin typeface="+mj-lt"/>
                        </a:rPr>
                        <a:t>Required field</a:t>
                      </a:r>
                    </a:p>
                  </a:txBody>
                  <a:tcPr marL="95250" marR="95250" marT="66675" marB="66675"/>
                </a:tc>
              </a:tr>
              <a:tr h="1937799">
                <a:tc>
                  <a:txBody>
                    <a:bodyPr/>
                    <a:lstStyle/>
                    <a:p>
                      <a:pPr algn="l" fontAlgn="t"/>
                      <a:r>
                        <a:rPr lang="en-IN" sz="2400">
                          <a:solidFill>
                            <a:schemeClr val="tx1"/>
                          </a:solidFill>
                          <a:effectLst/>
                          <a:latin typeface="+mj-lt"/>
                        </a:rPr>
                        <a:t>Interest calculation period</a:t>
                      </a:r>
                    </a:p>
                  </a:txBody>
                  <a:tcPr marL="95250" marR="95250" marT="66675" marB="66675"/>
                </a:tc>
                <a:tc>
                  <a:txBody>
                    <a:bodyPr/>
                    <a:lstStyle/>
                    <a:p>
                      <a:pPr algn="l" fontAlgn="t">
                        <a:buFont typeface="Arial" panose="020B0604020202020204" pitchFamily="34" charset="0"/>
                        <a:buChar char="•"/>
                      </a:pPr>
                      <a:r>
                        <a:rPr lang="en-IN" sz="2400" dirty="0">
                          <a:solidFill>
                            <a:schemeClr val="tx1"/>
                          </a:solidFill>
                          <a:effectLst/>
                          <a:latin typeface="+mj-lt"/>
                        </a:rPr>
                        <a:t>Daily - Will Calculate the interest on DAILY basis ex: Month of February has 28days and it will calculate interest for 28days, </a:t>
                      </a:r>
                    </a:p>
                    <a:p>
                      <a:pPr algn="l" fontAlgn="t">
                        <a:buFont typeface="Arial" panose="020B0604020202020204" pitchFamily="34" charset="0"/>
                        <a:buChar char="•"/>
                      </a:pPr>
                      <a:r>
                        <a:rPr lang="en-IN" sz="2400" dirty="0">
                          <a:solidFill>
                            <a:schemeClr val="tx1"/>
                          </a:solidFill>
                          <a:effectLst/>
                          <a:latin typeface="+mj-lt"/>
                        </a:rPr>
                        <a:t>SAME AS REPAYMENT PERIOD- it calculates for the </a:t>
                      </a:r>
                      <a:r>
                        <a:rPr lang="en-IN" sz="2400" dirty="0" err="1">
                          <a:solidFill>
                            <a:schemeClr val="tx1"/>
                          </a:solidFill>
                          <a:effectLst/>
                          <a:latin typeface="+mj-lt"/>
                        </a:rPr>
                        <a:t>month,that</a:t>
                      </a:r>
                      <a:r>
                        <a:rPr lang="en-IN" sz="2400" dirty="0">
                          <a:solidFill>
                            <a:schemeClr val="tx1"/>
                          </a:solidFill>
                          <a:effectLst/>
                          <a:latin typeface="+mj-lt"/>
                        </a:rPr>
                        <a:t> is, 30days.</a:t>
                      </a:r>
                    </a:p>
                  </a:txBody>
                  <a:tcPr marL="95250" marR="95250" marT="66675" marB="66675"/>
                </a:tc>
                <a:tc>
                  <a:txBody>
                    <a:bodyPr/>
                    <a:lstStyle/>
                    <a:p>
                      <a:pPr algn="l" fontAlgn="t"/>
                      <a:r>
                        <a:rPr lang="en-IN" sz="2400">
                          <a:solidFill>
                            <a:schemeClr val="tx1"/>
                          </a:solidFill>
                          <a:effectLst/>
                          <a:latin typeface="+mj-lt"/>
                        </a:rPr>
                        <a:t> </a:t>
                      </a:r>
                    </a:p>
                  </a:txBody>
                  <a:tcPr marL="95250" marR="95250" marT="66675" marB="66675"/>
                </a:tc>
                <a:tc>
                  <a:txBody>
                    <a:bodyPr/>
                    <a:lstStyle/>
                    <a:p>
                      <a:pPr algn="l" fontAlgn="t"/>
                      <a:r>
                        <a:rPr lang="en-IN" sz="2400" dirty="0">
                          <a:solidFill>
                            <a:schemeClr val="tx1"/>
                          </a:solidFill>
                          <a:effectLst/>
                          <a:latin typeface="+mj-lt"/>
                        </a:rPr>
                        <a:t> </a:t>
                      </a:r>
                    </a:p>
                  </a:txBody>
                  <a:tcPr marL="95250" marR="95250" marT="66675" marB="66675"/>
                </a:tc>
              </a:tr>
              <a:tr h="2098408">
                <a:tc>
                  <a:txBody>
                    <a:bodyPr/>
                    <a:lstStyle/>
                    <a:p>
                      <a:pPr algn="l" fontAlgn="t"/>
                      <a:r>
                        <a:rPr lang="en-IN" sz="2400">
                          <a:solidFill>
                            <a:schemeClr val="tx1"/>
                          </a:solidFill>
                          <a:effectLst/>
                          <a:latin typeface="+mj-lt"/>
                        </a:rPr>
                        <a:t>Arrears tolerance</a:t>
                      </a:r>
                    </a:p>
                  </a:txBody>
                  <a:tcPr marL="95250" marR="95250" marT="66675" marB="66675"/>
                </a:tc>
                <a:tc>
                  <a:txBody>
                    <a:bodyPr/>
                    <a:lstStyle/>
                    <a:p>
                      <a:pPr algn="l" fontAlgn="t"/>
                      <a:r>
                        <a:rPr lang="en-IN" sz="2400">
                          <a:solidFill>
                            <a:schemeClr val="tx1"/>
                          </a:solidFill>
                          <a:effectLst/>
                          <a:latin typeface="+mj-lt"/>
                        </a:rPr>
                        <a:t> With 'Arrears tolerance' you can specify a tolerance range and if the loan is behind (in arrears) but within the tolerance range it won't be classified as 'in arrears' and part of the portfolio at risk.</a:t>
                      </a:r>
                    </a:p>
                  </a:txBody>
                  <a:tcPr marL="95250" marR="95250" marT="66675" marB="66675"/>
                </a:tc>
                <a:tc>
                  <a:txBody>
                    <a:bodyPr/>
                    <a:lstStyle/>
                    <a:p>
                      <a:pPr algn="l" fontAlgn="t"/>
                      <a:r>
                        <a:rPr lang="en-IN" sz="2400" dirty="0">
                          <a:solidFill>
                            <a:schemeClr val="tx1"/>
                          </a:solidFill>
                          <a:effectLst/>
                          <a:latin typeface="+mj-lt"/>
                        </a:rPr>
                        <a:t>If 'Arrears Tolerance is $ 100 then </a:t>
                      </a:r>
                      <a:r>
                        <a:rPr lang="en-IN" sz="2400" dirty="0" err="1">
                          <a:solidFill>
                            <a:schemeClr val="tx1"/>
                          </a:solidFill>
                          <a:effectLst/>
                          <a:latin typeface="+mj-lt"/>
                        </a:rPr>
                        <a:t>upto</a:t>
                      </a:r>
                      <a:r>
                        <a:rPr lang="en-IN" sz="2400" dirty="0">
                          <a:solidFill>
                            <a:schemeClr val="tx1"/>
                          </a:solidFill>
                          <a:effectLst/>
                          <a:latin typeface="+mj-lt"/>
                        </a:rPr>
                        <a:t> that amount is not considered as arrears.</a:t>
                      </a:r>
                    </a:p>
                  </a:txBody>
                  <a:tcPr marL="95250" marR="95250" marT="66675" marB="66675"/>
                </a:tc>
                <a:tc>
                  <a:txBody>
                    <a:bodyPr/>
                    <a:lstStyle/>
                    <a:p>
                      <a:endParaRPr lang="en-IN" sz="2400" dirty="0">
                        <a:solidFill>
                          <a:schemeClr val="tx1"/>
                        </a:solidFill>
                        <a:latin typeface="+mj-lt"/>
                      </a:endParaRPr>
                    </a:p>
                  </a:txBody>
                  <a:tcPr/>
                </a:tc>
              </a:tr>
            </a:tbl>
          </a:graphicData>
        </a:graphic>
      </p:graphicFrame>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227675" y="5223176"/>
            <a:ext cx="1964325" cy="1634824"/>
          </a:xfrm>
          <a:prstGeom prst="rect">
            <a:avLst/>
          </a:prstGeom>
        </p:spPr>
      </p:pic>
    </p:spTree>
    <p:extLst>
      <p:ext uri="{BB962C8B-B14F-4D97-AF65-F5344CB8AC3E}">
        <p14:creationId xmlns:p14="http://schemas.microsoft.com/office/powerpoint/2010/main" val="23627699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446942575"/>
              </p:ext>
            </p:extLst>
          </p:nvPr>
        </p:nvGraphicFramePr>
        <p:xfrm>
          <a:off x="0" y="0"/>
          <a:ext cx="12192001" cy="7324997"/>
        </p:xfrm>
        <a:graphic>
          <a:graphicData uri="http://schemas.openxmlformats.org/drawingml/2006/table">
            <a:tbl>
              <a:tblPr firstRow="1" bandRow="1">
                <a:tableStyleId>{5C22544A-7EE6-4342-B048-85BDC9FD1C3A}</a:tableStyleId>
              </a:tblPr>
              <a:tblGrid>
                <a:gridCol w="1790700"/>
                <a:gridCol w="6768084"/>
                <a:gridCol w="1475232"/>
                <a:gridCol w="2157985"/>
              </a:tblGrid>
              <a:tr h="324374">
                <a:tc>
                  <a:txBody>
                    <a:bodyPr/>
                    <a:lstStyle/>
                    <a:p>
                      <a:pPr algn="l" fontAlgn="t"/>
                      <a:r>
                        <a:rPr lang="en-IN" sz="2400" b="1" u="sng" dirty="0" smtClean="0">
                          <a:solidFill>
                            <a:schemeClr val="tx1"/>
                          </a:solidFill>
                          <a:effectLst/>
                        </a:rPr>
                        <a:t>FIELD NAME</a:t>
                      </a:r>
                      <a:endParaRPr lang="en-IN" sz="2400" b="1" u="sng" dirty="0">
                        <a:solidFill>
                          <a:schemeClr val="tx1"/>
                        </a:solidFill>
                        <a:effectLst/>
                      </a:endParaRPr>
                    </a:p>
                  </a:txBody>
                  <a:tcPr marL="95250" marR="95250" marT="66675" marB="66675"/>
                </a:tc>
                <a:tc>
                  <a:txBody>
                    <a:bodyPr/>
                    <a:lstStyle/>
                    <a:p>
                      <a:pPr algn="l" fontAlgn="t"/>
                      <a:r>
                        <a:rPr lang="en-IN" sz="2400" b="1" u="sng" dirty="0" smtClean="0">
                          <a:solidFill>
                            <a:schemeClr val="tx1"/>
                          </a:solidFill>
                          <a:effectLst/>
                        </a:rPr>
                        <a:t>DESCRIPTION</a:t>
                      </a:r>
                      <a:endParaRPr lang="en-IN" sz="2400" b="1" u="sng" dirty="0">
                        <a:solidFill>
                          <a:schemeClr val="tx1"/>
                        </a:solidFill>
                        <a:effectLst/>
                      </a:endParaRPr>
                    </a:p>
                  </a:txBody>
                  <a:tcPr marL="95250" marR="95250" marT="66675" marB="66675"/>
                </a:tc>
                <a:tc>
                  <a:txBody>
                    <a:bodyPr/>
                    <a:lstStyle/>
                    <a:p>
                      <a:pPr algn="l" fontAlgn="t"/>
                      <a:r>
                        <a:rPr lang="en-IN" sz="2400" b="1" u="sng" dirty="0" smtClean="0">
                          <a:solidFill>
                            <a:schemeClr val="tx1"/>
                          </a:solidFill>
                          <a:effectLst/>
                        </a:rPr>
                        <a:t>EXAMPLE</a:t>
                      </a:r>
                      <a:endParaRPr lang="en-IN" sz="2400" b="1" u="sng" dirty="0">
                        <a:solidFill>
                          <a:schemeClr val="tx1"/>
                        </a:solidFill>
                        <a:effectLst/>
                      </a:endParaRPr>
                    </a:p>
                  </a:txBody>
                  <a:tcPr marL="95250" marR="95250" marT="66675" marB="66675"/>
                </a:tc>
                <a:tc>
                  <a:txBody>
                    <a:bodyPr/>
                    <a:lstStyle/>
                    <a:p>
                      <a:pPr algn="l" fontAlgn="t"/>
                      <a:r>
                        <a:rPr lang="en-IN" sz="2400" b="1" u="sng" dirty="0" smtClean="0">
                          <a:solidFill>
                            <a:schemeClr val="tx1"/>
                          </a:solidFill>
                          <a:effectLst/>
                        </a:rPr>
                        <a:t>VALIDATIONS</a:t>
                      </a:r>
                      <a:endParaRPr lang="en-IN" sz="2400" b="1" u="sng" dirty="0">
                        <a:solidFill>
                          <a:schemeClr val="tx1"/>
                        </a:solidFill>
                        <a:effectLst/>
                      </a:endParaRPr>
                    </a:p>
                  </a:txBody>
                  <a:tcPr marL="95250" marR="95250" marT="66675" marB="66675"/>
                </a:tc>
              </a:tr>
              <a:tr h="6241890">
                <a:tc>
                  <a:txBody>
                    <a:bodyPr/>
                    <a:lstStyle/>
                    <a:p>
                      <a:pPr algn="l" fontAlgn="t"/>
                      <a:r>
                        <a:rPr lang="en-IN" sz="2000" dirty="0">
                          <a:solidFill>
                            <a:schemeClr val="tx1"/>
                          </a:solidFill>
                          <a:effectLst/>
                          <a:latin typeface="+mj-lt"/>
                        </a:rPr>
                        <a:t>Repayment strategy</a:t>
                      </a:r>
                    </a:p>
                  </a:txBody>
                  <a:tcPr marL="95250" marR="95250" marT="66675" marB="66675"/>
                </a:tc>
                <a:tc>
                  <a:txBody>
                    <a:bodyPr/>
                    <a:lstStyle/>
                    <a:p>
                      <a:pPr algn="l" fontAlgn="t"/>
                      <a:r>
                        <a:rPr lang="en-IN" sz="2000" dirty="0">
                          <a:solidFill>
                            <a:schemeClr val="tx1"/>
                          </a:solidFill>
                          <a:effectLst/>
                        </a:rPr>
                        <a:t>Repayments have up to four components:</a:t>
                      </a:r>
                    </a:p>
                    <a:p>
                      <a:pPr algn="l" fontAlgn="t">
                        <a:buFont typeface="Arial" panose="020B0604020202020204" pitchFamily="34" charset="0"/>
                        <a:buChar char="•"/>
                      </a:pPr>
                      <a:r>
                        <a:rPr lang="en-IN" sz="2000" dirty="0">
                          <a:solidFill>
                            <a:schemeClr val="tx1"/>
                          </a:solidFill>
                          <a:effectLst/>
                        </a:rPr>
                        <a:t>Principal</a:t>
                      </a:r>
                    </a:p>
                    <a:p>
                      <a:pPr algn="l" fontAlgn="t">
                        <a:buFont typeface="Arial" panose="020B0604020202020204" pitchFamily="34" charset="0"/>
                        <a:buChar char="•"/>
                      </a:pPr>
                      <a:r>
                        <a:rPr lang="en-IN" sz="2000" dirty="0">
                          <a:solidFill>
                            <a:schemeClr val="tx1"/>
                          </a:solidFill>
                          <a:effectLst/>
                        </a:rPr>
                        <a:t>Interest</a:t>
                      </a:r>
                    </a:p>
                    <a:p>
                      <a:pPr algn="l" fontAlgn="t">
                        <a:buFont typeface="Arial" panose="020B0604020202020204" pitchFamily="34" charset="0"/>
                        <a:buChar char="•"/>
                      </a:pPr>
                      <a:r>
                        <a:rPr lang="en-IN" sz="2000" dirty="0">
                          <a:solidFill>
                            <a:schemeClr val="tx1"/>
                          </a:solidFill>
                          <a:effectLst/>
                        </a:rPr>
                        <a:t>Fees</a:t>
                      </a:r>
                    </a:p>
                    <a:p>
                      <a:pPr algn="l" fontAlgn="t">
                        <a:buFont typeface="Arial" panose="020B0604020202020204" pitchFamily="34" charset="0"/>
                        <a:buChar char="•"/>
                      </a:pPr>
                      <a:r>
                        <a:rPr lang="en-IN" sz="2000" dirty="0">
                          <a:solidFill>
                            <a:schemeClr val="tx1"/>
                          </a:solidFill>
                          <a:effectLst/>
                        </a:rPr>
                        <a:t>Penalties</a:t>
                      </a:r>
                    </a:p>
                    <a:p>
                      <a:pPr algn="l" fontAlgn="t"/>
                      <a:r>
                        <a:rPr lang="en-IN" sz="2000" dirty="0">
                          <a:solidFill>
                            <a:schemeClr val="tx1"/>
                          </a:solidFill>
                          <a:effectLst/>
                        </a:rPr>
                        <a:t>The repayment strategy determines the sequence in which each of the components is paid.</a:t>
                      </a:r>
                    </a:p>
                    <a:p>
                      <a:pPr algn="l" fontAlgn="t"/>
                      <a:r>
                        <a:rPr lang="en-IN" sz="2000" b="1" dirty="0" err="1">
                          <a:solidFill>
                            <a:schemeClr val="tx1"/>
                          </a:solidFill>
                          <a:effectLst/>
                        </a:rPr>
                        <a:t>Mifos</a:t>
                      </a:r>
                      <a:r>
                        <a:rPr lang="en-IN" sz="2000" b="1" dirty="0">
                          <a:solidFill>
                            <a:schemeClr val="tx1"/>
                          </a:solidFill>
                          <a:effectLst/>
                        </a:rPr>
                        <a:t> Style</a:t>
                      </a:r>
                    </a:p>
                    <a:p>
                      <a:pPr algn="l" fontAlgn="t"/>
                      <a:r>
                        <a:rPr lang="en-IN" sz="2000" dirty="0">
                          <a:solidFill>
                            <a:schemeClr val="tx1"/>
                          </a:solidFill>
                          <a:effectLst/>
                        </a:rPr>
                        <a:t>Replicates the same payment order of our previous legacy </a:t>
                      </a:r>
                      <a:r>
                        <a:rPr lang="en-IN" sz="2000" dirty="0" err="1">
                          <a:solidFill>
                            <a:schemeClr val="tx1"/>
                          </a:solidFill>
                          <a:effectLst/>
                        </a:rPr>
                        <a:t>mifos</a:t>
                      </a:r>
                      <a:r>
                        <a:rPr lang="en-IN" sz="2000" dirty="0">
                          <a:solidFill>
                            <a:schemeClr val="tx1"/>
                          </a:solidFill>
                          <a:effectLst/>
                        </a:rPr>
                        <a:t> software.</a:t>
                      </a:r>
                    </a:p>
                    <a:p>
                      <a:pPr algn="l" fontAlgn="t"/>
                      <a:r>
                        <a:rPr lang="en-IN" sz="2000" b="1" dirty="0">
                          <a:solidFill>
                            <a:schemeClr val="tx1"/>
                          </a:solidFill>
                          <a:effectLst/>
                        </a:rPr>
                        <a:t>Payment order</a:t>
                      </a:r>
                      <a:r>
                        <a:rPr lang="en-IN" sz="2000" dirty="0">
                          <a:solidFill>
                            <a:schemeClr val="tx1"/>
                          </a:solidFill>
                          <a:effectLst/>
                        </a:rPr>
                        <a:t>:</a:t>
                      </a:r>
                    </a:p>
                    <a:p>
                      <a:pPr marL="1143000" lvl="2" indent="-228600" algn="l" fontAlgn="t">
                        <a:buFont typeface="+mj-lt"/>
                        <a:buAutoNum type="arabicPeriod"/>
                      </a:pPr>
                      <a:r>
                        <a:rPr lang="en-IN" sz="2000" dirty="0">
                          <a:solidFill>
                            <a:schemeClr val="tx1"/>
                          </a:solidFill>
                          <a:effectLst/>
                        </a:rPr>
                        <a:t>Overdue and due penalties</a:t>
                      </a:r>
                    </a:p>
                    <a:p>
                      <a:pPr marL="1143000" lvl="2" indent="-228600" algn="l" fontAlgn="t">
                        <a:buFont typeface="+mj-lt"/>
                        <a:buAutoNum type="arabicPeriod"/>
                      </a:pPr>
                      <a:r>
                        <a:rPr lang="en-IN" sz="2000" dirty="0">
                          <a:solidFill>
                            <a:schemeClr val="tx1"/>
                          </a:solidFill>
                          <a:effectLst/>
                        </a:rPr>
                        <a:t>Overdue and due fees</a:t>
                      </a:r>
                    </a:p>
                    <a:p>
                      <a:pPr marL="1143000" lvl="2" indent="-228600" algn="l" fontAlgn="t">
                        <a:buFont typeface="+mj-lt"/>
                        <a:buAutoNum type="arabicPeriod"/>
                      </a:pPr>
                      <a:r>
                        <a:rPr lang="en-IN" sz="2000" dirty="0">
                          <a:solidFill>
                            <a:schemeClr val="tx1"/>
                          </a:solidFill>
                          <a:effectLst/>
                        </a:rPr>
                        <a:t>Overdue and due interest</a:t>
                      </a:r>
                    </a:p>
                    <a:p>
                      <a:pPr marL="1143000" lvl="2" indent="-228600" algn="l" fontAlgn="t">
                        <a:buFont typeface="+mj-lt"/>
                        <a:buAutoNum type="arabicPeriod"/>
                      </a:pPr>
                      <a:r>
                        <a:rPr lang="en-IN" sz="2000" dirty="0">
                          <a:solidFill>
                            <a:schemeClr val="tx1"/>
                          </a:solidFill>
                          <a:effectLst/>
                        </a:rPr>
                        <a:t>Overdue and due principal</a:t>
                      </a:r>
                    </a:p>
                    <a:p>
                      <a:pPr algn="l" fontAlgn="t"/>
                      <a:r>
                        <a:rPr lang="en-IN" sz="2000" b="1" dirty="0">
                          <a:solidFill>
                            <a:schemeClr val="tx1"/>
                          </a:solidFill>
                          <a:effectLst/>
                        </a:rPr>
                        <a:t>Early payment</a:t>
                      </a:r>
                      <a:r>
                        <a:rPr lang="en-IN" sz="2000" dirty="0">
                          <a:solidFill>
                            <a:schemeClr val="tx1"/>
                          </a:solidFill>
                          <a:effectLst/>
                        </a:rPr>
                        <a:t>: Any payment that pays off an </a:t>
                      </a:r>
                      <a:r>
                        <a:rPr lang="en-IN" sz="2000" dirty="0" err="1">
                          <a:solidFill>
                            <a:schemeClr val="tx1"/>
                          </a:solidFill>
                          <a:effectLst/>
                        </a:rPr>
                        <a:t>installment</a:t>
                      </a:r>
                      <a:r>
                        <a:rPr lang="en-IN" sz="2000" dirty="0">
                          <a:solidFill>
                            <a:schemeClr val="tx1"/>
                          </a:solidFill>
                          <a:effectLst/>
                        </a:rPr>
                        <a:t> that occurs before the due date of the </a:t>
                      </a:r>
                      <a:r>
                        <a:rPr lang="en-IN" sz="2000" dirty="0" err="1">
                          <a:solidFill>
                            <a:schemeClr val="tx1"/>
                          </a:solidFill>
                          <a:effectLst/>
                        </a:rPr>
                        <a:t>installment</a:t>
                      </a:r>
                      <a:r>
                        <a:rPr lang="en-IN" sz="2000" dirty="0">
                          <a:solidFill>
                            <a:schemeClr val="tx1"/>
                          </a:solidFill>
                          <a:effectLst/>
                        </a:rPr>
                        <a:t>. There is no incentive/advantage to making an early payment as </a:t>
                      </a:r>
                      <a:r>
                        <a:rPr lang="en-IN" sz="2000" dirty="0" err="1">
                          <a:solidFill>
                            <a:schemeClr val="tx1"/>
                          </a:solidFill>
                          <a:effectLst/>
                        </a:rPr>
                        <a:t>theres</a:t>
                      </a:r>
                      <a:r>
                        <a:rPr lang="en-IN" sz="2000" dirty="0">
                          <a:solidFill>
                            <a:schemeClr val="tx1"/>
                          </a:solidFill>
                          <a:effectLst/>
                        </a:rPr>
                        <a:t> no decrease in cost of the loan.</a:t>
                      </a:r>
                    </a:p>
                    <a:p>
                      <a:pPr algn="l" fontAlgn="t"/>
                      <a:r>
                        <a:rPr lang="en-IN" sz="2000" b="1" dirty="0">
                          <a:solidFill>
                            <a:schemeClr val="tx1"/>
                          </a:solidFill>
                          <a:effectLst/>
                        </a:rPr>
                        <a:t>On time payment</a:t>
                      </a:r>
                      <a:r>
                        <a:rPr lang="en-IN" sz="2000" dirty="0">
                          <a:solidFill>
                            <a:schemeClr val="tx1"/>
                          </a:solidFill>
                          <a:effectLst/>
                        </a:rPr>
                        <a:t>: Any payment that pays off an </a:t>
                      </a:r>
                      <a:r>
                        <a:rPr lang="en-IN" sz="2000" dirty="0" err="1">
                          <a:solidFill>
                            <a:schemeClr val="tx1"/>
                          </a:solidFill>
                          <a:effectLst/>
                        </a:rPr>
                        <a:t>installment</a:t>
                      </a:r>
                      <a:r>
                        <a:rPr lang="en-IN" sz="2000" dirty="0">
                          <a:solidFill>
                            <a:schemeClr val="tx1"/>
                          </a:solidFill>
                          <a:effectLst/>
                        </a:rPr>
                        <a:t> that occurs exactly on the due date of the </a:t>
                      </a:r>
                      <a:r>
                        <a:rPr lang="en-IN" sz="2000" dirty="0" err="1">
                          <a:solidFill>
                            <a:schemeClr val="tx1"/>
                          </a:solidFill>
                          <a:effectLst/>
                        </a:rPr>
                        <a:t>installment</a:t>
                      </a:r>
                      <a:r>
                        <a:rPr lang="en-IN" sz="2000" dirty="0" smtClean="0">
                          <a:solidFill>
                            <a:schemeClr val="tx1"/>
                          </a:solidFill>
                          <a:effectLst/>
                        </a:rPr>
                        <a:t>.</a:t>
                      </a:r>
                      <a:endParaRPr lang="en-IN" sz="2000" dirty="0">
                        <a:solidFill>
                          <a:schemeClr val="tx1"/>
                        </a:solidFill>
                        <a:effectLst/>
                      </a:endParaRPr>
                    </a:p>
                  </a:txBody>
                  <a:tcPr marL="95250" marR="95250" marT="66675" marB="66675"/>
                </a:tc>
                <a:tc>
                  <a:txBody>
                    <a:bodyPr/>
                    <a:lstStyle/>
                    <a:p>
                      <a:pPr algn="l" fontAlgn="t"/>
                      <a:r>
                        <a:rPr lang="en-IN" sz="100">
                          <a:solidFill>
                            <a:schemeClr val="tx1"/>
                          </a:solidFill>
                          <a:effectLst/>
                        </a:rPr>
                        <a:t> </a:t>
                      </a:r>
                    </a:p>
                  </a:txBody>
                  <a:tcPr marL="95250" marR="95250" marT="66675" marB="66675"/>
                </a:tc>
                <a:tc>
                  <a:txBody>
                    <a:bodyPr/>
                    <a:lstStyle/>
                    <a:p>
                      <a:pPr algn="l" fontAlgn="t"/>
                      <a:r>
                        <a:rPr lang="en-IN" sz="100">
                          <a:solidFill>
                            <a:schemeClr val="tx1"/>
                          </a:solidFill>
                          <a:effectLst/>
                        </a:rPr>
                        <a:t> </a:t>
                      </a:r>
                    </a:p>
                  </a:txBody>
                  <a:tcPr marL="95250" marR="95250" marT="66675" marB="66675"/>
                </a:tc>
              </a:tr>
              <a:tr h="291737">
                <a:tc>
                  <a:txBody>
                    <a:bodyPr/>
                    <a:lstStyle/>
                    <a:p>
                      <a:endParaRPr lang="en-IN" sz="100" dirty="0">
                        <a:solidFill>
                          <a:schemeClr val="tx1"/>
                        </a:solidFill>
                      </a:endParaRPr>
                    </a:p>
                  </a:txBody>
                  <a:tcPr/>
                </a:tc>
                <a:tc>
                  <a:txBody>
                    <a:bodyPr/>
                    <a:lstStyle/>
                    <a:p>
                      <a:endParaRPr lang="en-IN" sz="100" dirty="0">
                        <a:solidFill>
                          <a:schemeClr val="tx1"/>
                        </a:solidFill>
                      </a:endParaRPr>
                    </a:p>
                  </a:txBody>
                  <a:tcPr/>
                </a:tc>
                <a:tc>
                  <a:txBody>
                    <a:bodyPr/>
                    <a:lstStyle/>
                    <a:p>
                      <a:endParaRPr lang="en-IN" sz="100">
                        <a:solidFill>
                          <a:schemeClr val="tx1"/>
                        </a:solidFill>
                      </a:endParaRPr>
                    </a:p>
                  </a:txBody>
                  <a:tcPr/>
                </a:tc>
                <a:tc>
                  <a:txBody>
                    <a:bodyPr/>
                    <a:lstStyle/>
                    <a:p>
                      <a:endParaRPr lang="en-IN" sz="100" dirty="0">
                        <a:solidFill>
                          <a:schemeClr val="tx1"/>
                        </a:solidFill>
                      </a:endParaRPr>
                    </a:p>
                  </a:txBody>
                  <a:tcPr/>
                </a:tc>
              </a:tr>
            </a:tbl>
          </a:graphicData>
        </a:graphic>
      </p:graphicFrame>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27675" y="5351192"/>
            <a:ext cx="1964325" cy="1634824"/>
          </a:xfrm>
          <a:prstGeom prst="rect">
            <a:avLst/>
          </a:prstGeom>
        </p:spPr>
      </p:pic>
    </p:spTree>
    <p:extLst>
      <p:ext uri="{BB962C8B-B14F-4D97-AF65-F5344CB8AC3E}">
        <p14:creationId xmlns:p14="http://schemas.microsoft.com/office/powerpoint/2010/main" val="23570114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014898300"/>
              </p:ext>
            </p:extLst>
          </p:nvPr>
        </p:nvGraphicFramePr>
        <p:xfrm>
          <a:off x="-1" y="1"/>
          <a:ext cx="12192002" cy="6858000"/>
        </p:xfrm>
        <a:graphic>
          <a:graphicData uri="http://schemas.openxmlformats.org/drawingml/2006/table">
            <a:tbl>
              <a:tblPr firstRow="1" bandRow="1">
                <a:tableStyleId>{5C22544A-7EE6-4342-B048-85BDC9FD1C3A}</a:tableStyleId>
              </a:tblPr>
              <a:tblGrid>
                <a:gridCol w="1350580"/>
                <a:gridCol w="7322774"/>
                <a:gridCol w="1438835"/>
                <a:gridCol w="2079813"/>
              </a:tblGrid>
              <a:tr h="1003275">
                <a:tc>
                  <a:txBody>
                    <a:bodyPr/>
                    <a:lstStyle/>
                    <a:p>
                      <a:pPr algn="l" fontAlgn="t"/>
                      <a:r>
                        <a:rPr lang="en-IN" sz="2400" b="1" u="sng" dirty="0" smtClean="0">
                          <a:solidFill>
                            <a:schemeClr val="tx1"/>
                          </a:solidFill>
                          <a:effectLst/>
                        </a:rPr>
                        <a:t>FIELD NAME</a:t>
                      </a:r>
                      <a:endParaRPr lang="en-IN" sz="2400" b="1" u="sng" dirty="0">
                        <a:solidFill>
                          <a:schemeClr val="tx1"/>
                        </a:solidFill>
                        <a:effectLst/>
                      </a:endParaRPr>
                    </a:p>
                  </a:txBody>
                  <a:tcPr marL="95250" marR="95250" marT="66675" marB="66675"/>
                </a:tc>
                <a:tc>
                  <a:txBody>
                    <a:bodyPr/>
                    <a:lstStyle/>
                    <a:p>
                      <a:pPr algn="l" fontAlgn="t"/>
                      <a:r>
                        <a:rPr lang="en-IN" sz="2400" b="1" u="sng" dirty="0" smtClean="0">
                          <a:solidFill>
                            <a:schemeClr val="tx1"/>
                          </a:solidFill>
                          <a:effectLst/>
                        </a:rPr>
                        <a:t>DESCRIPTION</a:t>
                      </a:r>
                      <a:endParaRPr lang="en-IN" sz="2400" b="1" u="sng" dirty="0">
                        <a:solidFill>
                          <a:schemeClr val="tx1"/>
                        </a:solidFill>
                        <a:effectLst/>
                      </a:endParaRPr>
                    </a:p>
                  </a:txBody>
                  <a:tcPr marL="95250" marR="95250" marT="66675" marB="66675"/>
                </a:tc>
                <a:tc>
                  <a:txBody>
                    <a:bodyPr/>
                    <a:lstStyle/>
                    <a:p>
                      <a:pPr algn="l" fontAlgn="t"/>
                      <a:r>
                        <a:rPr lang="en-IN" sz="2400" b="1" u="sng" dirty="0" smtClean="0">
                          <a:solidFill>
                            <a:schemeClr val="tx1"/>
                          </a:solidFill>
                          <a:effectLst/>
                        </a:rPr>
                        <a:t>EXAMPLE</a:t>
                      </a:r>
                      <a:endParaRPr lang="en-IN" sz="2400" b="1" u="sng" dirty="0">
                        <a:solidFill>
                          <a:schemeClr val="tx1"/>
                        </a:solidFill>
                        <a:effectLst/>
                      </a:endParaRPr>
                    </a:p>
                  </a:txBody>
                  <a:tcPr marL="95250" marR="95250" marT="66675" marB="66675"/>
                </a:tc>
                <a:tc>
                  <a:txBody>
                    <a:bodyPr/>
                    <a:lstStyle/>
                    <a:p>
                      <a:pPr algn="l" fontAlgn="t"/>
                      <a:r>
                        <a:rPr lang="en-IN" sz="2400" b="1" u="sng" dirty="0" smtClean="0">
                          <a:solidFill>
                            <a:schemeClr val="tx1"/>
                          </a:solidFill>
                          <a:effectLst/>
                        </a:rPr>
                        <a:t>VALIDATIONS</a:t>
                      </a:r>
                      <a:endParaRPr lang="en-IN" sz="2400" b="1" u="sng" dirty="0">
                        <a:solidFill>
                          <a:schemeClr val="tx1"/>
                        </a:solidFill>
                        <a:effectLst/>
                      </a:endParaRPr>
                    </a:p>
                  </a:txBody>
                  <a:tcPr marL="95250" marR="95250" marT="66675" marB="66675"/>
                </a:tc>
              </a:tr>
              <a:tr h="5854725">
                <a:tc>
                  <a:txBody>
                    <a:bodyPr/>
                    <a:lstStyle/>
                    <a:p>
                      <a:endParaRPr lang="en-IN" sz="900">
                        <a:solidFill>
                          <a:schemeClr val="tx1"/>
                        </a:solidFill>
                      </a:endParaRPr>
                    </a:p>
                  </a:txBody>
                  <a:tcPr/>
                </a:tc>
                <a:tc>
                  <a:txBody>
                    <a:bodyPr/>
                    <a:lstStyle/>
                    <a:p>
                      <a:r>
                        <a:rPr lang="en-IN" sz="1800" b="1" i="0" kern="1200" dirty="0" smtClean="0">
                          <a:solidFill>
                            <a:schemeClr val="tx1"/>
                          </a:solidFill>
                          <a:effectLst/>
                          <a:latin typeface="+mj-lt"/>
                          <a:ea typeface="+mn-ea"/>
                          <a:cs typeface="+mn-cs"/>
                        </a:rPr>
                        <a:t>Late payment</a:t>
                      </a:r>
                      <a:r>
                        <a:rPr lang="en-IN" sz="1800" b="0" i="0" kern="1200" dirty="0" smtClean="0">
                          <a:solidFill>
                            <a:schemeClr val="tx1"/>
                          </a:solidFill>
                          <a:effectLst/>
                          <a:latin typeface="+mj-lt"/>
                          <a:ea typeface="+mn-ea"/>
                          <a:cs typeface="+mn-cs"/>
                        </a:rPr>
                        <a:t>: Any payment that pays off an </a:t>
                      </a:r>
                      <a:r>
                        <a:rPr lang="en-IN" sz="1800" b="0" i="0" kern="1200" dirty="0" err="1" smtClean="0">
                          <a:solidFill>
                            <a:schemeClr val="tx1"/>
                          </a:solidFill>
                          <a:effectLst/>
                          <a:latin typeface="+mj-lt"/>
                          <a:ea typeface="+mn-ea"/>
                          <a:cs typeface="+mn-cs"/>
                        </a:rPr>
                        <a:t>installment</a:t>
                      </a:r>
                      <a:r>
                        <a:rPr lang="en-IN" sz="1800" b="0" i="0" kern="1200" dirty="0" smtClean="0">
                          <a:solidFill>
                            <a:schemeClr val="tx1"/>
                          </a:solidFill>
                          <a:effectLst/>
                          <a:latin typeface="+mj-lt"/>
                          <a:ea typeface="+mn-ea"/>
                          <a:cs typeface="+mn-cs"/>
                        </a:rPr>
                        <a:t> that occurs after the due date of the </a:t>
                      </a:r>
                      <a:r>
                        <a:rPr lang="en-IN" sz="1800" b="0" i="0" kern="1200" dirty="0" err="1" smtClean="0">
                          <a:solidFill>
                            <a:schemeClr val="tx1"/>
                          </a:solidFill>
                          <a:effectLst/>
                          <a:latin typeface="+mj-lt"/>
                          <a:ea typeface="+mn-ea"/>
                          <a:cs typeface="+mn-cs"/>
                        </a:rPr>
                        <a:t>installment</a:t>
                      </a:r>
                      <a:r>
                        <a:rPr lang="en-IN" sz="1800" b="0" i="0" kern="1200" dirty="0" smtClean="0">
                          <a:solidFill>
                            <a:schemeClr val="tx1"/>
                          </a:solidFill>
                          <a:effectLst/>
                          <a:latin typeface="+mj-lt"/>
                          <a:ea typeface="+mn-ea"/>
                          <a:cs typeface="+mn-cs"/>
                        </a:rPr>
                        <a:t>. There is no penalization for late payment. The total cost of the loan does not automatically increase, no penalties are automatically applied to the loan.</a:t>
                      </a:r>
                    </a:p>
                    <a:p>
                      <a:r>
                        <a:rPr lang="en-IN" sz="1800" b="1" i="0" kern="1200" dirty="0" smtClean="0">
                          <a:solidFill>
                            <a:schemeClr val="tx1"/>
                          </a:solidFill>
                          <a:effectLst/>
                          <a:latin typeface="+mj-lt"/>
                          <a:ea typeface="+mn-ea"/>
                          <a:cs typeface="+mn-cs"/>
                        </a:rPr>
                        <a:t>Interest Principal Penalties Fees Order</a:t>
                      </a:r>
                    </a:p>
                    <a:p>
                      <a:r>
                        <a:rPr lang="en-IN" sz="1800" b="0" i="0" kern="1200" dirty="0" smtClean="0">
                          <a:solidFill>
                            <a:schemeClr val="tx1"/>
                          </a:solidFill>
                          <a:effectLst/>
                          <a:latin typeface="+mj-lt"/>
                          <a:ea typeface="+mn-ea"/>
                          <a:cs typeface="+mn-cs"/>
                        </a:rPr>
                        <a:t>The key aspect of this strategy is the payment order.</a:t>
                      </a:r>
                    </a:p>
                    <a:p>
                      <a:r>
                        <a:rPr lang="en-IN" sz="1800" b="1" i="0" kern="1200" dirty="0" smtClean="0">
                          <a:solidFill>
                            <a:schemeClr val="tx1"/>
                          </a:solidFill>
                          <a:effectLst/>
                          <a:latin typeface="+mj-lt"/>
                          <a:ea typeface="+mn-ea"/>
                          <a:cs typeface="+mn-cs"/>
                        </a:rPr>
                        <a:t>Payment order</a:t>
                      </a:r>
                      <a:r>
                        <a:rPr lang="en-IN" sz="1800" b="0" i="0" kern="1200" dirty="0" smtClean="0">
                          <a:solidFill>
                            <a:schemeClr val="tx1"/>
                          </a:solidFill>
                          <a:effectLst/>
                          <a:latin typeface="+mj-lt"/>
                          <a:ea typeface="+mn-ea"/>
                          <a:cs typeface="+mn-cs"/>
                        </a:rPr>
                        <a:t>:</a:t>
                      </a:r>
                    </a:p>
                    <a:p>
                      <a:pPr lvl="2"/>
                      <a:r>
                        <a:rPr lang="en-IN" sz="1800" b="0" i="0" kern="1200" dirty="0" smtClean="0">
                          <a:solidFill>
                            <a:schemeClr val="tx1"/>
                          </a:solidFill>
                          <a:effectLst/>
                          <a:latin typeface="+mj-lt"/>
                          <a:ea typeface="+mn-ea"/>
                          <a:cs typeface="+mn-cs"/>
                        </a:rPr>
                        <a:t>Overdue and due interest</a:t>
                      </a:r>
                    </a:p>
                    <a:p>
                      <a:pPr lvl="2"/>
                      <a:r>
                        <a:rPr lang="en-IN" sz="1800" b="0" i="0" kern="1200" dirty="0" smtClean="0">
                          <a:solidFill>
                            <a:schemeClr val="tx1"/>
                          </a:solidFill>
                          <a:effectLst/>
                          <a:latin typeface="+mj-lt"/>
                          <a:ea typeface="+mn-ea"/>
                          <a:cs typeface="+mn-cs"/>
                        </a:rPr>
                        <a:t>Overdue and due principal</a:t>
                      </a:r>
                    </a:p>
                    <a:p>
                      <a:pPr lvl="2"/>
                      <a:r>
                        <a:rPr lang="en-IN" sz="1800" b="0" i="0" kern="1200" dirty="0" smtClean="0">
                          <a:solidFill>
                            <a:schemeClr val="tx1"/>
                          </a:solidFill>
                          <a:effectLst/>
                          <a:latin typeface="+mj-lt"/>
                          <a:ea typeface="+mn-ea"/>
                          <a:cs typeface="+mn-cs"/>
                        </a:rPr>
                        <a:t>Overdue and due penalties</a:t>
                      </a:r>
                    </a:p>
                    <a:p>
                      <a:pPr lvl="2"/>
                      <a:r>
                        <a:rPr lang="en-IN" sz="1800" b="0" i="0" kern="1200" dirty="0" smtClean="0">
                          <a:solidFill>
                            <a:schemeClr val="tx1"/>
                          </a:solidFill>
                          <a:effectLst/>
                          <a:latin typeface="+mj-lt"/>
                          <a:ea typeface="+mn-ea"/>
                          <a:cs typeface="+mn-cs"/>
                        </a:rPr>
                        <a:t>Overdue and due fees</a:t>
                      </a:r>
                    </a:p>
                    <a:p>
                      <a:r>
                        <a:rPr lang="en-IN" sz="1800" b="1" i="0" kern="1200" dirty="0" smtClean="0">
                          <a:solidFill>
                            <a:schemeClr val="tx1"/>
                          </a:solidFill>
                          <a:effectLst/>
                          <a:latin typeface="+mj-lt"/>
                          <a:ea typeface="+mn-ea"/>
                          <a:cs typeface="+mn-cs"/>
                        </a:rPr>
                        <a:t>Early payment</a:t>
                      </a:r>
                      <a:r>
                        <a:rPr lang="en-IN" sz="1800" b="0" i="0" kern="1200" dirty="0" smtClean="0">
                          <a:solidFill>
                            <a:schemeClr val="tx1"/>
                          </a:solidFill>
                          <a:effectLst/>
                          <a:latin typeface="+mj-lt"/>
                          <a:ea typeface="+mn-ea"/>
                          <a:cs typeface="+mn-cs"/>
                        </a:rPr>
                        <a:t>: Any payment that pays off an </a:t>
                      </a:r>
                      <a:r>
                        <a:rPr lang="en-IN" sz="1800" b="0" i="0" kern="1200" dirty="0" err="1" smtClean="0">
                          <a:solidFill>
                            <a:schemeClr val="tx1"/>
                          </a:solidFill>
                          <a:effectLst/>
                          <a:latin typeface="+mj-lt"/>
                          <a:ea typeface="+mn-ea"/>
                          <a:cs typeface="+mn-cs"/>
                        </a:rPr>
                        <a:t>installment</a:t>
                      </a:r>
                      <a:r>
                        <a:rPr lang="en-IN" sz="1800" b="0" i="0" kern="1200" dirty="0" smtClean="0">
                          <a:solidFill>
                            <a:schemeClr val="tx1"/>
                          </a:solidFill>
                          <a:effectLst/>
                          <a:latin typeface="+mj-lt"/>
                          <a:ea typeface="+mn-ea"/>
                          <a:cs typeface="+mn-cs"/>
                        </a:rPr>
                        <a:t> that occurs before the due date of the </a:t>
                      </a:r>
                      <a:r>
                        <a:rPr lang="en-IN" sz="1800" b="0" i="0" kern="1200" dirty="0" err="1" smtClean="0">
                          <a:solidFill>
                            <a:schemeClr val="tx1"/>
                          </a:solidFill>
                          <a:effectLst/>
                          <a:latin typeface="+mj-lt"/>
                          <a:ea typeface="+mn-ea"/>
                          <a:cs typeface="+mn-cs"/>
                        </a:rPr>
                        <a:t>installment</a:t>
                      </a:r>
                      <a:r>
                        <a:rPr lang="en-IN" sz="1800" b="0" i="0" kern="1200" dirty="0" smtClean="0">
                          <a:solidFill>
                            <a:schemeClr val="tx1"/>
                          </a:solidFill>
                          <a:effectLst/>
                          <a:latin typeface="+mj-lt"/>
                          <a:ea typeface="+mn-ea"/>
                          <a:cs typeface="+mn-cs"/>
                        </a:rPr>
                        <a:t>. There is no incentive/advantage to making an early payment as </a:t>
                      </a:r>
                      <a:r>
                        <a:rPr lang="en-IN" sz="1800" b="0" i="0" kern="1200" dirty="0" err="1" smtClean="0">
                          <a:solidFill>
                            <a:schemeClr val="tx1"/>
                          </a:solidFill>
                          <a:effectLst/>
                          <a:latin typeface="+mj-lt"/>
                          <a:ea typeface="+mn-ea"/>
                          <a:cs typeface="+mn-cs"/>
                        </a:rPr>
                        <a:t>theres</a:t>
                      </a:r>
                      <a:r>
                        <a:rPr lang="en-IN" sz="1800" b="0" i="0" kern="1200" dirty="0" smtClean="0">
                          <a:solidFill>
                            <a:schemeClr val="tx1"/>
                          </a:solidFill>
                          <a:effectLst/>
                          <a:latin typeface="+mj-lt"/>
                          <a:ea typeface="+mn-ea"/>
                          <a:cs typeface="+mn-cs"/>
                        </a:rPr>
                        <a:t> no decrease in cost of the loan.</a:t>
                      </a:r>
                    </a:p>
                    <a:p>
                      <a:r>
                        <a:rPr lang="en-IN" sz="1800" b="1" i="0" kern="1200" dirty="0" smtClean="0">
                          <a:solidFill>
                            <a:schemeClr val="tx1"/>
                          </a:solidFill>
                          <a:effectLst/>
                          <a:latin typeface="+mj-lt"/>
                          <a:ea typeface="+mn-ea"/>
                          <a:cs typeface="+mn-cs"/>
                        </a:rPr>
                        <a:t>On time payment</a:t>
                      </a:r>
                      <a:r>
                        <a:rPr lang="en-IN" sz="1800" b="0" i="0" kern="1200" dirty="0" smtClean="0">
                          <a:solidFill>
                            <a:schemeClr val="tx1"/>
                          </a:solidFill>
                          <a:effectLst/>
                          <a:latin typeface="+mj-lt"/>
                          <a:ea typeface="+mn-ea"/>
                          <a:cs typeface="+mn-cs"/>
                        </a:rPr>
                        <a:t>: Any payment that pays off an </a:t>
                      </a:r>
                      <a:r>
                        <a:rPr lang="en-IN" sz="1800" b="0" i="0" kern="1200" dirty="0" err="1" smtClean="0">
                          <a:solidFill>
                            <a:schemeClr val="tx1"/>
                          </a:solidFill>
                          <a:effectLst/>
                          <a:latin typeface="+mj-lt"/>
                          <a:ea typeface="+mn-ea"/>
                          <a:cs typeface="+mn-cs"/>
                        </a:rPr>
                        <a:t>installment</a:t>
                      </a:r>
                      <a:r>
                        <a:rPr lang="en-IN" sz="1800" b="0" i="0" kern="1200" dirty="0" smtClean="0">
                          <a:solidFill>
                            <a:schemeClr val="tx1"/>
                          </a:solidFill>
                          <a:effectLst/>
                          <a:latin typeface="+mj-lt"/>
                          <a:ea typeface="+mn-ea"/>
                          <a:cs typeface="+mn-cs"/>
                        </a:rPr>
                        <a:t> that occurs exactly on the due date of the </a:t>
                      </a:r>
                      <a:r>
                        <a:rPr lang="en-IN" sz="1800" b="0" i="0" kern="1200" dirty="0" err="1" smtClean="0">
                          <a:solidFill>
                            <a:schemeClr val="tx1"/>
                          </a:solidFill>
                          <a:effectLst/>
                          <a:latin typeface="+mj-lt"/>
                          <a:ea typeface="+mn-ea"/>
                          <a:cs typeface="+mn-cs"/>
                        </a:rPr>
                        <a:t>installment</a:t>
                      </a:r>
                      <a:r>
                        <a:rPr lang="en-IN" sz="1800" b="0" i="0" kern="1200" dirty="0" smtClean="0">
                          <a:solidFill>
                            <a:schemeClr val="tx1"/>
                          </a:solidFill>
                          <a:effectLst/>
                          <a:latin typeface="+mj-lt"/>
                          <a:ea typeface="+mn-ea"/>
                          <a:cs typeface="+mn-cs"/>
                        </a:rPr>
                        <a:t>.</a:t>
                      </a:r>
                    </a:p>
                    <a:p>
                      <a:r>
                        <a:rPr lang="en-IN" sz="1800" b="1" i="0" kern="1200" dirty="0" smtClean="0">
                          <a:solidFill>
                            <a:schemeClr val="tx1"/>
                          </a:solidFill>
                          <a:effectLst/>
                          <a:latin typeface="+mj-lt"/>
                          <a:ea typeface="+mn-ea"/>
                          <a:cs typeface="+mn-cs"/>
                        </a:rPr>
                        <a:t>Late payment</a:t>
                      </a:r>
                      <a:r>
                        <a:rPr lang="en-IN" sz="1800" b="0" i="0" kern="1200" dirty="0" smtClean="0">
                          <a:solidFill>
                            <a:schemeClr val="tx1"/>
                          </a:solidFill>
                          <a:effectLst/>
                          <a:latin typeface="+mj-lt"/>
                          <a:ea typeface="+mn-ea"/>
                          <a:cs typeface="+mn-cs"/>
                        </a:rPr>
                        <a:t>: Any payment that pays off an </a:t>
                      </a:r>
                      <a:r>
                        <a:rPr lang="en-IN" sz="1800" b="0" i="0" kern="1200" dirty="0" err="1" smtClean="0">
                          <a:solidFill>
                            <a:schemeClr val="tx1"/>
                          </a:solidFill>
                          <a:effectLst/>
                          <a:latin typeface="+mj-lt"/>
                          <a:ea typeface="+mn-ea"/>
                          <a:cs typeface="+mn-cs"/>
                        </a:rPr>
                        <a:t>installment</a:t>
                      </a:r>
                      <a:r>
                        <a:rPr lang="en-IN" sz="1800" b="0" i="0" kern="1200" dirty="0" smtClean="0">
                          <a:solidFill>
                            <a:schemeClr val="tx1"/>
                          </a:solidFill>
                          <a:effectLst/>
                          <a:latin typeface="+mj-lt"/>
                          <a:ea typeface="+mn-ea"/>
                          <a:cs typeface="+mn-cs"/>
                        </a:rPr>
                        <a:t> that occurs after the due date of the </a:t>
                      </a:r>
                      <a:r>
                        <a:rPr lang="en-IN" sz="1800" b="0" i="0" kern="1200" dirty="0" err="1" smtClean="0">
                          <a:solidFill>
                            <a:schemeClr val="tx1"/>
                          </a:solidFill>
                          <a:effectLst/>
                          <a:latin typeface="+mj-lt"/>
                          <a:ea typeface="+mn-ea"/>
                          <a:cs typeface="+mn-cs"/>
                        </a:rPr>
                        <a:t>installment</a:t>
                      </a:r>
                      <a:r>
                        <a:rPr lang="en-IN" sz="1800" b="0" i="0" kern="1200" dirty="0" smtClean="0">
                          <a:solidFill>
                            <a:schemeClr val="tx1"/>
                          </a:solidFill>
                          <a:effectLst/>
                          <a:latin typeface="+mj-lt"/>
                          <a:ea typeface="+mn-ea"/>
                          <a:cs typeface="+mn-cs"/>
                        </a:rPr>
                        <a:t>. There is no penalization for late payment. The total cost of the loan does not automatically increase, no penalties are automatically applied to the loan.</a:t>
                      </a:r>
                    </a:p>
                    <a:p>
                      <a:endParaRPr lang="en-IN" sz="1800" dirty="0">
                        <a:solidFill>
                          <a:schemeClr val="tx1"/>
                        </a:solidFill>
                        <a:latin typeface="+mj-lt"/>
                      </a:endParaRPr>
                    </a:p>
                  </a:txBody>
                  <a:tcPr/>
                </a:tc>
                <a:tc>
                  <a:txBody>
                    <a:bodyPr/>
                    <a:lstStyle/>
                    <a:p>
                      <a:endParaRPr lang="en-IN" sz="900" dirty="0">
                        <a:solidFill>
                          <a:schemeClr val="tx1"/>
                        </a:solidFill>
                      </a:endParaRPr>
                    </a:p>
                  </a:txBody>
                  <a:tcPr/>
                </a:tc>
                <a:tc>
                  <a:txBody>
                    <a:bodyPr/>
                    <a:lstStyle/>
                    <a:p>
                      <a:endParaRPr lang="en-IN" sz="900" dirty="0">
                        <a:solidFill>
                          <a:schemeClr val="tx1"/>
                        </a:solidFill>
                      </a:endParaRPr>
                    </a:p>
                  </a:txBody>
                  <a:tcPr/>
                </a:tc>
              </a:tr>
            </a:tbl>
          </a:graphicData>
        </a:graphic>
      </p:graphicFrame>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27675" y="5223176"/>
            <a:ext cx="1964325" cy="1634824"/>
          </a:xfrm>
          <a:prstGeom prst="rect">
            <a:avLst/>
          </a:prstGeom>
        </p:spPr>
      </p:pic>
    </p:spTree>
    <p:extLst>
      <p:ext uri="{BB962C8B-B14F-4D97-AF65-F5344CB8AC3E}">
        <p14:creationId xmlns:p14="http://schemas.microsoft.com/office/powerpoint/2010/main" val="11221309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775347143"/>
              </p:ext>
            </p:extLst>
          </p:nvPr>
        </p:nvGraphicFramePr>
        <p:xfrm>
          <a:off x="0" y="0"/>
          <a:ext cx="12192000" cy="7113270"/>
        </p:xfrm>
        <a:graphic>
          <a:graphicData uri="http://schemas.openxmlformats.org/drawingml/2006/table">
            <a:tbl>
              <a:tblPr firstRow="1" bandRow="1">
                <a:tableStyleId>{5C22544A-7EE6-4342-B048-85BDC9FD1C3A}</a:tableStyleId>
              </a:tblPr>
              <a:tblGrid>
                <a:gridCol w="1185333"/>
                <a:gridCol w="7514914"/>
                <a:gridCol w="1506071"/>
                <a:gridCol w="1985682"/>
              </a:tblGrid>
              <a:tr h="750576">
                <a:tc>
                  <a:txBody>
                    <a:bodyPr/>
                    <a:lstStyle/>
                    <a:p>
                      <a:pPr algn="l" fontAlgn="t"/>
                      <a:r>
                        <a:rPr lang="en-IN" sz="2400" b="1" u="sng" dirty="0" smtClean="0">
                          <a:solidFill>
                            <a:schemeClr val="tx1"/>
                          </a:solidFill>
                          <a:effectLst/>
                        </a:rPr>
                        <a:t>FIELD NAME</a:t>
                      </a:r>
                      <a:endParaRPr lang="en-IN" sz="2400" b="1" u="sng" dirty="0">
                        <a:solidFill>
                          <a:schemeClr val="tx1"/>
                        </a:solidFill>
                        <a:effectLst/>
                      </a:endParaRPr>
                    </a:p>
                  </a:txBody>
                  <a:tcPr marL="95250" marR="95250" marT="66675" marB="66675"/>
                </a:tc>
                <a:tc>
                  <a:txBody>
                    <a:bodyPr/>
                    <a:lstStyle/>
                    <a:p>
                      <a:pPr algn="l" fontAlgn="t"/>
                      <a:r>
                        <a:rPr lang="en-IN" sz="2400" b="1" u="sng" dirty="0" smtClean="0">
                          <a:solidFill>
                            <a:schemeClr val="tx1"/>
                          </a:solidFill>
                          <a:effectLst/>
                        </a:rPr>
                        <a:t>DESCRIPTION</a:t>
                      </a:r>
                      <a:endParaRPr lang="en-IN" sz="2400" b="1" u="sng" dirty="0">
                        <a:solidFill>
                          <a:schemeClr val="tx1"/>
                        </a:solidFill>
                        <a:effectLst/>
                      </a:endParaRPr>
                    </a:p>
                  </a:txBody>
                  <a:tcPr marL="95250" marR="95250" marT="66675" marB="66675"/>
                </a:tc>
                <a:tc>
                  <a:txBody>
                    <a:bodyPr/>
                    <a:lstStyle/>
                    <a:p>
                      <a:pPr algn="l" fontAlgn="t"/>
                      <a:r>
                        <a:rPr lang="en-IN" sz="2400" b="1" u="sng" dirty="0" smtClean="0">
                          <a:solidFill>
                            <a:schemeClr val="tx1"/>
                          </a:solidFill>
                          <a:effectLst/>
                        </a:rPr>
                        <a:t>EXAMPLE</a:t>
                      </a:r>
                      <a:endParaRPr lang="en-IN" sz="2400" b="1" u="sng" dirty="0">
                        <a:solidFill>
                          <a:schemeClr val="tx1"/>
                        </a:solidFill>
                        <a:effectLst/>
                      </a:endParaRPr>
                    </a:p>
                  </a:txBody>
                  <a:tcPr marL="95250" marR="95250" marT="66675" marB="66675"/>
                </a:tc>
                <a:tc>
                  <a:txBody>
                    <a:bodyPr/>
                    <a:lstStyle/>
                    <a:p>
                      <a:pPr algn="l" fontAlgn="t"/>
                      <a:r>
                        <a:rPr lang="en-IN" sz="2400" b="1" u="sng" dirty="0" smtClean="0">
                          <a:solidFill>
                            <a:schemeClr val="tx1"/>
                          </a:solidFill>
                          <a:effectLst/>
                        </a:rPr>
                        <a:t>VALIDATIONS</a:t>
                      </a:r>
                      <a:endParaRPr lang="en-IN" sz="2400" b="1" u="sng" dirty="0">
                        <a:solidFill>
                          <a:schemeClr val="tx1"/>
                        </a:solidFill>
                        <a:effectLst/>
                      </a:endParaRPr>
                    </a:p>
                  </a:txBody>
                  <a:tcPr marL="95250" marR="95250" marT="66675" marB="66675"/>
                </a:tc>
              </a:tr>
              <a:tr h="6107424">
                <a:tc>
                  <a:txBody>
                    <a:bodyPr/>
                    <a:lstStyle/>
                    <a:p>
                      <a:endParaRPr lang="en-IN" sz="800">
                        <a:solidFill>
                          <a:schemeClr val="tx1"/>
                        </a:solidFill>
                      </a:endParaRPr>
                    </a:p>
                  </a:txBody>
                  <a:tcPr/>
                </a:tc>
                <a:tc>
                  <a:txBody>
                    <a:bodyPr/>
                    <a:lstStyle/>
                    <a:p>
                      <a:r>
                        <a:rPr lang="en-IN" sz="1800" b="1" i="0" kern="1200" dirty="0" smtClean="0">
                          <a:solidFill>
                            <a:schemeClr val="tx1"/>
                          </a:solidFill>
                          <a:effectLst/>
                          <a:latin typeface="+mj-lt"/>
                          <a:ea typeface="+mn-ea"/>
                          <a:cs typeface="+mn-cs"/>
                        </a:rPr>
                        <a:t>RBI (India)</a:t>
                      </a:r>
                    </a:p>
                    <a:p>
                      <a:r>
                        <a:rPr lang="en-IN" sz="1800" b="0" i="0" kern="1200" dirty="0" smtClean="0">
                          <a:solidFill>
                            <a:schemeClr val="tx1"/>
                          </a:solidFill>
                          <a:effectLst/>
                          <a:latin typeface="+mj-lt"/>
                          <a:ea typeface="+mn-ea"/>
                          <a:cs typeface="+mn-cs"/>
                        </a:rPr>
                        <a:t>Per RBI regulations, all interest must be paid (both current and overdue) before principal is paid.</a:t>
                      </a:r>
                    </a:p>
                    <a:p>
                      <a:r>
                        <a:rPr lang="en-IN" sz="1800" b="0" i="0" kern="1200" dirty="0" smtClean="0">
                          <a:solidFill>
                            <a:schemeClr val="tx1"/>
                          </a:solidFill>
                          <a:effectLst/>
                          <a:latin typeface="+mj-lt"/>
                          <a:ea typeface="+mn-ea"/>
                          <a:cs typeface="+mn-cs"/>
                        </a:rPr>
                        <a:t>For example taking a loan with two </a:t>
                      </a:r>
                      <a:r>
                        <a:rPr lang="en-IN" sz="1800" b="0" i="0" kern="1200" dirty="0" err="1" smtClean="0">
                          <a:solidFill>
                            <a:schemeClr val="tx1"/>
                          </a:solidFill>
                          <a:effectLst/>
                          <a:latin typeface="+mj-lt"/>
                          <a:ea typeface="+mn-ea"/>
                          <a:cs typeface="+mn-cs"/>
                        </a:rPr>
                        <a:t>installments</a:t>
                      </a:r>
                      <a:r>
                        <a:rPr lang="en-IN" sz="1800" b="0" i="0" kern="1200" dirty="0" smtClean="0">
                          <a:solidFill>
                            <a:schemeClr val="tx1"/>
                          </a:solidFill>
                          <a:effectLst/>
                          <a:latin typeface="+mj-lt"/>
                          <a:ea typeface="+mn-ea"/>
                          <a:cs typeface="+mn-cs"/>
                        </a:rPr>
                        <a:t> due (one current and one overdue) of 220 each (200 principal + 20 interest) - A partial payment of 40 results in payment been broken up as 20 interest on </a:t>
                      </a:r>
                      <a:r>
                        <a:rPr lang="en-IN" sz="1800" b="0" i="0" kern="1200" dirty="0" err="1" smtClean="0">
                          <a:solidFill>
                            <a:schemeClr val="tx1"/>
                          </a:solidFill>
                          <a:effectLst/>
                          <a:latin typeface="+mj-lt"/>
                          <a:ea typeface="+mn-ea"/>
                          <a:cs typeface="+mn-cs"/>
                        </a:rPr>
                        <a:t>installment</a:t>
                      </a:r>
                      <a:r>
                        <a:rPr lang="en-IN" sz="1800" b="0" i="0" kern="1200" dirty="0" smtClean="0">
                          <a:solidFill>
                            <a:schemeClr val="tx1"/>
                          </a:solidFill>
                          <a:effectLst/>
                          <a:latin typeface="+mj-lt"/>
                          <a:ea typeface="+mn-ea"/>
                          <a:cs typeface="+mn-cs"/>
                        </a:rPr>
                        <a:t> #1 (200 principal remaining) and 20 payment to interest on </a:t>
                      </a:r>
                      <a:r>
                        <a:rPr lang="en-IN" sz="1800" b="0" i="0" kern="1200" dirty="0" err="1" smtClean="0">
                          <a:solidFill>
                            <a:schemeClr val="tx1"/>
                          </a:solidFill>
                          <a:effectLst/>
                          <a:latin typeface="+mj-lt"/>
                          <a:ea typeface="+mn-ea"/>
                          <a:cs typeface="+mn-cs"/>
                        </a:rPr>
                        <a:t>installment</a:t>
                      </a:r>
                      <a:r>
                        <a:rPr lang="en-IN" sz="1800" b="0" i="0" kern="1200" dirty="0" smtClean="0">
                          <a:solidFill>
                            <a:schemeClr val="tx1"/>
                          </a:solidFill>
                          <a:effectLst/>
                          <a:latin typeface="+mj-lt"/>
                          <a:ea typeface="+mn-ea"/>
                          <a:cs typeface="+mn-cs"/>
                        </a:rPr>
                        <a:t> #2 (200 principal remaining)</a:t>
                      </a:r>
                    </a:p>
                    <a:p>
                      <a:r>
                        <a:rPr lang="en-IN" sz="1800" b="1" i="0" kern="1200" dirty="0" smtClean="0">
                          <a:solidFill>
                            <a:schemeClr val="tx1"/>
                          </a:solidFill>
                          <a:effectLst/>
                          <a:latin typeface="+mj-lt"/>
                          <a:ea typeface="+mn-ea"/>
                          <a:cs typeface="+mn-cs"/>
                        </a:rPr>
                        <a:t>Payment order</a:t>
                      </a:r>
                      <a:r>
                        <a:rPr lang="en-IN" sz="1800" b="0" i="0" kern="1200" dirty="0" smtClean="0">
                          <a:solidFill>
                            <a:schemeClr val="tx1"/>
                          </a:solidFill>
                          <a:effectLst/>
                          <a:latin typeface="+mj-lt"/>
                          <a:ea typeface="+mn-ea"/>
                          <a:cs typeface="+mn-cs"/>
                        </a:rPr>
                        <a:t>:</a:t>
                      </a:r>
                    </a:p>
                    <a:p>
                      <a:pPr lvl="2"/>
                      <a:r>
                        <a:rPr lang="en-IN" sz="1800" b="0" i="0" kern="1200" dirty="0" smtClean="0">
                          <a:solidFill>
                            <a:schemeClr val="tx1"/>
                          </a:solidFill>
                          <a:effectLst/>
                          <a:latin typeface="+mj-lt"/>
                          <a:ea typeface="+mn-ea"/>
                          <a:cs typeface="+mn-cs"/>
                        </a:rPr>
                        <a:t>Overdue and due interest</a:t>
                      </a:r>
                    </a:p>
                    <a:p>
                      <a:pPr lvl="2"/>
                      <a:r>
                        <a:rPr lang="en-IN" sz="1800" b="0" i="0" kern="1200" dirty="0" smtClean="0">
                          <a:solidFill>
                            <a:schemeClr val="tx1"/>
                          </a:solidFill>
                          <a:effectLst/>
                          <a:latin typeface="+mj-lt"/>
                          <a:ea typeface="+mn-ea"/>
                          <a:cs typeface="+mn-cs"/>
                        </a:rPr>
                        <a:t>Overdue and due principal</a:t>
                      </a:r>
                    </a:p>
                    <a:p>
                      <a:pPr lvl="2"/>
                      <a:r>
                        <a:rPr lang="en-IN" sz="1800" b="0" i="0" kern="1200" dirty="0" smtClean="0">
                          <a:solidFill>
                            <a:schemeClr val="tx1"/>
                          </a:solidFill>
                          <a:effectLst/>
                          <a:latin typeface="+mj-lt"/>
                          <a:ea typeface="+mn-ea"/>
                          <a:cs typeface="+mn-cs"/>
                        </a:rPr>
                        <a:t>Overdue and due penalties</a:t>
                      </a:r>
                    </a:p>
                    <a:p>
                      <a:pPr lvl="2"/>
                      <a:r>
                        <a:rPr lang="en-IN" sz="1800" b="0" i="0" kern="1200" dirty="0" smtClean="0">
                          <a:solidFill>
                            <a:schemeClr val="tx1"/>
                          </a:solidFill>
                          <a:effectLst/>
                          <a:latin typeface="+mj-lt"/>
                          <a:ea typeface="+mn-ea"/>
                          <a:cs typeface="+mn-cs"/>
                        </a:rPr>
                        <a:t>Overdue and due fees</a:t>
                      </a:r>
                    </a:p>
                    <a:p>
                      <a:r>
                        <a:rPr lang="en-IN" sz="1800" b="1" i="0" kern="1200" dirty="0" smtClean="0">
                          <a:solidFill>
                            <a:schemeClr val="tx1"/>
                          </a:solidFill>
                          <a:effectLst/>
                          <a:latin typeface="+mj-lt"/>
                          <a:ea typeface="+mn-ea"/>
                          <a:cs typeface="+mn-cs"/>
                        </a:rPr>
                        <a:t>Early payment</a:t>
                      </a:r>
                      <a:r>
                        <a:rPr lang="en-IN" sz="1800" b="0" i="0" kern="1200" dirty="0" smtClean="0">
                          <a:solidFill>
                            <a:schemeClr val="tx1"/>
                          </a:solidFill>
                          <a:effectLst/>
                          <a:latin typeface="+mj-lt"/>
                          <a:ea typeface="+mn-ea"/>
                          <a:cs typeface="+mn-cs"/>
                        </a:rPr>
                        <a:t>: Any payment that pays off an </a:t>
                      </a:r>
                      <a:r>
                        <a:rPr lang="en-IN" sz="1800" b="0" i="0" kern="1200" dirty="0" err="1" smtClean="0">
                          <a:solidFill>
                            <a:schemeClr val="tx1"/>
                          </a:solidFill>
                          <a:effectLst/>
                          <a:latin typeface="+mj-lt"/>
                          <a:ea typeface="+mn-ea"/>
                          <a:cs typeface="+mn-cs"/>
                        </a:rPr>
                        <a:t>installment</a:t>
                      </a:r>
                      <a:r>
                        <a:rPr lang="en-IN" sz="1800" b="0" i="0" kern="1200" dirty="0" smtClean="0">
                          <a:solidFill>
                            <a:schemeClr val="tx1"/>
                          </a:solidFill>
                          <a:effectLst/>
                          <a:latin typeface="+mj-lt"/>
                          <a:ea typeface="+mn-ea"/>
                          <a:cs typeface="+mn-cs"/>
                        </a:rPr>
                        <a:t> that occurs before the due date of the </a:t>
                      </a:r>
                      <a:r>
                        <a:rPr lang="en-IN" sz="1800" b="0" i="0" kern="1200" dirty="0" err="1" smtClean="0">
                          <a:solidFill>
                            <a:schemeClr val="tx1"/>
                          </a:solidFill>
                          <a:effectLst/>
                          <a:latin typeface="+mj-lt"/>
                          <a:ea typeface="+mn-ea"/>
                          <a:cs typeface="+mn-cs"/>
                        </a:rPr>
                        <a:t>installment</a:t>
                      </a:r>
                      <a:r>
                        <a:rPr lang="en-IN" sz="1800" b="0" i="0" kern="1200" dirty="0" smtClean="0">
                          <a:solidFill>
                            <a:schemeClr val="tx1"/>
                          </a:solidFill>
                          <a:effectLst/>
                          <a:latin typeface="+mj-lt"/>
                          <a:ea typeface="+mn-ea"/>
                          <a:cs typeface="+mn-cs"/>
                        </a:rPr>
                        <a:t>. There is no incentive/advantage to making an early payment as </a:t>
                      </a:r>
                      <a:r>
                        <a:rPr lang="en-IN" sz="1800" b="0" i="0" kern="1200" dirty="0" err="1" smtClean="0">
                          <a:solidFill>
                            <a:schemeClr val="tx1"/>
                          </a:solidFill>
                          <a:effectLst/>
                          <a:latin typeface="+mj-lt"/>
                          <a:ea typeface="+mn-ea"/>
                          <a:cs typeface="+mn-cs"/>
                        </a:rPr>
                        <a:t>theres</a:t>
                      </a:r>
                      <a:r>
                        <a:rPr lang="en-IN" sz="1800" b="0" i="0" kern="1200" dirty="0" smtClean="0">
                          <a:solidFill>
                            <a:schemeClr val="tx1"/>
                          </a:solidFill>
                          <a:effectLst/>
                          <a:latin typeface="+mj-lt"/>
                          <a:ea typeface="+mn-ea"/>
                          <a:cs typeface="+mn-cs"/>
                        </a:rPr>
                        <a:t> no decrease in cost of the loan.</a:t>
                      </a:r>
                    </a:p>
                    <a:p>
                      <a:r>
                        <a:rPr lang="en-IN" sz="1800" b="1" i="0" kern="1200" dirty="0" smtClean="0">
                          <a:solidFill>
                            <a:schemeClr val="tx1"/>
                          </a:solidFill>
                          <a:effectLst/>
                          <a:latin typeface="+mj-lt"/>
                          <a:ea typeface="+mn-ea"/>
                          <a:cs typeface="+mn-cs"/>
                        </a:rPr>
                        <a:t>On time payment</a:t>
                      </a:r>
                      <a:r>
                        <a:rPr lang="en-IN" sz="1800" b="0" i="0" kern="1200" dirty="0" smtClean="0">
                          <a:solidFill>
                            <a:schemeClr val="tx1"/>
                          </a:solidFill>
                          <a:effectLst/>
                          <a:latin typeface="+mj-lt"/>
                          <a:ea typeface="+mn-ea"/>
                          <a:cs typeface="+mn-cs"/>
                        </a:rPr>
                        <a:t>: Any payment that pays off an </a:t>
                      </a:r>
                      <a:r>
                        <a:rPr lang="en-IN" sz="1800" b="0" i="0" kern="1200" dirty="0" err="1" smtClean="0">
                          <a:solidFill>
                            <a:schemeClr val="tx1"/>
                          </a:solidFill>
                          <a:effectLst/>
                          <a:latin typeface="+mj-lt"/>
                          <a:ea typeface="+mn-ea"/>
                          <a:cs typeface="+mn-cs"/>
                        </a:rPr>
                        <a:t>installment</a:t>
                      </a:r>
                      <a:r>
                        <a:rPr lang="en-IN" sz="1800" b="0" i="0" kern="1200" dirty="0" smtClean="0">
                          <a:solidFill>
                            <a:schemeClr val="tx1"/>
                          </a:solidFill>
                          <a:effectLst/>
                          <a:latin typeface="+mj-lt"/>
                          <a:ea typeface="+mn-ea"/>
                          <a:cs typeface="+mn-cs"/>
                        </a:rPr>
                        <a:t> that occurs exactly on the due date of the </a:t>
                      </a:r>
                      <a:r>
                        <a:rPr lang="en-IN" sz="1800" b="0" i="0" kern="1200" dirty="0" err="1" smtClean="0">
                          <a:solidFill>
                            <a:schemeClr val="tx1"/>
                          </a:solidFill>
                          <a:effectLst/>
                          <a:latin typeface="+mj-lt"/>
                          <a:ea typeface="+mn-ea"/>
                          <a:cs typeface="+mn-cs"/>
                        </a:rPr>
                        <a:t>installment</a:t>
                      </a:r>
                      <a:r>
                        <a:rPr lang="en-IN" sz="1800" b="0" i="0" kern="1200" dirty="0" smtClean="0">
                          <a:solidFill>
                            <a:schemeClr val="tx1"/>
                          </a:solidFill>
                          <a:effectLst/>
                          <a:latin typeface="+mj-lt"/>
                          <a:ea typeface="+mn-ea"/>
                          <a:cs typeface="+mn-cs"/>
                        </a:rPr>
                        <a:t>.</a:t>
                      </a:r>
                    </a:p>
                    <a:p>
                      <a:r>
                        <a:rPr lang="en-IN" sz="1800" b="1" i="0" kern="1200" dirty="0" smtClean="0">
                          <a:solidFill>
                            <a:schemeClr val="tx1"/>
                          </a:solidFill>
                          <a:effectLst/>
                          <a:latin typeface="+mj-lt"/>
                          <a:ea typeface="+mn-ea"/>
                          <a:cs typeface="+mn-cs"/>
                        </a:rPr>
                        <a:t>Late payment</a:t>
                      </a:r>
                      <a:r>
                        <a:rPr lang="en-IN" sz="1800" b="0" i="0" kern="1200" dirty="0" smtClean="0">
                          <a:solidFill>
                            <a:schemeClr val="tx1"/>
                          </a:solidFill>
                          <a:effectLst/>
                          <a:latin typeface="+mj-lt"/>
                          <a:ea typeface="+mn-ea"/>
                          <a:cs typeface="+mn-cs"/>
                        </a:rPr>
                        <a:t>: Any payment that pays off an </a:t>
                      </a:r>
                      <a:r>
                        <a:rPr lang="en-IN" sz="1800" b="0" i="0" kern="1200" dirty="0" err="1" smtClean="0">
                          <a:solidFill>
                            <a:schemeClr val="tx1"/>
                          </a:solidFill>
                          <a:effectLst/>
                          <a:latin typeface="+mj-lt"/>
                          <a:ea typeface="+mn-ea"/>
                          <a:cs typeface="+mn-cs"/>
                        </a:rPr>
                        <a:t>installment</a:t>
                      </a:r>
                      <a:r>
                        <a:rPr lang="en-IN" sz="1800" b="0" i="0" kern="1200" dirty="0" smtClean="0">
                          <a:solidFill>
                            <a:schemeClr val="tx1"/>
                          </a:solidFill>
                          <a:effectLst/>
                          <a:latin typeface="+mj-lt"/>
                          <a:ea typeface="+mn-ea"/>
                          <a:cs typeface="+mn-cs"/>
                        </a:rPr>
                        <a:t> that occurs after the due date of the </a:t>
                      </a:r>
                      <a:r>
                        <a:rPr lang="en-IN" sz="1800" b="0" i="0" kern="1200" dirty="0" err="1" smtClean="0">
                          <a:solidFill>
                            <a:schemeClr val="tx1"/>
                          </a:solidFill>
                          <a:effectLst/>
                          <a:latin typeface="+mj-lt"/>
                          <a:ea typeface="+mn-ea"/>
                          <a:cs typeface="+mn-cs"/>
                        </a:rPr>
                        <a:t>installment</a:t>
                      </a:r>
                      <a:r>
                        <a:rPr lang="en-IN" sz="1800" b="0" i="0" kern="1200" dirty="0" smtClean="0">
                          <a:solidFill>
                            <a:schemeClr val="tx1"/>
                          </a:solidFill>
                          <a:effectLst/>
                          <a:latin typeface="+mj-lt"/>
                          <a:ea typeface="+mn-ea"/>
                          <a:cs typeface="+mn-cs"/>
                        </a:rPr>
                        <a:t>. There is no penalization for late payment. The total cost of the loan does not automatically increase, no penalties are automatically applied to the loan.</a:t>
                      </a:r>
                    </a:p>
                    <a:p>
                      <a:endParaRPr lang="en-IN" sz="800" dirty="0">
                        <a:solidFill>
                          <a:schemeClr val="tx1"/>
                        </a:solidFill>
                      </a:endParaRPr>
                    </a:p>
                  </a:txBody>
                  <a:tcPr/>
                </a:tc>
                <a:tc>
                  <a:txBody>
                    <a:bodyPr/>
                    <a:lstStyle/>
                    <a:p>
                      <a:endParaRPr lang="en-IN" sz="800" dirty="0">
                        <a:solidFill>
                          <a:schemeClr val="tx1"/>
                        </a:solidFill>
                      </a:endParaRPr>
                    </a:p>
                  </a:txBody>
                  <a:tcPr/>
                </a:tc>
                <a:tc>
                  <a:txBody>
                    <a:bodyPr/>
                    <a:lstStyle/>
                    <a:p>
                      <a:endParaRPr lang="en-IN" sz="800" dirty="0">
                        <a:solidFill>
                          <a:schemeClr val="tx1"/>
                        </a:solidFill>
                      </a:endParaRPr>
                    </a:p>
                  </a:txBody>
                  <a:tcPr/>
                </a:tc>
              </a:tr>
            </a:tbl>
          </a:graphicData>
        </a:graphic>
      </p:graphicFrame>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27675" y="5399960"/>
            <a:ext cx="1964325" cy="1634824"/>
          </a:xfrm>
          <a:prstGeom prst="rect">
            <a:avLst/>
          </a:prstGeom>
        </p:spPr>
      </p:pic>
    </p:spTree>
    <p:extLst>
      <p:ext uri="{BB962C8B-B14F-4D97-AF65-F5344CB8AC3E}">
        <p14:creationId xmlns:p14="http://schemas.microsoft.com/office/powerpoint/2010/main" val="7681393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68268819"/>
              </p:ext>
            </p:extLst>
          </p:nvPr>
        </p:nvGraphicFramePr>
        <p:xfrm>
          <a:off x="0" y="0"/>
          <a:ext cx="12192000" cy="7084133"/>
        </p:xfrm>
        <a:graphic>
          <a:graphicData uri="http://schemas.openxmlformats.org/drawingml/2006/table">
            <a:tbl>
              <a:tblPr firstRow="1" bandRow="1">
                <a:tableStyleId>{5C22544A-7EE6-4342-B048-85BDC9FD1C3A}</a:tableStyleId>
              </a:tblPr>
              <a:tblGrid>
                <a:gridCol w="1573306"/>
                <a:gridCol w="6979023"/>
                <a:gridCol w="1573306"/>
                <a:gridCol w="2066365"/>
              </a:tblGrid>
              <a:tr h="1110053">
                <a:tc>
                  <a:txBody>
                    <a:bodyPr/>
                    <a:lstStyle/>
                    <a:p>
                      <a:pPr algn="l" fontAlgn="t"/>
                      <a:r>
                        <a:rPr lang="en-IN" sz="2000" b="1" u="sng" dirty="0" smtClean="0">
                          <a:solidFill>
                            <a:srgbClr val="000000"/>
                          </a:solidFill>
                          <a:effectLst/>
                        </a:rPr>
                        <a:t>FIELD NAME</a:t>
                      </a:r>
                      <a:endParaRPr lang="en-IN" sz="2000" b="1" u="sng" dirty="0">
                        <a:solidFill>
                          <a:srgbClr val="000000"/>
                        </a:solidFill>
                        <a:effectLst/>
                      </a:endParaRPr>
                    </a:p>
                  </a:txBody>
                  <a:tcPr marL="95250" marR="95250" marT="66675" marB="66675"/>
                </a:tc>
                <a:tc>
                  <a:txBody>
                    <a:bodyPr/>
                    <a:lstStyle/>
                    <a:p>
                      <a:pPr algn="l" fontAlgn="t"/>
                      <a:r>
                        <a:rPr lang="en-IN" sz="2400" b="1" u="sng" dirty="0" smtClean="0">
                          <a:solidFill>
                            <a:srgbClr val="000000"/>
                          </a:solidFill>
                          <a:effectLst/>
                        </a:rPr>
                        <a:t>DESCRIPTION</a:t>
                      </a:r>
                      <a:endParaRPr lang="en-IN" sz="2400" b="1" u="sng" dirty="0">
                        <a:solidFill>
                          <a:srgbClr val="000000"/>
                        </a:solidFill>
                        <a:effectLst/>
                      </a:endParaRPr>
                    </a:p>
                  </a:txBody>
                  <a:tcPr marL="95250" marR="95250" marT="66675" marB="66675"/>
                </a:tc>
                <a:tc>
                  <a:txBody>
                    <a:bodyPr/>
                    <a:lstStyle/>
                    <a:p>
                      <a:pPr algn="l" fontAlgn="t"/>
                      <a:r>
                        <a:rPr lang="en-IN" sz="2400" b="1" u="sng" dirty="0" smtClean="0">
                          <a:solidFill>
                            <a:srgbClr val="000000"/>
                          </a:solidFill>
                          <a:effectLst/>
                        </a:rPr>
                        <a:t>EXAMPLE</a:t>
                      </a:r>
                      <a:endParaRPr lang="en-IN" sz="2400" b="1" u="sng" dirty="0">
                        <a:solidFill>
                          <a:srgbClr val="000000"/>
                        </a:solidFill>
                        <a:effectLst/>
                      </a:endParaRPr>
                    </a:p>
                  </a:txBody>
                  <a:tcPr marL="95250" marR="95250" marT="66675" marB="66675"/>
                </a:tc>
                <a:tc>
                  <a:txBody>
                    <a:bodyPr/>
                    <a:lstStyle/>
                    <a:p>
                      <a:pPr algn="l" fontAlgn="t"/>
                      <a:r>
                        <a:rPr lang="en-IN" sz="2400" b="1" u="sng" dirty="0" smtClean="0">
                          <a:solidFill>
                            <a:srgbClr val="000000"/>
                          </a:solidFill>
                          <a:effectLst/>
                        </a:rPr>
                        <a:t>VALIDATIONS</a:t>
                      </a:r>
                      <a:endParaRPr lang="en-IN" sz="2400" b="1" u="sng" dirty="0">
                        <a:solidFill>
                          <a:srgbClr val="000000"/>
                        </a:solidFill>
                        <a:effectLst/>
                      </a:endParaRPr>
                    </a:p>
                  </a:txBody>
                  <a:tcPr marL="95250" marR="95250" marT="66675" marB="66675"/>
                </a:tc>
              </a:tr>
              <a:tr h="5747947">
                <a:tc>
                  <a:txBody>
                    <a:bodyPr/>
                    <a:lstStyle/>
                    <a:p>
                      <a:endParaRPr lang="en-IN" sz="800" dirty="0"/>
                    </a:p>
                  </a:txBody>
                  <a:tcPr/>
                </a:tc>
                <a:tc>
                  <a:txBody>
                    <a:bodyPr/>
                    <a:lstStyle/>
                    <a:p>
                      <a:r>
                        <a:rPr lang="en-IN" sz="1800" b="1" i="0" kern="1200" dirty="0" smtClean="0">
                          <a:solidFill>
                            <a:schemeClr val="dk1"/>
                          </a:solidFill>
                          <a:effectLst/>
                          <a:latin typeface="+mn-lt"/>
                          <a:ea typeface="+mn-ea"/>
                          <a:cs typeface="+mn-cs"/>
                        </a:rPr>
                        <a:t>Early Payment Strategy</a:t>
                      </a:r>
                    </a:p>
                    <a:p>
                      <a:r>
                        <a:rPr lang="en-IN" sz="1800" b="0" i="0" kern="1200" dirty="0" smtClean="0">
                          <a:solidFill>
                            <a:schemeClr val="dk1"/>
                          </a:solidFill>
                          <a:effectLst/>
                          <a:latin typeface="+mn-lt"/>
                          <a:ea typeface="+mn-ea"/>
                          <a:cs typeface="+mn-cs"/>
                        </a:rPr>
                        <a:t>This strategy works similar to the Interest Principal Penalties Fees Order for on-time and late payments, </a:t>
                      </a:r>
                      <a:r>
                        <a:rPr lang="en-IN" sz="1800" b="0" i="0" kern="1200" dirty="0" err="1" smtClean="0">
                          <a:solidFill>
                            <a:schemeClr val="dk1"/>
                          </a:solidFill>
                          <a:effectLst/>
                          <a:latin typeface="+mn-lt"/>
                          <a:ea typeface="+mn-ea"/>
                          <a:cs typeface="+mn-cs"/>
                        </a:rPr>
                        <a:t>i.e</a:t>
                      </a:r>
                      <a:endParaRPr lang="en-IN" sz="1800" b="0" i="0" kern="1200" dirty="0" smtClean="0">
                        <a:solidFill>
                          <a:schemeClr val="dk1"/>
                        </a:solidFill>
                        <a:effectLst/>
                        <a:latin typeface="+mn-lt"/>
                        <a:ea typeface="+mn-ea"/>
                        <a:cs typeface="+mn-cs"/>
                      </a:endParaRPr>
                    </a:p>
                    <a:p>
                      <a:r>
                        <a:rPr lang="en-IN" sz="1800" b="1" i="0" kern="1200" dirty="0" smtClean="0">
                          <a:solidFill>
                            <a:schemeClr val="dk1"/>
                          </a:solidFill>
                          <a:effectLst/>
                          <a:latin typeface="+mn-lt"/>
                          <a:ea typeface="+mn-ea"/>
                          <a:cs typeface="+mn-cs"/>
                        </a:rPr>
                        <a:t>Payment order</a:t>
                      </a:r>
                      <a:r>
                        <a:rPr lang="en-IN" sz="1800" b="0" i="0" kern="1200" dirty="0" smtClean="0">
                          <a:solidFill>
                            <a:schemeClr val="dk1"/>
                          </a:solidFill>
                          <a:effectLst/>
                          <a:latin typeface="+mn-lt"/>
                          <a:ea typeface="+mn-ea"/>
                          <a:cs typeface="+mn-cs"/>
                        </a:rPr>
                        <a:t>:</a:t>
                      </a:r>
                    </a:p>
                    <a:p>
                      <a:pPr lvl="2"/>
                      <a:r>
                        <a:rPr lang="en-IN" sz="1800" b="0" i="0" kern="1200" dirty="0" smtClean="0">
                          <a:solidFill>
                            <a:schemeClr val="dk1"/>
                          </a:solidFill>
                          <a:effectLst/>
                          <a:latin typeface="+mn-lt"/>
                          <a:ea typeface="+mn-ea"/>
                          <a:cs typeface="+mn-cs"/>
                        </a:rPr>
                        <a:t>Overdue and due interest</a:t>
                      </a:r>
                    </a:p>
                    <a:p>
                      <a:pPr lvl="2"/>
                      <a:r>
                        <a:rPr lang="en-IN" sz="1800" b="0" i="0" kern="1200" dirty="0" smtClean="0">
                          <a:solidFill>
                            <a:schemeClr val="dk1"/>
                          </a:solidFill>
                          <a:effectLst/>
                          <a:latin typeface="+mn-lt"/>
                          <a:ea typeface="+mn-ea"/>
                          <a:cs typeface="+mn-cs"/>
                        </a:rPr>
                        <a:t>Overdue and due principal</a:t>
                      </a:r>
                    </a:p>
                    <a:p>
                      <a:pPr lvl="2"/>
                      <a:r>
                        <a:rPr lang="en-IN" sz="1800" b="0" i="0" kern="1200" dirty="0" smtClean="0">
                          <a:solidFill>
                            <a:schemeClr val="dk1"/>
                          </a:solidFill>
                          <a:effectLst/>
                          <a:latin typeface="+mn-lt"/>
                          <a:ea typeface="+mn-ea"/>
                          <a:cs typeface="+mn-cs"/>
                        </a:rPr>
                        <a:t>Overdue and due penalties</a:t>
                      </a:r>
                    </a:p>
                    <a:p>
                      <a:pPr lvl="2"/>
                      <a:r>
                        <a:rPr lang="en-IN" sz="1800" b="0" i="0" kern="1200" dirty="0" smtClean="0">
                          <a:solidFill>
                            <a:schemeClr val="dk1"/>
                          </a:solidFill>
                          <a:effectLst/>
                          <a:latin typeface="+mn-lt"/>
                          <a:ea typeface="+mn-ea"/>
                          <a:cs typeface="+mn-cs"/>
                        </a:rPr>
                        <a:t>Overdue and due fees</a:t>
                      </a:r>
                    </a:p>
                    <a:p>
                      <a:r>
                        <a:rPr lang="en-IN" sz="1800" b="1" i="0" kern="1200" dirty="0" smtClean="0">
                          <a:solidFill>
                            <a:schemeClr val="dk1"/>
                          </a:solidFill>
                          <a:effectLst/>
                          <a:latin typeface="+mn-lt"/>
                          <a:ea typeface="+mn-ea"/>
                          <a:cs typeface="+mn-cs"/>
                        </a:rPr>
                        <a:t>Early payment</a:t>
                      </a:r>
                      <a:r>
                        <a:rPr lang="en-IN" sz="1800" b="0" i="0" kern="1200" dirty="0" smtClean="0">
                          <a:solidFill>
                            <a:schemeClr val="dk1"/>
                          </a:solidFill>
                          <a:effectLst/>
                          <a:latin typeface="+mn-lt"/>
                          <a:ea typeface="+mn-ea"/>
                          <a:cs typeface="+mn-cs"/>
                        </a:rPr>
                        <a:t>: Any payment that pays off an </a:t>
                      </a:r>
                      <a:r>
                        <a:rPr lang="en-IN" sz="1800" b="0" i="0" kern="1200" dirty="0" err="1" smtClean="0">
                          <a:solidFill>
                            <a:schemeClr val="dk1"/>
                          </a:solidFill>
                          <a:effectLst/>
                          <a:latin typeface="+mn-lt"/>
                          <a:ea typeface="+mn-ea"/>
                          <a:cs typeface="+mn-cs"/>
                        </a:rPr>
                        <a:t>installment</a:t>
                      </a:r>
                      <a:r>
                        <a:rPr lang="en-IN" sz="1800" b="0" i="0" kern="1200" dirty="0" smtClean="0">
                          <a:solidFill>
                            <a:schemeClr val="dk1"/>
                          </a:solidFill>
                          <a:effectLst/>
                          <a:latin typeface="+mn-lt"/>
                          <a:ea typeface="+mn-ea"/>
                          <a:cs typeface="+mn-cs"/>
                        </a:rPr>
                        <a:t> that occurs before the due date of the </a:t>
                      </a:r>
                      <a:r>
                        <a:rPr lang="en-IN" sz="1800" b="0" i="0" kern="1200" dirty="0" err="1" smtClean="0">
                          <a:solidFill>
                            <a:schemeClr val="dk1"/>
                          </a:solidFill>
                          <a:effectLst/>
                          <a:latin typeface="+mn-lt"/>
                          <a:ea typeface="+mn-ea"/>
                          <a:cs typeface="+mn-cs"/>
                        </a:rPr>
                        <a:t>installment</a:t>
                      </a:r>
                      <a:r>
                        <a:rPr lang="en-IN" sz="1800" b="0" i="0" kern="1200" dirty="0" smtClean="0">
                          <a:solidFill>
                            <a:schemeClr val="dk1"/>
                          </a:solidFill>
                          <a:effectLst/>
                          <a:latin typeface="+mn-lt"/>
                          <a:ea typeface="+mn-ea"/>
                          <a:cs typeface="+mn-cs"/>
                        </a:rPr>
                        <a:t>. There is no incentive/advantage to making an early payment as </a:t>
                      </a:r>
                      <a:r>
                        <a:rPr lang="en-IN" sz="1800" b="0" i="0" kern="1200" dirty="0" err="1" smtClean="0">
                          <a:solidFill>
                            <a:schemeClr val="dk1"/>
                          </a:solidFill>
                          <a:effectLst/>
                          <a:latin typeface="+mn-lt"/>
                          <a:ea typeface="+mn-ea"/>
                          <a:cs typeface="+mn-cs"/>
                        </a:rPr>
                        <a:t>theres</a:t>
                      </a:r>
                      <a:r>
                        <a:rPr lang="en-IN" sz="1800" b="0" i="0" kern="1200" dirty="0" smtClean="0">
                          <a:solidFill>
                            <a:schemeClr val="dk1"/>
                          </a:solidFill>
                          <a:effectLst/>
                          <a:latin typeface="+mn-lt"/>
                          <a:ea typeface="+mn-ea"/>
                          <a:cs typeface="+mn-cs"/>
                        </a:rPr>
                        <a:t> no decrease in cost of the loan. However, early payments are allocated only towards principal payments of future </a:t>
                      </a:r>
                      <a:r>
                        <a:rPr lang="en-IN" sz="1800" b="0" i="0" kern="1200" dirty="0" err="1" smtClean="0">
                          <a:solidFill>
                            <a:schemeClr val="dk1"/>
                          </a:solidFill>
                          <a:effectLst/>
                          <a:latin typeface="+mn-lt"/>
                          <a:ea typeface="+mn-ea"/>
                          <a:cs typeface="+mn-cs"/>
                        </a:rPr>
                        <a:t>installments</a:t>
                      </a:r>
                      <a:r>
                        <a:rPr lang="en-IN" sz="1800" b="0" i="0" kern="1200" dirty="0" smtClean="0">
                          <a:solidFill>
                            <a:schemeClr val="dk1"/>
                          </a:solidFill>
                          <a:effectLst/>
                          <a:latin typeface="+mn-lt"/>
                          <a:ea typeface="+mn-ea"/>
                          <a:cs typeface="+mn-cs"/>
                        </a:rPr>
                        <a:t>. Interest and fees/penalties of future </a:t>
                      </a:r>
                      <a:r>
                        <a:rPr lang="en-IN" sz="1800" b="0" i="0" kern="1200" dirty="0" err="1" smtClean="0">
                          <a:solidFill>
                            <a:schemeClr val="dk1"/>
                          </a:solidFill>
                          <a:effectLst/>
                          <a:latin typeface="+mn-lt"/>
                          <a:ea typeface="+mn-ea"/>
                          <a:cs typeface="+mn-cs"/>
                        </a:rPr>
                        <a:t>installments</a:t>
                      </a:r>
                      <a:r>
                        <a:rPr lang="en-IN" sz="1800" b="0" i="0" kern="1200" dirty="0" smtClean="0">
                          <a:solidFill>
                            <a:schemeClr val="dk1"/>
                          </a:solidFill>
                          <a:effectLst/>
                          <a:latin typeface="+mn-lt"/>
                          <a:ea typeface="+mn-ea"/>
                          <a:cs typeface="+mn-cs"/>
                        </a:rPr>
                        <a:t> are not paid and may be waived manually if required</a:t>
                      </a:r>
                    </a:p>
                    <a:p>
                      <a:endParaRPr lang="en-IN" sz="1800" b="0" i="0" kern="1200" dirty="0" smtClean="0">
                        <a:solidFill>
                          <a:schemeClr val="dk1"/>
                        </a:solidFill>
                        <a:effectLst/>
                        <a:latin typeface="+mn-lt"/>
                        <a:ea typeface="+mn-ea"/>
                        <a:cs typeface="+mn-cs"/>
                      </a:endParaRPr>
                    </a:p>
                    <a:p>
                      <a:r>
                        <a:rPr lang="en-IN" sz="1800" b="1" i="0" kern="1200" dirty="0" smtClean="0">
                          <a:solidFill>
                            <a:schemeClr val="dk1"/>
                          </a:solidFill>
                          <a:effectLst/>
                          <a:latin typeface="+mn-lt"/>
                          <a:ea typeface="+mn-ea"/>
                          <a:cs typeface="+mn-cs"/>
                        </a:rPr>
                        <a:t>On time payment</a:t>
                      </a:r>
                      <a:r>
                        <a:rPr lang="en-IN" sz="1800" b="0" i="0" kern="1200" dirty="0" smtClean="0">
                          <a:solidFill>
                            <a:schemeClr val="dk1"/>
                          </a:solidFill>
                          <a:effectLst/>
                          <a:latin typeface="+mn-lt"/>
                          <a:ea typeface="+mn-ea"/>
                          <a:cs typeface="+mn-cs"/>
                        </a:rPr>
                        <a:t>: Any payment that pays off an </a:t>
                      </a:r>
                      <a:r>
                        <a:rPr lang="en-IN" sz="1800" b="0" i="0" kern="1200" dirty="0" err="1" smtClean="0">
                          <a:solidFill>
                            <a:schemeClr val="dk1"/>
                          </a:solidFill>
                          <a:effectLst/>
                          <a:latin typeface="+mn-lt"/>
                          <a:ea typeface="+mn-ea"/>
                          <a:cs typeface="+mn-cs"/>
                        </a:rPr>
                        <a:t>installment</a:t>
                      </a:r>
                      <a:r>
                        <a:rPr lang="en-IN" sz="1800" b="0" i="0" kern="1200" dirty="0" smtClean="0">
                          <a:solidFill>
                            <a:schemeClr val="dk1"/>
                          </a:solidFill>
                          <a:effectLst/>
                          <a:latin typeface="+mn-lt"/>
                          <a:ea typeface="+mn-ea"/>
                          <a:cs typeface="+mn-cs"/>
                        </a:rPr>
                        <a:t> that occurs exactly on the due date of the </a:t>
                      </a:r>
                      <a:r>
                        <a:rPr lang="en-IN" sz="1800" b="0" i="0" kern="1200" dirty="0" err="1" smtClean="0">
                          <a:solidFill>
                            <a:schemeClr val="dk1"/>
                          </a:solidFill>
                          <a:effectLst/>
                          <a:latin typeface="+mn-lt"/>
                          <a:ea typeface="+mn-ea"/>
                          <a:cs typeface="+mn-cs"/>
                        </a:rPr>
                        <a:t>installment</a:t>
                      </a:r>
                      <a:r>
                        <a:rPr lang="en-IN" sz="1800" b="0" i="0" kern="1200" dirty="0" smtClean="0">
                          <a:solidFill>
                            <a:schemeClr val="dk1"/>
                          </a:solidFill>
                          <a:effectLst/>
                          <a:latin typeface="+mn-lt"/>
                          <a:ea typeface="+mn-ea"/>
                          <a:cs typeface="+mn-cs"/>
                        </a:rPr>
                        <a:t>.</a:t>
                      </a:r>
                    </a:p>
                    <a:p>
                      <a:r>
                        <a:rPr lang="en-IN" sz="1800" b="1" i="0" kern="1200" dirty="0" smtClean="0">
                          <a:solidFill>
                            <a:schemeClr val="dk1"/>
                          </a:solidFill>
                          <a:effectLst/>
                          <a:latin typeface="+mn-lt"/>
                          <a:ea typeface="+mn-ea"/>
                          <a:cs typeface="+mn-cs"/>
                        </a:rPr>
                        <a:t>Late payment</a:t>
                      </a:r>
                      <a:r>
                        <a:rPr lang="en-IN" sz="1800" b="0" i="0" kern="1200" dirty="0" smtClean="0">
                          <a:solidFill>
                            <a:schemeClr val="dk1"/>
                          </a:solidFill>
                          <a:effectLst/>
                          <a:latin typeface="+mn-lt"/>
                          <a:ea typeface="+mn-ea"/>
                          <a:cs typeface="+mn-cs"/>
                        </a:rPr>
                        <a:t>: Any payment that pays off an </a:t>
                      </a:r>
                      <a:r>
                        <a:rPr lang="en-IN" sz="1800" b="0" i="0" kern="1200" dirty="0" err="1" smtClean="0">
                          <a:solidFill>
                            <a:schemeClr val="dk1"/>
                          </a:solidFill>
                          <a:effectLst/>
                          <a:latin typeface="+mn-lt"/>
                          <a:ea typeface="+mn-ea"/>
                          <a:cs typeface="+mn-cs"/>
                        </a:rPr>
                        <a:t>installment</a:t>
                      </a:r>
                      <a:r>
                        <a:rPr lang="en-IN" sz="1800" b="0" i="0" kern="1200" dirty="0" smtClean="0">
                          <a:solidFill>
                            <a:schemeClr val="dk1"/>
                          </a:solidFill>
                          <a:effectLst/>
                          <a:latin typeface="+mn-lt"/>
                          <a:ea typeface="+mn-ea"/>
                          <a:cs typeface="+mn-cs"/>
                        </a:rPr>
                        <a:t> that occurs after the due date of the </a:t>
                      </a:r>
                      <a:r>
                        <a:rPr lang="en-IN" sz="1800" b="0" i="0" kern="1200" dirty="0" err="1" smtClean="0">
                          <a:solidFill>
                            <a:schemeClr val="dk1"/>
                          </a:solidFill>
                          <a:effectLst/>
                          <a:latin typeface="+mn-lt"/>
                          <a:ea typeface="+mn-ea"/>
                          <a:cs typeface="+mn-cs"/>
                        </a:rPr>
                        <a:t>installment</a:t>
                      </a:r>
                      <a:r>
                        <a:rPr lang="en-IN" sz="1800" b="0" i="0" kern="1200" dirty="0" smtClean="0">
                          <a:solidFill>
                            <a:schemeClr val="dk1"/>
                          </a:solidFill>
                          <a:effectLst/>
                          <a:latin typeface="+mn-lt"/>
                          <a:ea typeface="+mn-ea"/>
                          <a:cs typeface="+mn-cs"/>
                        </a:rPr>
                        <a:t>. There is no penalization for late payment. The total cost of the loan does not automatically increase, no penalties are automatically applied to the loan.</a:t>
                      </a:r>
                    </a:p>
                    <a:p>
                      <a:endParaRPr lang="en-IN" sz="800" dirty="0"/>
                    </a:p>
                  </a:txBody>
                  <a:tcPr/>
                </a:tc>
                <a:tc>
                  <a:txBody>
                    <a:bodyPr/>
                    <a:lstStyle/>
                    <a:p>
                      <a:endParaRPr lang="en-IN" sz="800" dirty="0"/>
                    </a:p>
                  </a:txBody>
                  <a:tcPr/>
                </a:tc>
                <a:tc>
                  <a:txBody>
                    <a:bodyPr/>
                    <a:lstStyle/>
                    <a:p>
                      <a:endParaRPr lang="en-IN" sz="800" dirty="0"/>
                    </a:p>
                  </a:txBody>
                  <a:tcPr/>
                </a:tc>
              </a:tr>
            </a:tbl>
          </a:graphicData>
        </a:graphic>
      </p:graphicFrame>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27675" y="5424344"/>
            <a:ext cx="1964325" cy="1634824"/>
          </a:xfrm>
          <a:prstGeom prst="rect">
            <a:avLst/>
          </a:prstGeom>
        </p:spPr>
      </p:pic>
    </p:spTree>
    <p:extLst>
      <p:ext uri="{BB962C8B-B14F-4D97-AF65-F5344CB8AC3E}">
        <p14:creationId xmlns:p14="http://schemas.microsoft.com/office/powerpoint/2010/main" val="3983575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24106" y="217669"/>
            <a:ext cx="10794382" cy="1200329"/>
          </a:xfrm>
          <a:prstGeom prst="rect">
            <a:avLst/>
          </a:prstGeom>
        </p:spPr>
        <p:txBody>
          <a:bodyPr wrap="square">
            <a:spAutoFit/>
          </a:bodyPr>
          <a:lstStyle/>
          <a:p>
            <a:r>
              <a:rPr lang="en-IN" sz="3600" u="sng" dirty="0">
                <a:effectLst>
                  <a:outerShdw blurRad="38100" dist="38100" dir="2700000" algn="tl">
                    <a:srgbClr val="000000">
                      <a:alpha val="43137"/>
                    </a:srgbClr>
                  </a:outerShdw>
                </a:effectLst>
                <a:latin typeface="Algerian" panose="04020705040A02060702" pitchFamily="82" charset="0"/>
              </a:rPr>
              <a:t>How to Process Bulk JLG Loan Application</a:t>
            </a:r>
            <a:r>
              <a:rPr lang="en-IN" sz="3600" u="sng" dirty="0">
                <a:effectLst>
                  <a:outerShdw blurRad="38100" dist="38100" dir="2700000" algn="tl">
                    <a:srgbClr val="000000">
                      <a:alpha val="43137"/>
                    </a:srgbClr>
                  </a:outerShdw>
                </a:effectLst>
              </a:rPr>
              <a:t/>
            </a:r>
            <a:br>
              <a:rPr lang="en-IN" sz="3600" u="sng" dirty="0">
                <a:effectLst>
                  <a:outerShdw blurRad="38100" dist="38100" dir="2700000" algn="tl">
                    <a:srgbClr val="000000">
                      <a:alpha val="43137"/>
                    </a:srgbClr>
                  </a:outerShdw>
                </a:effectLst>
              </a:rPr>
            </a:br>
            <a:endParaRPr lang="en-IN" sz="3600" dirty="0"/>
          </a:p>
        </p:txBody>
      </p:sp>
      <p:sp>
        <p:nvSpPr>
          <p:cNvPr id="5" name="Rectangle 4"/>
          <p:cNvSpPr/>
          <p:nvPr/>
        </p:nvSpPr>
        <p:spPr>
          <a:xfrm>
            <a:off x="524106" y="1169086"/>
            <a:ext cx="9556596" cy="1785104"/>
          </a:xfrm>
          <a:prstGeom prst="rect">
            <a:avLst/>
          </a:prstGeom>
        </p:spPr>
        <p:txBody>
          <a:bodyPr wrap="square">
            <a:spAutoFit/>
          </a:bodyPr>
          <a:lstStyle/>
          <a:p>
            <a:r>
              <a:rPr lang="en-IN" dirty="0">
                <a:latin typeface="Arial" panose="020B0604020202020204" pitchFamily="34" charset="0"/>
              </a:rPr>
              <a:t>Bulk Joint Liability Group (JLG) Loan Application enables you to process the JLG Loan for more than one Client in a single Group</a:t>
            </a:r>
            <a:r>
              <a:rPr lang="en-IN" dirty="0" smtClean="0">
                <a:latin typeface="Arial" panose="020B0604020202020204" pitchFamily="34" charset="0"/>
              </a:rPr>
              <a:t>.</a:t>
            </a:r>
          </a:p>
          <a:p>
            <a:endParaRPr lang="en-IN" dirty="0">
              <a:latin typeface="Arial" panose="020B0604020202020204" pitchFamily="34" charset="0"/>
            </a:endParaRPr>
          </a:p>
          <a:p>
            <a:pPr marL="342900" indent="-342900">
              <a:buFont typeface="Wingdings" panose="05000000000000000000" pitchFamily="2" charset="2"/>
              <a:buChar char="Ø"/>
            </a:pPr>
            <a:r>
              <a:rPr lang="en-IN" sz="2000" b="1" u="sng" dirty="0" smtClean="0">
                <a:effectLst>
                  <a:outerShdw blurRad="38100" dist="38100" dir="2700000" algn="tl">
                    <a:srgbClr val="000000">
                      <a:alpha val="43137"/>
                    </a:srgbClr>
                  </a:outerShdw>
                </a:effectLst>
                <a:latin typeface="Arial" panose="020B0604020202020204" pitchFamily="34" charset="0"/>
              </a:rPr>
              <a:t>TO CREATE BULK JLG LOAN APPLICATION:</a:t>
            </a:r>
          </a:p>
          <a:p>
            <a:endParaRPr lang="en-IN" b="1" dirty="0">
              <a:solidFill>
                <a:schemeClr val="bg1"/>
              </a:solidFill>
              <a:latin typeface="Arial" panose="020B0604020202020204" pitchFamily="34" charset="0"/>
            </a:endParaRPr>
          </a:p>
          <a:p>
            <a:pPr>
              <a:buFont typeface="+mj-lt"/>
              <a:buAutoNum type="arabicPeriod"/>
            </a:pPr>
            <a:r>
              <a:rPr lang="en-IN" dirty="0">
                <a:latin typeface="Arial" panose="020B0604020202020204" pitchFamily="34" charset="0"/>
              </a:rPr>
              <a:t>Go to specific Group and Click on 'Bulk JLG Loan Application' to see the following window. </a:t>
            </a:r>
            <a:endParaRPr lang="en-IN" b="0" i="0" dirty="0">
              <a:effectLst/>
              <a:latin typeface="Arial" panose="020B0604020202020204" pitchFamily="34"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069140"/>
            <a:ext cx="12192000" cy="3788859"/>
          </a:xfrm>
          <a:prstGeom prst="rect">
            <a:avLst/>
          </a:prstGeom>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80702" y="949880"/>
            <a:ext cx="1964325" cy="1634824"/>
          </a:xfrm>
          <a:prstGeom prst="rect">
            <a:avLst/>
          </a:prstGeom>
        </p:spPr>
      </p:pic>
    </p:spTree>
    <p:extLst>
      <p:ext uri="{BB962C8B-B14F-4D97-AF65-F5344CB8AC3E}">
        <p14:creationId xmlns:p14="http://schemas.microsoft.com/office/powerpoint/2010/main" val="60546977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945605849"/>
              </p:ext>
            </p:extLst>
          </p:nvPr>
        </p:nvGraphicFramePr>
        <p:xfrm>
          <a:off x="0" y="0"/>
          <a:ext cx="12192000" cy="6896059"/>
        </p:xfrm>
        <a:graphic>
          <a:graphicData uri="http://schemas.openxmlformats.org/drawingml/2006/table">
            <a:tbl>
              <a:tblPr firstRow="1" bandRow="1">
                <a:tableStyleId>{5C22544A-7EE6-4342-B048-85BDC9FD1C3A}</a:tableStyleId>
              </a:tblPr>
              <a:tblGrid>
                <a:gridCol w="1570299"/>
                <a:gridCol w="7146981"/>
                <a:gridCol w="1499616"/>
                <a:gridCol w="1975104"/>
              </a:tblGrid>
              <a:tr h="826811">
                <a:tc>
                  <a:txBody>
                    <a:bodyPr/>
                    <a:lstStyle/>
                    <a:p>
                      <a:pPr algn="l" fontAlgn="t"/>
                      <a:r>
                        <a:rPr lang="en-IN" sz="2400" b="1" u="sng" dirty="0" smtClean="0">
                          <a:solidFill>
                            <a:schemeClr val="tx1"/>
                          </a:solidFill>
                          <a:effectLst/>
                        </a:rPr>
                        <a:t>FIELD NAME</a:t>
                      </a:r>
                      <a:endParaRPr lang="en-IN" sz="2400" b="1" u="sng" dirty="0">
                        <a:solidFill>
                          <a:schemeClr val="tx1"/>
                        </a:solidFill>
                        <a:effectLst/>
                      </a:endParaRPr>
                    </a:p>
                  </a:txBody>
                  <a:tcPr marL="95250" marR="95250" marT="66675" marB="66675"/>
                </a:tc>
                <a:tc>
                  <a:txBody>
                    <a:bodyPr/>
                    <a:lstStyle/>
                    <a:p>
                      <a:pPr algn="l" fontAlgn="t"/>
                      <a:r>
                        <a:rPr lang="en-IN" sz="2400" b="1" u="sng" dirty="0" smtClean="0">
                          <a:solidFill>
                            <a:schemeClr val="tx1"/>
                          </a:solidFill>
                          <a:effectLst/>
                        </a:rPr>
                        <a:t>DESCRIPTION</a:t>
                      </a:r>
                      <a:endParaRPr lang="en-IN" sz="2400" b="1" u="sng" dirty="0">
                        <a:solidFill>
                          <a:schemeClr val="tx1"/>
                        </a:solidFill>
                        <a:effectLst/>
                      </a:endParaRPr>
                    </a:p>
                  </a:txBody>
                  <a:tcPr marL="95250" marR="95250" marT="66675" marB="66675"/>
                </a:tc>
                <a:tc>
                  <a:txBody>
                    <a:bodyPr/>
                    <a:lstStyle/>
                    <a:p>
                      <a:pPr algn="l" fontAlgn="t"/>
                      <a:r>
                        <a:rPr lang="en-IN" sz="2400" b="1" u="sng" dirty="0" smtClean="0">
                          <a:solidFill>
                            <a:schemeClr val="tx1"/>
                          </a:solidFill>
                          <a:effectLst/>
                        </a:rPr>
                        <a:t>EXAMPLE</a:t>
                      </a:r>
                      <a:endParaRPr lang="en-IN" sz="2400" b="1" u="sng" dirty="0">
                        <a:solidFill>
                          <a:schemeClr val="tx1"/>
                        </a:solidFill>
                        <a:effectLst/>
                      </a:endParaRPr>
                    </a:p>
                  </a:txBody>
                  <a:tcPr marL="95250" marR="95250" marT="66675" marB="66675"/>
                </a:tc>
                <a:tc>
                  <a:txBody>
                    <a:bodyPr/>
                    <a:lstStyle/>
                    <a:p>
                      <a:pPr algn="l" fontAlgn="t"/>
                      <a:r>
                        <a:rPr lang="en-IN" sz="2400" b="1" u="sng" dirty="0" smtClean="0">
                          <a:solidFill>
                            <a:schemeClr val="tx1"/>
                          </a:solidFill>
                          <a:effectLst/>
                        </a:rPr>
                        <a:t>VALIDATIONS</a:t>
                      </a:r>
                      <a:endParaRPr lang="en-IN" sz="2400" b="1" u="sng" dirty="0">
                        <a:solidFill>
                          <a:schemeClr val="tx1"/>
                        </a:solidFill>
                        <a:effectLst/>
                      </a:endParaRPr>
                    </a:p>
                  </a:txBody>
                  <a:tcPr marL="95250" marR="95250" marT="66675" marB="66675"/>
                </a:tc>
              </a:tr>
              <a:tr h="1928281">
                <a:tc>
                  <a:txBody>
                    <a:bodyPr/>
                    <a:lstStyle/>
                    <a:p>
                      <a:pPr algn="l" fontAlgn="t"/>
                      <a:r>
                        <a:rPr lang="en-IN" sz="2000" dirty="0">
                          <a:solidFill>
                            <a:schemeClr val="tx1"/>
                          </a:solidFill>
                          <a:effectLst/>
                          <a:latin typeface="+mj-lt"/>
                        </a:rPr>
                        <a:t>Interest free period</a:t>
                      </a:r>
                    </a:p>
                  </a:txBody>
                  <a:tcPr marL="95250" marR="95250" marT="66675" marB="66675"/>
                </a:tc>
                <a:tc>
                  <a:txBody>
                    <a:bodyPr/>
                    <a:lstStyle/>
                    <a:p>
                      <a:pPr algn="l" fontAlgn="t"/>
                      <a:r>
                        <a:rPr lang="en-IN" sz="2000" dirty="0">
                          <a:solidFill>
                            <a:schemeClr val="tx1"/>
                          </a:solidFill>
                          <a:effectLst/>
                          <a:latin typeface="+mj-lt"/>
                        </a:rPr>
                        <a:t>If the Interest Free Period is '4' and the client's Repayment Frequency is every week, then for the first four weeks the client need not to pay interest, he has to pay principle due for that week only.</a:t>
                      </a:r>
                    </a:p>
                  </a:txBody>
                  <a:tcPr marL="95250" marR="95250" marT="66675" marB="66675"/>
                </a:tc>
                <a:tc>
                  <a:txBody>
                    <a:bodyPr/>
                    <a:lstStyle/>
                    <a:p>
                      <a:pPr algn="l" fontAlgn="t"/>
                      <a:r>
                        <a:rPr lang="en-IN" sz="1600" dirty="0">
                          <a:solidFill>
                            <a:schemeClr val="tx1"/>
                          </a:solidFill>
                          <a:effectLst/>
                          <a:latin typeface="+mj-lt"/>
                        </a:rPr>
                        <a:t> </a:t>
                      </a:r>
                    </a:p>
                  </a:txBody>
                  <a:tcPr marL="95250" marR="95250" marT="66675" marB="66675"/>
                </a:tc>
                <a:tc>
                  <a:txBody>
                    <a:bodyPr/>
                    <a:lstStyle/>
                    <a:p>
                      <a:pPr algn="l" fontAlgn="t"/>
                      <a:r>
                        <a:rPr lang="en-IN" sz="1600">
                          <a:solidFill>
                            <a:schemeClr val="tx1"/>
                          </a:solidFill>
                          <a:effectLst/>
                          <a:latin typeface="+mj-lt"/>
                        </a:rPr>
                        <a:t> </a:t>
                      </a:r>
                    </a:p>
                  </a:txBody>
                  <a:tcPr marL="95250" marR="95250" marT="66675" marB="66675"/>
                </a:tc>
              </a:tr>
              <a:tr h="4102908">
                <a:tc>
                  <a:txBody>
                    <a:bodyPr/>
                    <a:lstStyle/>
                    <a:p>
                      <a:pPr algn="l" fontAlgn="t"/>
                      <a:r>
                        <a:rPr lang="en-IN" sz="2000" dirty="0">
                          <a:solidFill>
                            <a:schemeClr val="tx1"/>
                          </a:solidFill>
                          <a:effectLst/>
                          <a:latin typeface="+mj-lt"/>
                        </a:rPr>
                        <a:t>Moratorium</a:t>
                      </a:r>
                    </a:p>
                    <a:p>
                      <a:pPr algn="l" fontAlgn="t"/>
                      <a:r>
                        <a:rPr lang="en-IN" sz="2000" dirty="0">
                          <a:solidFill>
                            <a:schemeClr val="tx1"/>
                          </a:solidFill>
                          <a:effectLst/>
                          <a:latin typeface="+mj-lt"/>
                        </a:rPr>
                        <a:t>On principal payment</a:t>
                      </a:r>
                    </a:p>
                    <a:p>
                      <a:pPr algn="l" fontAlgn="t"/>
                      <a:r>
                        <a:rPr lang="en-IN" sz="2000" dirty="0">
                          <a:solidFill>
                            <a:schemeClr val="tx1"/>
                          </a:solidFill>
                          <a:effectLst/>
                          <a:latin typeface="+mj-lt"/>
                        </a:rPr>
                        <a:t>On interest payment</a:t>
                      </a:r>
                    </a:p>
                  </a:txBody>
                  <a:tcPr marL="95250" marR="95250" marT="66675" marB="66675"/>
                </a:tc>
                <a:tc>
                  <a:txBody>
                    <a:bodyPr/>
                    <a:lstStyle/>
                    <a:p>
                      <a:pPr algn="l" fontAlgn="t"/>
                      <a:r>
                        <a:rPr lang="en-IN" sz="2000" dirty="0">
                          <a:solidFill>
                            <a:schemeClr val="tx1"/>
                          </a:solidFill>
                          <a:effectLst/>
                          <a:latin typeface="+mj-lt"/>
                        </a:rPr>
                        <a:t>Suppose, If </a:t>
                      </a:r>
                      <a:r>
                        <a:rPr lang="en-IN" sz="2000" dirty="0" err="1">
                          <a:solidFill>
                            <a:schemeClr val="tx1"/>
                          </a:solidFill>
                          <a:effectLst/>
                          <a:latin typeface="+mj-lt"/>
                        </a:rPr>
                        <a:t>Morotorium</a:t>
                      </a:r>
                      <a:endParaRPr lang="en-IN" sz="2000" dirty="0">
                        <a:solidFill>
                          <a:schemeClr val="tx1"/>
                        </a:solidFill>
                        <a:effectLst/>
                        <a:latin typeface="+mj-lt"/>
                      </a:endParaRPr>
                    </a:p>
                    <a:p>
                      <a:pPr algn="l" fontAlgn="t">
                        <a:buFont typeface="Arial" panose="020B0604020202020204" pitchFamily="34" charset="0"/>
                        <a:buChar char="•"/>
                      </a:pPr>
                      <a:r>
                        <a:rPr lang="en-IN" sz="2000" dirty="0">
                          <a:solidFill>
                            <a:schemeClr val="tx1"/>
                          </a:solidFill>
                          <a:effectLst/>
                          <a:latin typeface="+mj-lt"/>
                        </a:rPr>
                        <a:t>On Principle Payment is '6' and the client's Repayment Frequency is every month, then for the first six months, the client has to pay Interest only and after six months the client starts paying principle amount too</a:t>
                      </a:r>
                      <a:r>
                        <a:rPr lang="en-IN" sz="2000" dirty="0" smtClean="0">
                          <a:solidFill>
                            <a:schemeClr val="tx1"/>
                          </a:solidFill>
                          <a:effectLst/>
                          <a:latin typeface="+mj-lt"/>
                        </a:rPr>
                        <a:t>.</a:t>
                      </a:r>
                    </a:p>
                    <a:p>
                      <a:pPr algn="l" fontAlgn="t">
                        <a:buFont typeface="Arial" panose="020B0604020202020204" pitchFamily="34" charset="0"/>
                        <a:buChar char="•"/>
                      </a:pPr>
                      <a:endParaRPr lang="en-IN" sz="2000" dirty="0">
                        <a:solidFill>
                          <a:schemeClr val="tx1"/>
                        </a:solidFill>
                        <a:effectLst/>
                        <a:latin typeface="+mj-lt"/>
                      </a:endParaRPr>
                    </a:p>
                    <a:p>
                      <a:pPr algn="l" fontAlgn="t">
                        <a:buFont typeface="Arial" panose="020B0604020202020204" pitchFamily="34" charset="0"/>
                        <a:buChar char="•"/>
                      </a:pPr>
                      <a:r>
                        <a:rPr lang="en-IN" sz="2000" dirty="0">
                          <a:solidFill>
                            <a:schemeClr val="tx1"/>
                          </a:solidFill>
                          <a:effectLst/>
                          <a:latin typeface="+mj-lt"/>
                        </a:rPr>
                        <a:t>On Interest Payment is '6' and the client's Repayment Frequency is every month, then for the first six months, the client has to pay Principle only and after six months the client starts paying Interest amount too.</a:t>
                      </a:r>
                    </a:p>
                  </a:txBody>
                  <a:tcPr marL="95250" marR="95250" marT="66675" marB="66675"/>
                </a:tc>
                <a:tc>
                  <a:txBody>
                    <a:bodyPr/>
                    <a:lstStyle/>
                    <a:p>
                      <a:endParaRPr lang="en-IN" sz="1600" dirty="0">
                        <a:solidFill>
                          <a:schemeClr val="tx1"/>
                        </a:solidFill>
                        <a:latin typeface="+mj-lt"/>
                      </a:endParaRPr>
                    </a:p>
                  </a:txBody>
                  <a:tcPr/>
                </a:tc>
                <a:tc>
                  <a:txBody>
                    <a:bodyPr/>
                    <a:lstStyle/>
                    <a:p>
                      <a:endParaRPr lang="en-IN" sz="1600" dirty="0">
                        <a:solidFill>
                          <a:schemeClr val="tx1"/>
                        </a:solidFill>
                        <a:latin typeface="+mj-lt"/>
                      </a:endParaRPr>
                    </a:p>
                  </a:txBody>
                  <a:tcPr/>
                </a:tc>
              </a:tr>
            </a:tbl>
          </a:graphicData>
        </a:graphic>
      </p:graphicFrame>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27675" y="5223176"/>
            <a:ext cx="1964325" cy="1634824"/>
          </a:xfrm>
          <a:prstGeom prst="rect">
            <a:avLst/>
          </a:prstGeom>
        </p:spPr>
      </p:pic>
    </p:spTree>
    <p:extLst>
      <p:ext uri="{BB962C8B-B14F-4D97-AF65-F5344CB8AC3E}">
        <p14:creationId xmlns:p14="http://schemas.microsoft.com/office/powerpoint/2010/main" val="23739659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954338306"/>
              </p:ext>
            </p:extLst>
          </p:nvPr>
        </p:nvGraphicFramePr>
        <p:xfrm>
          <a:off x="0" y="0"/>
          <a:ext cx="12192000" cy="9113082"/>
        </p:xfrm>
        <a:graphic>
          <a:graphicData uri="http://schemas.openxmlformats.org/drawingml/2006/table">
            <a:tbl>
              <a:tblPr firstRow="1" bandRow="1">
                <a:tableStyleId>{5C22544A-7EE6-4342-B048-85BDC9FD1C3A}</a:tableStyleId>
              </a:tblPr>
              <a:tblGrid>
                <a:gridCol w="2599764"/>
                <a:gridCol w="6046695"/>
                <a:gridCol w="1479176"/>
                <a:gridCol w="2066365"/>
              </a:tblGrid>
              <a:tr h="1461705">
                <a:tc>
                  <a:txBody>
                    <a:bodyPr/>
                    <a:lstStyle/>
                    <a:p>
                      <a:pPr algn="l" fontAlgn="t"/>
                      <a:r>
                        <a:rPr lang="en-IN" sz="2400" b="1" u="sng" dirty="0" smtClean="0">
                          <a:solidFill>
                            <a:srgbClr val="000000"/>
                          </a:solidFill>
                          <a:effectLst/>
                        </a:rPr>
                        <a:t>FIELD NAME</a:t>
                      </a:r>
                      <a:endParaRPr lang="en-IN" sz="2400" b="1" u="sng" dirty="0">
                        <a:solidFill>
                          <a:srgbClr val="000000"/>
                        </a:solidFill>
                        <a:effectLst/>
                      </a:endParaRPr>
                    </a:p>
                  </a:txBody>
                  <a:tcPr marL="95250" marR="95250" marT="66675" marB="66675"/>
                </a:tc>
                <a:tc>
                  <a:txBody>
                    <a:bodyPr/>
                    <a:lstStyle/>
                    <a:p>
                      <a:pPr algn="l" fontAlgn="t"/>
                      <a:r>
                        <a:rPr lang="en-IN" sz="2400" b="1" u="sng" dirty="0" smtClean="0">
                          <a:solidFill>
                            <a:srgbClr val="000000"/>
                          </a:solidFill>
                          <a:effectLst/>
                        </a:rPr>
                        <a:t>DESCRIPTION</a:t>
                      </a:r>
                      <a:endParaRPr lang="en-IN" sz="2400" b="1" u="sng" dirty="0">
                        <a:solidFill>
                          <a:srgbClr val="000000"/>
                        </a:solidFill>
                        <a:effectLst/>
                      </a:endParaRPr>
                    </a:p>
                  </a:txBody>
                  <a:tcPr marL="95250" marR="95250" marT="66675" marB="66675"/>
                </a:tc>
                <a:tc>
                  <a:txBody>
                    <a:bodyPr/>
                    <a:lstStyle/>
                    <a:p>
                      <a:pPr algn="l" fontAlgn="t"/>
                      <a:r>
                        <a:rPr lang="en-IN" sz="2400" b="1" u="sng" dirty="0" smtClean="0">
                          <a:solidFill>
                            <a:srgbClr val="000000"/>
                          </a:solidFill>
                          <a:effectLst/>
                        </a:rPr>
                        <a:t>EXAMPLE</a:t>
                      </a:r>
                      <a:endParaRPr lang="en-IN" sz="2400" b="1" u="sng" dirty="0">
                        <a:solidFill>
                          <a:srgbClr val="000000"/>
                        </a:solidFill>
                        <a:effectLst/>
                      </a:endParaRPr>
                    </a:p>
                  </a:txBody>
                  <a:tcPr marL="95250" marR="95250" marT="66675" marB="66675"/>
                </a:tc>
                <a:tc>
                  <a:txBody>
                    <a:bodyPr/>
                    <a:lstStyle/>
                    <a:p>
                      <a:pPr algn="l" fontAlgn="t"/>
                      <a:r>
                        <a:rPr lang="en-IN" sz="2400" b="1" u="sng" dirty="0" smtClean="0">
                          <a:solidFill>
                            <a:srgbClr val="000000"/>
                          </a:solidFill>
                          <a:effectLst/>
                        </a:rPr>
                        <a:t>VALIDATIONS</a:t>
                      </a:r>
                      <a:endParaRPr lang="en-IN" sz="2400" b="1" u="sng" dirty="0">
                        <a:solidFill>
                          <a:srgbClr val="000000"/>
                        </a:solidFill>
                        <a:effectLst/>
                      </a:endParaRPr>
                    </a:p>
                  </a:txBody>
                  <a:tcPr marL="95250" marR="95250" marT="66675" marB="66675"/>
                </a:tc>
              </a:tr>
              <a:tr h="2814460">
                <a:tc>
                  <a:txBody>
                    <a:bodyPr/>
                    <a:lstStyle/>
                    <a:p>
                      <a:pPr algn="l" fontAlgn="t"/>
                      <a:r>
                        <a:rPr lang="en-IN" sz="2400" dirty="0">
                          <a:solidFill>
                            <a:schemeClr val="tx1"/>
                          </a:solidFill>
                          <a:effectLst/>
                          <a:latin typeface="+mj-lt"/>
                        </a:rPr>
                        <a:t>Number of days a loan may be</a:t>
                      </a:r>
                      <a:br>
                        <a:rPr lang="en-IN" sz="2400" dirty="0">
                          <a:solidFill>
                            <a:schemeClr val="tx1"/>
                          </a:solidFill>
                          <a:effectLst/>
                          <a:latin typeface="+mj-lt"/>
                        </a:rPr>
                      </a:br>
                      <a:r>
                        <a:rPr lang="en-IN" sz="2400" dirty="0">
                          <a:solidFill>
                            <a:schemeClr val="tx1"/>
                          </a:solidFill>
                          <a:effectLst/>
                          <a:latin typeface="+mj-lt"/>
                        </a:rPr>
                        <a:t>overdue before moving into arrears</a:t>
                      </a:r>
                    </a:p>
                  </a:txBody>
                  <a:tcPr marL="95250" marR="95250" marT="66675" marB="66675"/>
                </a:tc>
                <a:tc>
                  <a:txBody>
                    <a:bodyPr/>
                    <a:lstStyle/>
                    <a:p>
                      <a:pPr algn="l" fontAlgn="t"/>
                      <a:r>
                        <a:rPr lang="en-IN" sz="2400" dirty="0">
                          <a:solidFill>
                            <a:schemeClr val="tx1"/>
                          </a:solidFill>
                          <a:effectLst/>
                          <a:latin typeface="+mj-lt"/>
                        </a:rPr>
                        <a:t>A loan is in arrears once the number of days entered into this field is exceeded.</a:t>
                      </a:r>
                      <a:r>
                        <a:rPr lang="en-IN" sz="2400" dirty="0">
                          <a:solidFill>
                            <a:srgbClr val="333333"/>
                          </a:solidFill>
                          <a:effectLst/>
                          <a:latin typeface="+mj-lt"/>
                        </a:rPr>
                        <a:t> </a:t>
                      </a:r>
                      <a:r>
                        <a:rPr lang="en-IN" sz="2400" dirty="0">
                          <a:solidFill>
                            <a:srgbClr val="FF0000"/>
                          </a:solidFill>
                          <a:effectLst/>
                          <a:latin typeface="+mj-lt"/>
                        </a:rPr>
                        <a:t>If this field is blank, the loan will be in arrears the day after a scheduled payment is missed.</a:t>
                      </a:r>
                      <a:r>
                        <a:rPr lang="en-IN" sz="2400" dirty="0">
                          <a:solidFill>
                            <a:srgbClr val="000000"/>
                          </a:solidFill>
                          <a:effectLst/>
                          <a:latin typeface="+mj-lt"/>
                        </a:rPr>
                        <a:t> </a:t>
                      </a:r>
                      <a:endParaRPr lang="en-IN" sz="2400" dirty="0">
                        <a:solidFill>
                          <a:srgbClr val="333333"/>
                        </a:solidFill>
                        <a:effectLst/>
                        <a:latin typeface="+mj-lt"/>
                      </a:endParaRPr>
                    </a:p>
                    <a:p>
                      <a:pPr algn="l" fontAlgn="t"/>
                      <a:r>
                        <a:rPr lang="en-IN" sz="2400" dirty="0">
                          <a:solidFill>
                            <a:srgbClr val="000000"/>
                          </a:solidFill>
                          <a:effectLst/>
                          <a:latin typeface="+mj-lt"/>
                        </a:rPr>
                        <a:t>If 5 is specified, as in the example value, the loan will be in arrears on the 5th </a:t>
                      </a:r>
                      <a:r>
                        <a:rPr lang="en-IN" sz="2400" dirty="0">
                          <a:solidFill>
                            <a:srgbClr val="FF0000"/>
                          </a:solidFill>
                          <a:effectLst/>
                          <a:latin typeface="+mj-lt"/>
                        </a:rPr>
                        <a:t>(or 6th?)</a:t>
                      </a:r>
                      <a:r>
                        <a:rPr lang="en-IN" sz="2400" dirty="0">
                          <a:solidFill>
                            <a:srgbClr val="000000"/>
                          </a:solidFill>
                          <a:effectLst/>
                          <a:latin typeface="+mj-lt"/>
                        </a:rPr>
                        <a:t> day after a scheduled payment is missed.</a:t>
                      </a:r>
                      <a:endParaRPr lang="en-IN" sz="2400" dirty="0">
                        <a:solidFill>
                          <a:srgbClr val="333333"/>
                        </a:solidFill>
                        <a:effectLst/>
                        <a:latin typeface="+mj-lt"/>
                      </a:endParaRPr>
                    </a:p>
                  </a:txBody>
                  <a:tcPr marL="95250" marR="95250" marT="66675" marB="66675"/>
                </a:tc>
                <a:tc>
                  <a:txBody>
                    <a:bodyPr/>
                    <a:lstStyle/>
                    <a:p>
                      <a:pPr algn="l" fontAlgn="t"/>
                      <a:r>
                        <a:rPr lang="en-IN" sz="2400" dirty="0">
                          <a:solidFill>
                            <a:schemeClr val="tx1"/>
                          </a:solidFill>
                          <a:effectLst/>
                          <a:latin typeface="+mj-lt"/>
                        </a:rPr>
                        <a:t>5</a:t>
                      </a:r>
                    </a:p>
                  </a:txBody>
                  <a:tcPr marL="95250" marR="95250" marT="66675" marB="66675"/>
                </a:tc>
                <a:tc>
                  <a:txBody>
                    <a:bodyPr/>
                    <a:lstStyle/>
                    <a:p>
                      <a:pPr algn="l" fontAlgn="t"/>
                      <a:r>
                        <a:rPr lang="en-IN" sz="2000" dirty="0">
                          <a:solidFill>
                            <a:srgbClr val="333333"/>
                          </a:solidFill>
                          <a:effectLst/>
                          <a:latin typeface="+mj-lt"/>
                        </a:rPr>
                        <a:t> </a:t>
                      </a:r>
                    </a:p>
                  </a:txBody>
                  <a:tcPr marL="95250" marR="95250" marT="66675" marB="66675"/>
                </a:tc>
              </a:tr>
              <a:tr h="3375212">
                <a:tc>
                  <a:txBody>
                    <a:bodyPr/>
                    <a:lstStyle/>
                    <a:p>
                      <a:pPr algn="l" fontAlgn="t"/>
                      <a:r>
                        <a:rPr lang="en-IN" sz="2400" dirty="0">
                          <a:solidFill>
                            <a:schemeClr val="tx1"/>
                          </a:solidFill>
                          <a:effectLst/>
                          <a:latin typeface="+mj-lt"/>
                        </a:rPr>
                        <a:t>Maximum number of days a loan</a:t>
                      </a:r>
                      <a:br>
                        <a:rPr lang="en-IN" sz="2400" dirty="0">
                          <a:solidFill>
                            <a:schemeClr val="tx1"/>
                          </a:solidFill>
                          <a:effectLst/>
                          <a:latin typeface="+mj-lt"/>
                        </a:rPr>
                      </a:br>
                      <a:r>
                        <a:rPr lang="en-IN" sz="2400" dirty="0">
                          <a:solidFill>
                            <a:schemeClr val="tx1"/>
                          </a:solidFill>
                          <a:effectLst/>
                          <a:latin typeface="+mj-lt"/>
                        </a:rPr>
                        <a:t>may be overdue before becoming a</a:t>
                      </a:r>
                      <a:br>
                        <a:rPr lang="en-IN" sz="2400" dirty="0">
                          <a:solidFill>
                            <a:schemeClr val="tx1"/>
                          </a:solidFill>
                          <a:effectLst/>
                          <a:latin typeface="+mj-lt"/>
                        </a:rPr>
                      </a:br>
                      <a:r>
                        <a:rPr lang="en-IN" sz="2400" dirty="0">
                          <a:solidFill>
                            <a:schemeClr val="tx1"/>
                          </a:solidFill>
                          <a:effectLst/>
                          <a:latin typeface="+mj-lt"/>
                        </a:rPr>
                        <a:t>NPA (non performing asset) </a:t>
                      </a:r>
                    </a:p>
                  </a:txBody>
                  <a:tcPr marL="95250" marR="95250" marT="66675" marB="66675"/>
                </a:tc>
                <a:tc>
                  <a:txBody>
                    <a:bodyPr/>
                    <a:lstStyle/>
                    <a:p>
                      <a:pPr algn="l" fontAlgn="t"/>
                      <a:r>
                        <a:rPr lang="en-IN" sz="2400" dirty="0">
                          <a:solidFill>
                            <a:schemeClr val="tx1"/>
                          </a:solidFill>
                          <a:effectLst/>
                          <a:latin typeface="+mj-lt"/>
                        </a:rPr>
                        <a:t>A loan is a NPA once the number of days entered into this field is exceeded.</a:t>
                      </a:r>
                      <a:r>
                        <a:rPr lang="en-IN" sz="2400" dirty="0">
                          <a:solidFill>
                            <a:srgbClr val="333333"/>
                          </a:solidFill>
                          <a:effectLst/>
                          <a:latin typeface="+mj-lt"/>
                        </a:rPr>
                        <a:t> </a:t>
                      </a:r>
                      <a:r>
                        <a:rPr lang="en-IN" sz="2400" dirty="0">
                          <a:solidFill>
                            <a:srgbClr val="FF0000"/>
                          </a:solidFill>
                          <a:effectLst/>
                          <a:latin typeface="+mj-lt"/>
                        </a:rPr>
                        <a:t>If this field is blank, the loan will be an NPA the after a scheduled payment is missed.</a:t>
                      </a:r>
                      <a:endParaRPr lang="en-IN" sz="2400" dirty="0">
                        <a:solidFill>
                          <a:srgbClr val="333333"/>
                        </a:solidFill>
                        <a:effectLst/>
                        <a:latin typeface="+mj-lt"/>
                      </a:endParaRPr>
                    </a:p>
                    <a:p>
                      <a:pPr algn="l" fontAlgn="t"/>
                      <a:r>
                        <a:rPr lang="en-IN" sz="2400" dirty="0">
                          <a:solidFill>
                            <a:schemeClr val="tx1"/>
                          </a:solidFill>
                          <a:effectLst/>
                          <a:latin typeface="+mj-lt"/>
                        </a:rPr>
                        <a:t>If 35 is specified, as in the example value, the loan will be an NPA on the 35th</a:t>
                      </a:r>
                      <a:r>
                        <a:rPr lang="en-IN" sz="2400" dirty="0">
                          <a:solidFill>
                            <a:srgbClr val="333333"/>
                          </a:solidFill>
                          <a:effectLst/>
                          <a:latin typeface="+mj-lt"/>
                        </a:rPr>
                        <a:t> </a:t>
                      </a:r>
                      <a:r>
                        <a:rPr lang="en-IN" sz="2400" dirty="0">
                          <a:solidFill>
                            <a:srgbClr val="FF0000"/>
                          </a:solidFill>
                          <a:effectLst/>
                          <a:latin typeface="+mj-lt"/>
                        </a:rPr>
                        <a:t>(or 36th)</a:t>
                      </a:r>
                      <a:r>
                        <a:rPr lang="en-IN" sz="2400" dirty="0">
                          <a:solidFill>
                            <a:schemeClr val="tx1"/>
                          </a:solidFill>
                          <a:effectLst/>
                          <a:latin typeface="+mj-lt"/>
                        </a:rPr>
                        <a:t> day after a scheduled payment is missed</a:t>
                      </a:r>
                      <a:r>
                        <a:rPr lang="en-IN" sz="2400" dirty="0">
                          <a:solidFill>
                            <a:schemeClr val="bg1"/>
                          </a:solidFill>
                          <a:effectLst/>
                          <a:latin typeface="+mj-lt"/>
                        </a:rPr>
                        <a:t>.</a:t>
                      </a:r>
                    </a:p>
                  </a:txBody>
                  <a:tcPr marL="95250" marR="95250" marT="66675" marB="66675"/>
                </a:tc>
                <a:tc>
                  <a:txBody>
                    <a:bodyPr/>
                    <a:lstStyle/>
                    <a:p>
                      <a:pPr algn="l" fontAlgn="t"/>
                      <a:r>
                        <a:rPr lang="en-IN" sz="2400" dirty="0">
                          <a:solidFill>
                            <a:schemeClr val="tx1"/>
                          </a:solidFill>
                          <a:effectLst/>
                          <a:latin typeface="+mj-lt"/>
                        </a:rPr>
                        <a:t>35</a:t>
                      </a:r>
                    </a:p>
                  </a:txBody>
                  <a:tcPr marL="95250" marR="95250" marT="66675" marB="66675"/>
                </a:tc>
                <a:tc>
                  <a:txBody>
                    <a:bodyPr/>
                    <a:lstStyle/>
                    <a:p>
                      <a:pPr algn="l" fontAlgn="t"/>
                      <a:r>
                        <a:rPr lang="en-IN" sz="2000" dirty="0">
                          <a:solidFill>
                            <a:srgbClr val="333333"/>
                          </a:solidFill>
                          <a:effectLst/>
                          <a:latin typeface="+mj-lt"/>
                        </a:rPr>
                        <a:t> </a:t>
                      </a:r>
                    </a:p>
                  </a:txBody>
                  <a:tcPr marL="95250" marR="95250" marT="66675" marB="66675"/>
                </a:tc>
              </a:tr>
              <a:tr h="1461705">
                <a:tc>
                  <a:txBody>
                    <a:bodyPr/>
                    <a:lstStyle/>
                    <a:p>
                      <a:endParaRPr lang="en-IN" sz="2000">
                        <a:latin typeface="+mj-lt"/>
                      </a:endParaRPr>
                    </a:p>
                  </a:txBody>
                  <a:tcPr/>
                </a:tc>
                <a:tc>
                  <a:txBody>
                    <a:bodyPr/>
                    <a:lstStyle/>
                    <a:p>
                      <a:endParaRPr lang="en-IN" sz="2000" dirty="0">
                        <a:latin typeface="+mj-lt"/>
                      </a:endParaRPr>
                    </a:p>
                  </a:txBody>
                  <a:tcPr/>
                </a:tc>
                <a:tc>
                  <a:txBody>
                    <a:bodyPr/>
                    <a:lstStyle/>
                    <a:p>
                      <a:endParaRPr lang="en-IN" sz="2000">
                        <a:latin typeface="+mj-lt"/>
                      </a:endParaRPr>
                    </a:p>
                  </a:txBody>
                  <a:tcPr/>
                </a:tc>
                <a:tc>
                  <a:txBody>
                    <a:bodyPr/>
                    <a:lstStyle/>
                    <a:p>
                      <a:endParaRPr lang="en-IN" sz="2000" dirty="0">
                        <a:latin typeface="+mj-lt"/>
                      </a:endParaRPr>
                    </a:p>
                  </a:txBody>
                  <a:tcPr/>
                </a:tc>
              </a:tr>
            </a:tbl>
          </a:graphicData>
        </a:graphic>
      </p:graphicFrame>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27675" y="5326808"/>
            <a:ext cx="1964325" cy="1634824"/>
          </a:xfrm>
          <a:prstGeom prst="rect">
            <a:avLst/>
          </a:prstGeom>
        </p:spPr>
      </p:pic>
    </p:spTree>
    <p:extLst>
      <p:ext uri="{BB962C8B-B14F-4D97-AF65-F5344CB8AC3E}">
        <p14:creationId xmlns:p14="http://schemas.microsoft.com/office/powerpoint/2010/main" val="236441209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279393630"/>
              </p:ext>
            </p:extLst>
          </p:nvPr>
        </p:nvGraphicFramePr>
        <p:xfrm>
          <a:off x="0" y="1"/>
          <a:ext cx="12209735" cy="6857999"/>
        </p:xfrm>
        <a:graphic>
          <a:graphicData uri="http://schemas.openxmlformats.org/drawingml/2006/table">
            <a:tbl>
              <a:tblPr firstRow="1" bandRow="1">
                <a:tableStyleId>{5C22544A-7EE6-4342-B048-85BDC9FD1C3A}</a:tableStyleId>
              </a:tblPr>
              <a:tblGrid>
                <a:gridCol w="2487706"/>
                <a:gridCol w="6225988"/>
                <a:gridCol w="1430050"/>
                <a:gridCol w="120650"/>
                <a:gridCol w="1945341"/>
              </a:tblGrid>
              <a:tr h="1082451">
                <a:tc>
                  <a:txBody>
                    <a:bodyPr/>
                    <a:lstStyle/>
                    <a:p>
                      <a:pPr algn="l" fontAlgn="t"/>
                      <a:r>
                        <a:rPr lang="en-IN" sz="2400" b="1" u="sng" dirty="0" smtClean="0">
                          <a:solidFill>
                            <a:schemeClr val="tx1"/>
                          </a:solidFill>
                          <a:effectLst/>
                        </a:rPr>
                        <a:t>FIELD NAME</a:t>
                      </a:r>
                      <a:endParaRPr lang="en-IN" sz="2400" b="1" u="sng" dirty="0">
                        <a:solidFill>
                          <a:schemeClr val="tx1"/>
                        </a:solidFill>
                        <a:effectLst/>
                      </a:endParaRPr>
                    </a:p>
                  </a:txBody>
                  <a:tcPr marL="95250" marR="95250" marT="66675" marB="66675"/>
                </a:tc>
                <a:tc>
                  <a:txBody>
                    <a:bodyPr/>
                    <a:lstStyle/>
                    <a:p>
                      <a:pPr algn="l" fontAlgn="t"/>
                      <a:r>
                        <a:rPr lang="en-IN" sz="2400" b="1" u="sng" dirty="0" smtClean="0">
                          <a:solidFill>
                            <a:schemeClr val="tx1"/>
                          </a:solidFill>
                          <a:effectLst/>
                        </a:rPr>
                        <a:t>DESCRIPTION</a:t>
                      </a:r>
                      <a:endParaRPr lang="en-IN" sz="2400" b="1" u="sng" dirty="0">
                        <a:solidFill>
                          <a:schemeClr val="tx1"/>
                        </a:solidFill>
                        <a:effectLst/>
                      </a:endParaRPr>
                    </a:p>
                  </a:txBody>
                  <a:tcPr marL="95250" marR="95250" marT="66675" marB="66675"/>
                </a:tc>
                <a:tc>
                  <a:txBody>
                    <a:bodyPr/>
                    <a:lstStyle/>
                    <a:p>
                      <a:pPr algn="l" fontAlgn="t"/>
                      <a:r>
                        <a:rPr lang="en-IN" sz="2400" b="1" u="sng" dirty="0" smtClean="0">
                          <a:solidFill>
                            <a:schemeClr val="tx1"/>
                          </a:solidFill>
                          <a:effectLst/>
                        </a:rPr>
                        <a:t>EXAMPLE</a:t>
                      </a:r>
                      <a:endParaRPr lang="en-IN" sz="2400" b="1" u="sng" dirty="0">
                        <a:solidFill>
                          <a:schemeClr val="tx1"/>
                        </a:solidFill>
                        <a:effectLst/>
                      </a:endParaRPr>
                    </a:p>
                  </a:txBody>
                  <a:tcPr marL="95250" marR="95250" marT="66675" marB="66675"/>
                </a:tc>
                <a:tc gridSpan="2">
                  <a:txBody>
                    <a:bodyPr/>
                    <a:lstStyle/>
                    <a:p>
                      <a:pPr algn="l" fontAlgn="t"/>
                      <a:r>
                        <a:rPr lang="en-IN" sz="2400" b="1" u="sng" dirty="0" smtClean="0">
                          <a:solidFill>
                            <a:schemeClr val="tx1"/>
                          </a:solidFill>
                          <a:effectLst/>
                        </a:rPr>
                        <a:t>VALIDATIONS</a:t>
                      </a:r>
                      <a:endParaRPr lang="en-IN" sz="2400" b="1" u="sng" dirty="0">
                        <a:solidFill>
                          <a:schemeClr val="tx1"/>
                        </a:solidFill>
                        <a:effectLst/>
                      </a:endParaRPr>
                    </a:p>
                  </a:txBody>
                  <a:tcPr marL="95250" marR="95250" marT="66675" marB="66675"/>
                </a:tc>
                <a:tc hMerge="1">
                  <a:txBody>
                    <a:bodyPr/>
                    <a:lstStyle/>
                    <a:p>
                      <a:pPr algn="l" fontAlgn="t"/>
                      <a:endParaRPr lang="en-IN" sz="2400" b="1" u="sng" dirty="0">
                        <a:solidFill>
                          <a:schemeClr val="tx1"/>
                        </a:solidFill>
                        <a:effectLst/>
                      </a:endParaRPr>
                    </a:p>
                  </a:txBody>
                  <a:tcPr marL="95250" marR="95250" marT="66675" marB="66675"/>
                </a:tc>
              </a:tr>
              <a:tr h="2168611">
                <a:tc>
                  <a:txBody>
                    <a:bodyPr/>
                    <a:lstStyle/>
                    <a:p>
                      <a:pPr algn="l" fontAlgn="t"/>
                      <a:r>
                        <a:rPr lang="en-IN" sz="2000" dirty="0">
                          <a:solidFill>
                            <a:schemeClr val="tx1"/>
                          </a:solidFill>
                          <a:effectLst/>
                          <a:latin typeface="+mj-lt"/>
                        </a:rPr>
                        <a:t>Recalculate Interest</a:t>
                      </a:r>
                    </a:p>
                  </a:txBody>
                  <a:tcPr marL="95250" marR="95250" marT="66675" marB="66675"/>
                </a:tc>
                <a:tc>
                  <a:txBody>
                    <a:bodyPr/>
                    <a:lstStyle/>
                    <a:p>
                      <a:pPr algn="l" fontAlgn="t"/>
                      <a:r>
                        <a:rPr lang="en-IN" sz="2000" dirty="0">
                          <a:solidFill>
                            <a:schemeClr val="tx1"/>
                          </a:solidFill>
                          <a:effectLst/>
                          <a:latin typeface="+mj-lt"/>
                        </a:rPr>
                        <a:t>Please check the box if you want to recalculate interest for each period based on outstanding for that month/week. Once you check </a:t>
                      </a:r>
                      <a:r>
                        <a:rPr lang="en-IN" sz="2000" dirty="0" smtClean="0">
                          <a:solidFill>
                            <a:schemeClr val="tx1"/>
                          </a:solidFill>
                          <a:effectLst/>
                          <a:latin typeface="+mj-lt"/>
                        </a:rPr>
                        <a:t>it.</a:t>
                      </a:r>
                      <a:endParaRPr lang="en-IN" sz="2000" dirty="0">
                        <a:solidFill>
                          <a:schemeClr val="tx1"/>
                        </a:solidFill>
                        <a:effectLst/>
                        <a:latin typeface="+mj-lt"/>
                      </a:endParaRPr>
                    </a:p>
                  </a:txBody>
                  <a:tcPr marL="95250" marR="95250" marT="66675" marB="66675"/>
                </a:tc>
                <a:tc>
                  <a:txBody>
                    <a:bodyPr/>
                    <a:lstStyle/>
                    <a:p>
                      <a:pPr algn="l" fontAlgn="t"/>
                      <a:r>
                        <a:rPr lang="en-IN" sz="800">
                          <a:solidFill>
                            <a:schemeClr val="tx1"/>
                          </a:solidFill>
                          <a:effectLst/>
                          <a:latin typeface="+mj-lt"/>
                        </a:rPr>
                        <a:t> </a:t>
                      </a:r>
                    </a:p>
                  </a:txBody>
                  <a:tcPr marL="95250" marR="95250" marT="66675" marB="66675"/>
                </a:tc>
                <a:tc gridSpan="2">
                  <a:txBody>
                    <a:bodyPr/>
                    <a:lstStyle/>
                    <a:p>
                      <a:pPr algn="l" fontAlgn="t"/>
                      <a:r>
                        <a:rPr lang="en-IN" sz="800">
                          <a:solidFill>
                            <a:schemeClr val="tx1"/>
                          </a:solidFill>
                          <a:effectLst/>
                          <a:latin typeface="+mj-lt"/>
                        </a:rPr>
                        <a:t> </a:t>
                      </a:r>
                    </a:p>
                  </a:txBody>
                  <a:tcPr marL="95250" marR="95250" marT="66675" marB="66675"/>
                </a:tc>
                <a:tc hMerge="1">
                  <a:txBody>
                    <a:bodyPr/>
                    <a:lstStyle/>
                    <a:p>
                      <a:pPr algn="l" fontAlgn="t"/>
                      <a:endParaRPr lang="en-IN" sz="800">
                        <a:solidFill>
                          <a:schemeClr val="tx1"/>
                        </a:solidFill>
                        <a:effectLst/>
                        <a:latin typeface="+mj-lt"/>
                      </a:endParaRPr>
                    </a:p>
                  </a:txBody>
                  <a:tcPr marL="95250" marR="95250" marT="66675" marB="66675"/>
                </a:tc>
              </a:tr>
              <a:tr h="1082451">
                <a:tc gridSpan="5">
                  <a:txBody>
                    <a:bodyPr/>
                    <a:lstStyle/>
                    <a:p>
                      <a:pPr algn="l" fontAlgn="t"/>
                      <a:r>
                        <a:rPr lang="en-IN" sz="2000" b="1" dirty="0">
                          <a:solidFill>
                            <a:schemeClr val="tx1"/>
                          </a:solidFill>
                          <a:effectLst/>
                          <a:latin typeface="+mj-lt"/>
                        </a:rPr>
                        <a:t>Tranche Details Section</a:t>
                      </a:r>
                      <a:endParaRPr lang="en-IN" sz="2000" dirty="0">
                        <a:solidFill>
                          <a:schemeClr val="tx1"/>
                        </a:solidFill>
                        <a:effectLst/>
                        <a:latin typeface="+mj-lt"/>
                      </a:endParaRPr>
                    </a:p>
                  </a:txBody>
                  <a:tcPr marL="95250" marR="95250" marT="66675" marB="66675"/>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r>
              <a:tr h="2524486">
                <a:tc>
                  <a:txBody>
                    <a:bodyPr/>
                    <a:lstStyle/>
                    <a:p>
                      <a:pPr algn="l" fontAlgn="t"/>
                      <a:r>
                        <a:rPr lang="en-IN" sz="2000" dirty="0">
                          <a:solidFill>
                            <a:schemeClr val="tx1"/>
                          </a:solidFill>
                          <a:effectLst/>
                          <a:latin typeface="+mj-lt"/>
                        </a:rPr>
                        <a:t>Is Multi Disburse Loan</a:t>
                      </a:r>
                    </a:p>
                  </a:txBody>
                  <a:tcPr marL="95250" marR="95250" marT="66675" marB="66675"/>
                </a:tc>
                <a:tc>
                  <a:txBody>
                    <a:bodyPr/>
                    <a:lstStyle/>
                    <a:p>
                      <a:pPr algn="l" fontAlgn="t"/>
                      <a:r>
                        <a:rPr lang="en-IN" sz="2000" dirty="0">
                          <a:solidFill>
                            <a:schemeClr val="tx1"/>
                          </a:solidFill>
                          <a:effectLst/>
                          <a:latin typeface="+mj-lt"/>
                        </a:rPr>
                        <a:t>Leave this checkbox unchecked if the loan is a single disburse loan.</a:t>
                      </a:r>
                    </a:p>
                    <a:p>
                      <a:pPr algn="l" fontAlgn="t"/>
                      <a:r>
                        <a:rPr lang="en-IN" sz="2000" dirty="0">
                          <a:solidFill>
                            <a:schemeClr val="tx1"/>
                          </a:solidFill>
                          <a:effectLst/>
                          <a:latin typeface="+mj-lt"/>
                        </a:rPr>
                        <a:t>Check this checkbox if the loan is a multi disburse loan. See </a:t>
                      </a:r>
                      <a:r>
                        <a:rPr lang="en-IN" sz="2000" u="none" strike="noStrike" dirty="0">
                          <a:solidFill>
                            <a:srgbClr val="FF0000"/>
                          </a:solidFill>
                          <a:effectLst/>
                          <a:latin typeface="+mj-lt"/>
                        </a:rPr>
                        <a:t>additional fields</a:t>
                      </a:r>
                      <a:r>
                        <a:rPr lang="en-IN" sz="2000" i="1" dirty="0">
                          <a:solidFill>
                            <a:schemeClr val="tx1"/>
                          </a:solidFill>
                          <a:effectLst/>
                          <a:latin typeface="+mj-lt"/>
                        </a:rPr>
                        <a:t> </a:t>
                      </a:r>
                      <a:r>
                        <a:rPr lang="en-IN" sz="2000" dirty="0">
                          <a:solidFill>
                            <a:schemeClr val="tx1"/>
                          </a:solidFill>
                          <a:effectLst/>
                          <a:latin typeface="+mj-lt"/>
                        </a:rPr>
                        <a:t>for additional information required for this type of loan.</a:t>
                      </a:r>
                    </a:p>
                  </a:txBody>
                  <a:tcPr marL="95250" marR="95250" marT="66675" marB="66675"/>
                </a:tc>
                <a:tc gridSpan="2">
                  <a:txBody>
                    <a:bodyPr/>
                    <a:lstStyle/>
                    <a:p>
                      <a:endParaRPr lang="en-IN" dirty="0">
                        <a:solidFill>
                          <a:schemeClr val="tx1"/>
                        </a:solidFill>
                      </a:endParaRPr>
                    </a:p>
                  </a:txBody>
                  <a:tcPr/>
                </a:tc>
                <a:tc hMerge="1">
                  <a:txBody>
                    <a:bodyPr/>
                    <a:lstStyle/>
                    <a:p>
                      <a:endParaRPr lang="en-IN"/>
                    </a:p>
                  </a:txBody>
                  <a:tcPr/>
                </a:tc>
                <a:tc>
                  <a:txBody>
                    <a:bodyPr/>
                    <a:lstStyle/>
                    <a:p>
                      <a:endParaRPr lang="en-IN" dirty="0">
                        <a:solidFill>
                          <a:schemeClr val="tx1"/>
                        </a:solidFill>
                      </a:endParaRPr>
                    </a:p>
                  </a:txBody>
                  <a:tcPr/>
                </a:tc>
              </a:tr>
            </a:tbl>
          </a:graphicData>
        </a:graphic>
      </p:graphicFrame>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27675" y="5223176"/>
            <a:ext cx="1964325" cy="1634824"/>
          </a:xfrm>
          <a:prstGeom prst="rect">
            <a:avLst/>
          </a:prstGeom>
        </p:spPr>
      </p:pic>
    </p:spTree>
    <p:extLst>
      <p:ext uri="{BB962C8B-B14F-4D97-AF65-F5344CB8AC3E}">
        <p14:creationId xmlns:p14="http://schemas.microsoft.com/office/powerpoint/2010/main" val="390437512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293886681"/>
              </p:ext>
            </p:extLst>
          </p:nvPr>
        </p:nvGraphicFramePr>
        <p:xfrm>
          <a:off x="0" y="2"/>
          <a:ext cx="12192000" cy="6864285"/>
        </p:xfrm>
        <a:graphic>
          <a:graphicData uri="http://schemas.openxmlformats.org/drawingml/2006/table">
            <a:tbl>
              <a:tblPr firstRow="1" bandRow="1">
                <a:tableStyleId>{5C22544A-7EE6-4342-B048-85BDC9FD1C3A}</a:tableStyleId>
              </a:tblPr>
              <a:tblGrid>
                <a:gridCol w="2420471"/>
                <a:gridCol w="6172200"/>
                <a:gridCol w="1479176"/>
                <a:gridCol w="2120153"/>
              </a:tblGrid>
              <a:tr h="821048">
                <a:tc>
                  <a:txBody>
                    <a:bodyPr/>
                    <a:lstStyle/>
                    <a:p>
                      <a:pPr algn="l" fontAlgn="t"/>
                      <a:r>
                        <a:rPr lang="en-IN" sz="2400" b="1" u="sng" dirty="0" smtClean="0">
                          <a:solidFill>
                            <a:schemeClr val="tx1"/>
                          </a:solidFill>
                          <a:effectLst/>
                        </a:rPr>
                        <a:t>FIELD NAME</a:t>
                      </a:r>
                      <a:endParaRPr lang="en-IN" sz="2400" b="1" u="sng" dirty="0">
                        <a:solidFill>
                          <a:schemeClr val="tx1"/>
                        </a:solidFill>
                        <a:effectLst/>
                      </a:endParaRPr>
                    </a:p>
                  </a:txBody>
                  <a:tcPr marL="95250" marR="95250" marT="66675" marB="66675"/>
                </a:tc>
                <a:tc>
                  <a:txBody>
                    <a:bodyPr/>
                    <a:lstStyle/>
                    <a:p>
                      <a:pPr algn="l" fontAlgn="t"/>
                      <a:r>
                        <a:rPr lang="en-IN" sz="2400" b="1" u="sng" dirty="0" smtClean="0">
                          <a:solidFill>
                            <a:schemeClr val="tx1"/>
                          </a:solidFill>
                          <a:effectLst/>
                        </a:rPr>
                        <a:t>DESCRIPTION</a:t>
                      </a:r>
                      <a:endParaRPr lang="en-IN" sz="2400" b="1" u="sng" dirty="0">
                        <a:solidFill>
                          <a:schemeClr val="tx1"/>
                        </a:solidFill>
                        <a:effectLst/>
                      </a:endParaRPr>
                    </a:p>
                  </a:txBody>
                  <a:tcPr marL="95250" marR="95250" marT="66675" marB="66675"/>
                </a:tc>
                <a:tc>
                  <a:txBody>
                    <a:bodyPr/>
                    <a:lstStyle/>
                    <a:p>
                      <a:pPr algn="l" fontAlgn="t"/>
                      <a:r>
                        <a:rPr lang="en-IN" sz="2400" b="1" u="sng" dirty="0" smtClean="0">
                          <a:solidFill>
                            <a:schemeClr val="tx1"/>
                          </a:solidFill>
                          <a:effectLst/>
                        </a:rPr>
                        <a:t>EXAMPLE</a:t>
                      </a:r>
                      <a:endParaRPr lang="en-IN" sz="2400" b="1" u="sng" dirty="0">
                        <a:solidFill>
                          <a:schemeClr val="tx1"/>
                        </a:solidFill>
                        <a:effectLst/>
                      </a:endParaRPr>
                    </a:p>
                  </a:txBody>
                  <a:tcPr marL="95250" marR="95250" marT="66675" marB="66675"/>
                </a:tc>
                <a:tc>
                  <a:txBody>
                    <a:bodyPr/>
                    <a:lstStyle/>
                    <a:p>
                      <a:pPr algn="l" fontAlgn="t"/>
                      <a:r>
                        <a:rPr lang="en-IN" sz="2400" b="1" u="sng" dirty="0" smtClean="0">
                          <a:solidFill>
                            <a:schemeClr val="tx1"/>
                          </a:solidFill>
                          <a:effectLst/>
                        </a:rPr>
                        <a:t>VALIDATIONS</a:t>
                      </a:r>
                      <a:endParaRPr lang="en-IN" sz="2400" b="1" u="sng" dirty="0">
                        <a:solidFill>
                          <a:schemeClr val="tx1"/>
                        </a:solidFill>
                        <a:effectLst/>
                      </a:endParaRPr>
                    </a:p>
                  </a:txBody>
                  <a:tcPr marL="95250" marR="95250" marT="66675" marB="66675"/>
                </a:tc>
              </a:tr>
              <a:tr h="617785">
                <a:tc gridSpan="4">
                  <a:txBody>
                    <a:bodyPr/>
                    <a:lstStyle/>
                    <a:p>
                      <a:pPr algn="l" fontAlgn="t"/>
                      <a:r>
                        <a:rPr lang="en-IN" sz="2000" b="1" dirty="0">
                          <a:solidFill>
                            <a:schemeClr val="tx1"/>
                          </a:solidFill>
                          <a:effectLst/>
                        </a:rPr>
                        <a:t>Charges Section</a:t>
                      </a:r>
                      <a:endParaRPr lang="en-IN" sz="2000" dirty="0">
                        <a:solidFill>
                          <a:schemeClr val="tx1"/>
                        </a:solidFill>
                        <a:effectLst/>
                      </a:endParaRPr>
                    </a:p>
                  </a:txBody>
                  <a:tcPr marL="95250" marR="95250" marT="66675" marB="66675"/>
                </a:tc>
                <a:tc hMerge="1">
                  <a:txBody>
                    <a:bodyPr/>
                    <a:lstStyle/>
                    <a:p>
                      <a:endParaRPr lang="en-IN"/>
                    </a:p>
                  </a:txBody>
                  <a:tcPr/>
                </a:tc>
                <a:tc hMerge="1">
                  <a:txBody>
                    <a:bodyPr/>
                    <a:lstStyle/>
                    <a:p>
                      <a:endParaRPr lang="en-IN"/>
                    </a:p>
                  </a:txBody>
                  <a:tcPr/>
                </a:tc>
                <a:tc hMerge="1">
                  <a:txBody>
                    <a:bodyPr/>
                    <a:lstStyle/>
                    <a:p>
                      <a:endParaRPr lang="en-IN"/>
                    </a:p>
                  </a:txBody>
                  <a:tcPr/>
                </a:tc>
              </a:tr>
              <a:tr h="1105041">
                <a:tc>
                  <a:txBody>
                    <a:bodyPr/>
                    <a:lstStyle/>
                    <a:p>
                      <a:pPr algn="l" fontAlgn="t"/>
                      <a:r>
                        <a:rPr lang="en-IN" sz="2000" dirty="0">
                          <a:solidFill>
                            <a:schemeClr val="tx1"/>
                          </a:solidFill>
                          <a:effectLst/>
                        </a:rPr>
                        <a:t>Charges</a:t>
                      </a:r>
                    </a:p>
                  </a:txBody>
                  <a:tcPr marL="95250" marR="95250" marT="66675" marB="66675"/>
                </a:tc>
                <a:tc>
                  <a:txBody>
                    <a:bodyPr/>
                    <a:lstStyle/>
                    <a:p>
                      <a:pPr algn="l" fontAlgn="t"/>
                      <a:r>
                        <a:rPr lang="en-IN" sz="2000" dirty="0">
                          <a:solidFill>
                            <a:schemeClr val="tx1"/>
                          </a:solidFill>
                          <a:effectLst/>
                        </a:rPr>
                        <a:t>Select a charge from the </a:t>
                      </a:r>
                      <a:r>
                        <a:rPr lang="en-IN" sz="2000" b="1" dirty="0">
                          <a:solidFill>
                            <a:schemeClr val="tx1"/>
                          </a:solidFill>
                          <a:effectLst/>
                        </a:rPr>
                        <a:t>Charges</a:t>
                      </a:r>
                      <a:r>
                        <a:rPr lang="en-IN" sz="2000" dirty="0">
                          <a:solidFill>
                            <a:schemeClr val="tx1"/>
                          </a:solidFill>
                          <a:effectLst/>
                        </a:rPr>
                        <a:t> list and click </a:t>
                      </a:r>
                      <a:r>
                        <a:rPr lang="en-IN" sz="2000" b="1" dirty="0">
                          <a:solidFill>
                            <a:schemeClr val="tx1"/>
                          </a:solidFill>
                          <a:effectLst/>
                        </a:rPr>
                        <a:t>Add</a:t>
                      </a:r>
                      <a:r>
                        <a:rPr lang="en-IN" sz="2000" dirty="0">
                          <a:solidFill>
                            <a:schemeClr val="tx1"/>
                          </a:solidFill>
                          <a:effectLst/>
                        </a:rPr>
                        <a:t>. If more charges apply to the loan product, select additional charges and click </a:t>
                      </a:r>
                      <a:r>
                        <a:rPr lang="en-IN" sz="2000" b="1" dirty="0">
                          <a:solidFill>
                            <a:schemeClr val="tx1"/>
                          </a:solidFill>
                          <a:effectLst/>
                        </a:rPr>
                        <a:t>Add</a:t>
                      </a:r>
                      <a:r>
                        <a:rPr lang="en-IN" sz="2000" dirty="0">
                          <a:solidFill>
                            <a:schemeClr val="tx1"/>
                          </a:solidFill>
                          <a:effectLst/>
                        </a:rPr>
                        <a:t> for each.</a:t>
                      </a:r>
                    </a:p>
                  </a:txBody>
                  <a:tcPr marL="95250" marR="95250" marT="66675" marB="66675"/>
                </a:tc>
                <a:tc>
                  <a:txBody>
                    <a:bodyPr/>
                    <a:lstStyle/>
                    <a:p>
                      <a:pPr algn="l" fontAlgn="t"/>
                      <a:r>
                        <a:rPr lang="en-IN" sz="2000" dirty="0">
                          <a:solidFill>
                            <a:schemeClr val="tx1"/>
                          </a:solidFill>
                          <a:effectLst/>
                        </a:rPr>
                        <a:t> </a:t>
                      </a:r>
                    </a:p>
                  </a:txBody>
                  <a:tcPr marL="95250" marR="95250" marT="66675" marB="66675"/>
                </a:tc>
                <a:tc>
                  <a:txBody>
                    <a:bodyPr/>
                    <a:lstStyle/>
                    <a:p>
                      <a:pPr algn="l" fontAlgn="t"/>
                      <a:r>
                        <a:rPr lang="en-IN" sz="2000">
                          <a:solidFill>
                            <a:schemeClr val="tx1"/>
                          </a:solidFill>
                          <a:effectLst/>
                        </a:rPr>
                        <a:t> </a:t>
                      </a:r>
                    </a:p>
                  </a:txBody>
                  <a:tcPr marL="95250" marR="95250" marT="66675" marB="66675"/>
                </a:tc>
              </a:tr>
              <a:tr h="1105041">
                <a:tc>
                  <a:txBody>
                    <a:bodyPr/>
                    <a:lstStyle/>
                    <a:p>
                      <a:pPr algn="l" fontAlgn="t"/>
                      <a:r>
                        <a:rPr lang="en-IN" sz="2000">
                          <a:solidFill>
                            <a:schemeClr val="tx1"/>
                          </a:solidFill>
                          <a:effectLst/>
                        </a:rPr>
                        <a:t>Overdue Charges</a:t>
                      </a:r>
                    </a:p>
                  </a:txBody>
                  <a:tcPr marL="95250" marR="95250" marT="66675" marB="66675"/>
                </a:tc>
                <a:tc>
                  <a:txBody>
                    <a:bodyPr/>
                    <a:lstStyle/>
                    <a:p>
                      <a:pPr algn="l" fontAlgn="t"/>
                      <a:r>
                        <a:rPr lang="en-IN" sz="2000" dirty="0">
                          <a:solidFill>
                            <a:schemeClr val="tx1"/>
                          </a:solidFill>
                          <a:effectLst/>
                        </a:rPr>
                        <a:t>Select an overdue charge from the </a:t>
                      </a:r>
                      <a:r>
                        <a:rPr lang="en-IN" sz="2000" b="1" dirty="0">
                          <a:solidFill>
                            <a:schemeClr val="tx1"/>
                          </a:solidFill>
                          <a:effectLst/>
                        </a:rPr>
                        <a:t>Overdue Charges</a:t>
                      </a:r>
                      <a:r>
                        <a:rPr lang="en-IN" sz="2000" dirty="0">
                          <a:solidFill>
                            <a:schemeClr val="tx1"/>
                          </a:solidFill>
                          <a:effectLst/>
                        </a:rPr>
                        <a:t> list and click </a:t>
                      </a:r>
                      <a:r>
                        <a:rPr lang="en-IN" sz="2000" b="1" dirty="0">
                          <a:solidFill>
                            <a:schemeClr val="tx1"/>
                          </a:solidFill>
                          <a:effectLst/>
                        </a:rPr>
                        <a:t>Add</a:t>
                      </a:r>
                      <a:r>
                        <a:rPr lang="en-IN" sz="2000" dirty="0">
                          <a:solidFill>
                            <a:schemeClr val="tx1"/>
                          </a:solidFill>
                          <a:effectLst/>
                        </a:rPr>
                        <a:t>. If more overdue charges apply to the loan product, select additional overdue charges and click </a:t>
                      </a:r>
                      <a:r>
                        <a:rPr lang="en-IN" sz="2000" b="1" dirty="0">
                          <a:solidFill>
                            <a:schemeClr val="tx1"/>
                          </a:solidFill>
                          <a:effectLst/>
                        </a:rPr>
                        <a:t>Add</a:t>
                      </a:r>
                      <a:r>
                        <a:rPr lang="en-IN" sz="2000" dirty="0">
                          <a:solidFill>
                            <a:schemeClr val="tx1"/>
                          </a:solidFill>
                          <a:effectLst/>
                        </a:rPr>
                        <a:t> for each.</a:t>
                      </a:r>
                    </a:p>
                  </a:txBody>
                  <a:tcPr marL="95250" marR="95250" marT="66675" marB="66675"/>
                </a:tc>
                <a:tc>
                  <a:txBody>
                    <a:bodyPr/>
                    <a:lstStyle/>
                    <a:p>
                      <a:pPr algn="l" fontAlgn="t"/>
                      <a:r>
                        <a:rPr lang="en-IN" sz="2000">
                          <a:solidFill>
                            <a:schemeClr val="tx1"/>
                          </a:solidFill>
                          <a:effectLst/>
                        </a:rPr>
                        <a:t> </a:t>
                      </a:r>
                    </a:p>
                  </a:txBody>
                  <a:tcPr marL="95250" marR="95250" marT="66675" marB="66675"/>
                </a:tc>
                <a:tc>
                  <a:txBody>
                    <a:bodyPr/>
                    <a:lstStyle/>
                    <a:p>
                      <a:pPr algn="l" fontAlgn="t"/>
                      <a:r>
                        <a:rPr lang="en-IN" sz="2000">
                          <a:solidFill>
                            <a:schemeClr val="tx1"/>
                          </a:solidFill>
                          <a:effectLst/>
                        </a:rPr>
                        <a:t> </a:t>
                      </a:r>
                    </a:p>
                  </a:txBody>
                  <a:tcPr marL="95250" marR="95250" marT="66675" marB="66675"/>
                </a:tc>
              </a:tr>
              <a:tr h="700911">
                <a:tc gridSpan="4">
                  <a:txBody>
                    <a:bodyPr/>
                    <a:lstStyle/>
                    <a:p>
                      <a:pPr algn="l" fontAlgn="t"/>
                      <a:r>
                        <a:rPr lang="en-IN" sz="2000" b="1" dirty="0">
                          <a:solidFill>
                            <a:schemeClr val="tx1"/>
                          </a:solidFill>
                          <a:effectLst/>
                        </a:rPr>
                        <a:t>Accounting Section</a:t>
                      </a:r>
                      <a:endParaRPr lang="en-IN" sz="2000" dirty="0">
                        <a:solidFill>
                          <a:schemeClr val="tx1"/>
                        </a:solidFill>
                        <a:effectLst/>
                      </a:endParaRPr>
                    </a:p>
                  </a:txBody>
                  <a:tcPr marL="95250" marR="95250" marT="66675" marB="66675"/>
                </a:tc>
                <a:tc hMerge="1">
                  <a:txBody>
                    <a:bodyPr/>
                    <a:lstStyle/>
                    <a:p>
                      <a:endParaRPr lang="en-IN"/>
                    </a:p>
                  </a:txBody>
                  <a:tcPr/>
                </a:tc>
                <a:tc hMerge="1">
                  <a:txBody>
                    <a:bodyPr/>
                    <a:lstStyle/>
                    <a:p>
                      <a:endParaRPr lang="en-IN"/>
                    </a:p>
                  </a:txBody>
                  <a:tcPr/>
                </a:tc>
                <a:tc hMerge="1">
                  <a:txBody>
                    <a:bodyPr/>
                    <a:lstStyle/>
                    <a:p>
                      <a:endParaRPr lang="en-IN"/>
                    </a:p>
                  </a:txBody>
                  <a:tcPr/>
                </a:tc>
              </a:tr>
              <a:tr h="2184775">
                <a:tc>
                  <a:txBody>
                    <a:bodyPr/>
                    <a:lstStyle/>
                    <a:p>
                      <a:pPr algn="l" fontAlgn="t"/>
                      <a:r>
                        <a:rPr lang="en-IN" sz="2000">
                          <a:solidFill>
                            <a:schemeClr val="tx1"/>
                          </a:solidFill>
                          <a:effectLst/>
                        </a:rPr>
                        <a:t>Accounting</a:t>
                      </a:r>
                    </a:p>
                  </a:txBody>
                  <a:tcPr marL="95250" marR="95250" marT="66675" marB="66675"/>
                </a:tc>
                <a:tc>
                  <a:txBody>
                    <a:bodyPr/>
                    <a:lstStyle/>
                    <a:p>
                      <a:pPr algn="l" fontAlgn="t"/>
                      <a:r>
                        <a:rPr lang="en-IN" sz="2000" dirty="0">
                          <a:solidFill>
                            <a:schemeClr val="tx1"/>
                          </a:solidFill>
                          <a:effectLst/>
                        </a:rPr>
                        <a:t>Select one from:</a:t>
                      </a:r>
                    </a:p>
                    <a:p>
                      <a:pPr algn="l" fontAlgn="t">
                        <a:buFont typeface="Arial" panose="020B0604020202020204" pitchFamily="34" charset="0"/>
                        <a:buChar char="•"/>
                      </a:pPr>
                      <a:r>
                        <a:rPr lang="en-IN" sz="2000" dirty="0">
                          <a:solidFill>
                            <a:schemeClr val="tx1"/>
                          </a:solidFill>
                          <a:effectLst/>
                        </a:rPr>
                        <a:t>None</a:t>
                      </a:r>
                    </a:p>
                    <a:p>
                      <a:pPr algn="l" fontAlgn="t">
                        <a:buFont typeface="Arial" panose="020B0604020202020204" pitchFamily="34" charset="0"/>
                        <a:buChar char="•"/>
                      </a:pPr>
                      <a:r>
                        <a:rPr lang="en-IN" sz="2000" dirty="0">
                          <a:solidFill>
                            <a:schemeClr val="tx1"/>
                          </a:solidFill>
                          <a:effectLst/>
                        </a:rPr>
                        <a:t>Cash</a:t>
                      </a:r>
                    </a:p>
                    <a:p>
                      <a:pPr algn="l" fontAlgn="t">
                        <a:buFont typeface="Arial" panose="020B0604020202020204" pitchFamily="34" charset="0"/>
                        <a:buChar char="•"/>
                      </a:pPr>
                      <a:r>
                        <a:rPr lang="en-IN" sz="2000" dirty="0">
                          <a:solidFill>
                            <a:schemeClr val="tx1"/>
                          </a:solidFill>
                          <a:effectLst/>
                        </a:rPr>
                        <a:t>Accrual (periodic)</a:t>
                      </a:r>
                    </a:p>
                    <a:p>
                      <a:pPr algn="l" fontAlgn="t">
                        <a:buFont typeface="Arial" panose="020B0604020202020204" pitchFamily="34" charset="0"/>
                        <a:buChar char="•"/>
                      </a:pPr>
                      <a:r>
                        <a:rPr lang="en-IN" sz="2000" dirty="0">
                          <a:solidFill>
                            <a:schemeClr val="tx1"/>
                          </a:solidFill>
                          <a:effectLst/>
                        </a:rPr>
                        <a:t>Accrual (up front</a:t>
                      </a:r>
                    </a:p>
                    <a:p>
                      <a:pPr algn="l" fontAlgn="t"/>
                      <a:r>
                        <a:rPr lang="en-IN" sz="2000" dirty="0">
                          <a:solidFill>
                            <a:schemeClr val="tx1"/>
                          </a:solidFill>
                          <a:effectLst/>
                        </a:rPr>
                        <a:t>If Cash, Accrual (periodic), or Accrual (up front) is selected, see </a:t>
                      </a:r>
                      <a:r>
                        <a:rPr lang="en-IN" sz="2000" u="none" strike="noStrike" dirty="0">
                          <a:solidFill>
                            <a:srgbClr val="FF0000"/>
                          </a:solidFill>
                          <a:effectLst/>
                        </a:rPr>
                        <a:t>additional fields</a:t>
                      </a:r>
                      <a:r>
                        <a:rPr lang="en-IN" sz="2000" dirty="0">
                          <a:solidFill>
                            <a:schemeClr val="tx1"/>
                          </a:solidFill>
                          <a:effectLst/>
                        </a:rPr>
                        <a:t>.</a:t>
                      </a:r>
                    </a:p>
                  </a:txBody>
                  <a:tcPr marL="95250" marR="95250" marT="66675" marB="66675"/>
                </a:tc>
                <a:tc>
                  <a:txBody>
                    <a:bodyPr/>
                    <a:lstStyle/>
                    <a:p>
                      <a:endParaRPr lang="en-IN" dirty="0">
                        <a:solidFill>
                          <a:schemeClr val="tx1"/>
                        </a:solidFill>
                      </a:endParaRPr>
                    </a:p>
                  </a:txBody>
                  <a:tcPr/>
                </a:tc>
                <a:tc>
                  <a:txBody>
                    <a:bodyPr/>
                    <a:lstStyle/>
                    <a:p>
                      <a:endParaRPr lang="en-IN" sz="2000" dirty="0">
                        <a:solidFill>
                          <a:schemeClr val="tx1"/>
                        </a:solidFill>
                      </a:endParaRPr>
                    </a:p>
                  </a:txBody>
                  <a:tcPr/>
                </a:tc>
              </a:tr>
            </a:tbl>
          </a:graphicData>
        </a:graphic>
      </p:graphicFrame>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27675" y="5223176"/>
            <a:ext cx="1964325" cy="1634824"/>
          </a:xfrm>
          <a:prstGeom prst="rect">
            <a:avLst/>
          </a:prstGeom>
        </p:spPr>
      </p:pic>
    </p:spTree>
    <p:extLst>
      <p:ext uri="{BB962C8B-B14F-4D97-AF65-F5344CB8AC3E}">
        <p14:creationId xmlns:p14="http://schemas.microsoft.com/office/powerpoint/2010/main" val="427168280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66366" y="1859287"/>
            <a:ext cx="9139040" cy="923330"/>
          </a:xfrm>
          <a:prstGeom prst="rect">
            <a:avLst/>
          </a:prstGeom>
        </p:spPr>
        <p:txBody>
          <a:bodyPr wrap="none">
            <a:spAutoFit/>
          </a:bodyPr>
          <a:lstStyle/>
          <a:p>
            <a:r>
              <a:rPr lang="en-IN" sz="5400" b="1" u="sng" dirty="0">
                <a:ln w="12700">
                  <a:solidFill>
                    <a:schemeClr val="accent3">
                      <a:lumMod val="50000"/>
                    </a:schemeClr>
                  </a:solidFill>
                  <a:prstDash val="solid"/>
                </a:ln>
                <a:effectLst>
                  <a:innerShdw blurRad="177800">
                    <a:schemeClr val="accent3">
                      <a:lumMod val="50000"/>
                    </a:schemeClr>
                  </a:innerShdw>
                </a:effectLst>
                <a:latin typeface="Algerian" panose="04020705040A02060702" pitchFamily="82" charset="0"/>
              </a:rPr>
              <a:t>THANK YOU FOR ATTENTION</a:t>
            </a:r>
            <a:endParaRPr lang="en-IN" sz="3600" b="1" u="sng" dirty="0">
              <a:ln w="12700">
                <a:solidFill>
                  <a:schemeClr val="accent3">
                    <a:lumMod val="50000"/>
                  </a:schemeClr>
                </a:solidFill>
                <a:prstDash val="solid"/>
              </a:ln>
              <a:effectLst>
                <a:innerShdw blurRad="177800">
                  <a:schemeClr val="accent3">
                    <a:lumMod val="50000"/>
                  </a:schemeClr>
                </a:innerShdw>
              </a:effectLst>
              <a:latin typeface="Algerian" panose="04020705040A02060702" pitchFamily="82" charset="0"/>
            </a:endParaRPr>
          </a:p>
        </p:txBody>
      </p:sp>
      <p:sp>
        <p:nvSpPr>
          <p:cNvPr id="8" name="Title 7"/>
          <p:cNvSpPr>
            <a:spLocks noGrp="1"/>
          </p:cNvSpPr>
          <p:nvPr>
            <p:ph type="title"/>
          </p:nvPr>
        </p:nvSpPr>
        <p:spPr>
          <a:xfrm>
            <a:off x="520192" y="801631"/>
            <a:ext cx="10871200" cy="685800"/>
          </a:xfrm>
        </p:spPr>
        <p:txBody>
          <a:bodyPr/>
          <a:lstStyle/>
          <a:p>
            <a:endParaRPr lang="en-IN"/>
          </a:p>
        </p:txBody>
      </p:sp>
    </p:spTree>
    <p:extLst>
      <p:ext uri="{BB962C8B-B14F-4D97-AF65-F5344CB8AC3E}">
        <p14:creationId xmlns:p14="http://schemas.microsoft.com/office/powerpoint/2010/main" val="25467377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507602"/>
            <a:ext cx="10827834" cy="369332"/>
          </a:xfrm>
          <a:prstGeom prst="rect">
            <a:avLst/>
          </a:prstGeom>
        </p:spPr>
        <p:txBody>
          <a:bodyPr wrap="square">
            <a:spAutoFit/>
          </a:bodyPr>
          <a:lstStyle/>
          <a:p>
            <a:r>
              <a:rPr lang="en-IN" dirty="0" smtClean="0">
                <a:latin typeface="Arial" panose="020B0604020202020204" pitchFamily="34" charset="0"/>
              </a:rPr>
              <a:t>2. Then </a:t>
            </a:r>
            <a:r>
              <a:rPr lang="en-IN" dirty="0">
                <a:latin typeface="Arial" panose="020B0604020202020204" pitchFamily="34" charset="0"/>
              </a:rPr>
              <a:t>Select the loan product and click on '</a:t>
            </a:r>
            <a:r>
              <a:rPr lang="en-IN" dirty="0">
                <a:solidFill>
                  <a:schemeClr val="accent5">
                    <a:lumMod val="50000"/>
                  </a:schemeClr>
                </a:solidFill>
                <a:latin typeface="Arial" panose="020B0604020202020204" pitchFamily="34" charset="0"/>
              </a:rPr>
              <a:t>Submit</a:t>
            </a:r>
            <a:r>
              <a:rPr lang="en-IN" dirty="0">
                <a:latin typeface="Arial" panose="020B0604020202020204" pitchFamily="34" charset="0"/>
              </a:rPr>
              <a:t>' button to see the following hidden fields.</a:t>
            </a:r>
            <a:endParaRPr lang="en-IN"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003376"/>
            <a:ext cx="12192000" cy="3308980"/>
          </a:xfrm>
          <a:prstGeom prst="rect">
            <a:avLst/>
          </a:prstGeom>
        </p:spPr>
      </p:pic>
      <p:sp>
        <p:nvSpPr>
          <p:cNvPr id="4" name="Rectangle 3"/>
          <p:cNvSpPr/>
          <p:nvPr/>
        </p:nvSpPr>
        <p:spPr>
          <a:xfrm>
            <a:off x="0" y="4750012"/>
            <a:ext cx="12192000" cy="646331"/>
          </a:xfrm>
          <a:prstGeom prst="rect">
            <a:avLst/>
          </a:prstGeom>
        </p:spPr>
        <p:txBody>
          <a:bodyPr wrap="square">
            <a:spAutoFit/>
          </a:bodyPr>
          <a:lstStyle/>
          <a:p>
            <a:r>
              <a:rPr lang="en-IN" dirty="0" smtClean="0">
                <a:latin typeface="Arial" panose="020B0604020202020204" pitchFamily="34" charset="0"/>
              </a:rPr>
              <a:t>3. Using </a:t>
            </a:r>
            <a:r>
              <a:rPr lang="en-IN" dirty="0">
                <a:latin typeface="Arial" panose="020B0604020202020204" pitchFamily="34" charset="0"/>
              </a:rPr>
              <a:t> '</a:t>
            </a:r>
            <a:r>
              <a:rPr lang="en-IN" dirty="0">
                <a:solidFill>
                  <a:schemeClr val="accent5">
                    <a:lumMod val="50000"/>
                  </a:schemeClr>
                </a:solidFill>
                <a:latin typeface="Arial" panose="020B0604020202020204" pitchFamily="34" charset="0"/>
              </a:rPr>
              <a:t>&gt;&gt;</a:t>
            </a:r>
            <a:r>
              <a:rPr lang="en-IN" dirty="0">
                <a:latin typeface="Arial" panose="020B0604020202020204" pitchFamily="34" charset="0"/>
              </a:rPr>
              <a:t>' , add the clients of the group who are eligible for JLG Loan and then click on '</a:t>
            </a:r>
            <a:r>
              <a:rPr lang="en-IN" dirty="0">
                <a:solidFill>
                  <a:schemeClr val="accent5">
                    <a:lumMod val="50000"/>
                  </a:schemeClr>
                </a:solidFill>
                <a:latin typeface="Arial" panose="020B0604020202020204" pitchFamily="34" charset="0"/>
              </a:rPr>
              <a:t>Submit</a:t>
            </a:r>
            <a:r>
              <a:rPr lang="en-IN" dirty="0">
                <a:latin typeface="Arial" panose="020B0604020202020204" pitchFamily="34" charset="0"/>
              </a:rPr>
              <a:t>' button to see JLG Loan Application as shown next. </a:t>
            </a:r>
            <a:endParaRPr lang="en-IN" b="0" i="0" dirty="0">
              <a:effectLst/>
              <a:latin typeface="Arial" panose="020B0604020202020204" pitchFamily="34" charset="0"/>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31934" y="565720"/>
            <a:ext cx="1964325" cy="1634824"/>
          </a:xfrm>
          <a:prstGeom prst="rect">
            <a:avLst/>
          </a:prstGeom>
        </p:spPr>
      </p:pic>
    </p:spTree>
    <p:extLst>
      <p:ext uri="{BB962C8B-B14F-4D97-AF65-F5344CB8AC3E}">
        <p14:creationId xmlns:p14="http://schemas.microsoft.com/office/powerpoint/2010/main" val="2285141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70974" y="925496"/>
            <a:ext cx="1964325" cy="1634824"/>
          </a:xfrm>
          <a:prstGeom prst="rect">
            <a:avLst/>
          </a:prstGeom>
        </p:spPr>
      </p:pic>
    </p:spTree>
    <p:extLst>
      <p:ext uri="{BB962C8B-B14F-4D97-AF65-F5344CB8AC3E}">
        <p14:creationId xmlns:p14="http://schemas.microsoft.com/office/powerpoint/2010/main" val="9004154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6049" y="416050"/>
            <a:ext cx="9054790" cy="369332"/>
          </a:xfrm>
          <a:prstGeom prst="rect">
            <a:avLst/>
          </a:prstGeom>
        </p:spPr>
        <p:txBody>
          <a:bodyPr wrap="square">
            <a:spAutoFit/>
          </a:bodyPr>
          <a:lstStyle/>
          <a:p>
            <a:r>
              <a:rPr lang="en-IN" dirty="0">
                <a:latin typeface="Arial" panose="020B0604020202020204" pitchFamily="34" charset="0"/>
              </a:rPr>
              <a:t>4. After this, on the same Loan Application, you can see the each Client's loan details.</a:t>
            </a:r>
            <a:endParaRPr lang="en-IN"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947855"/>
            <a:ext cx="12192000" cy="5910145"/>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92894" y="416050"/>
            <a:ext cx="1964325" cy="1634824"/>
          </a:xfrm>
          <a:prstGeom prst="rect">
            <a:avLst/>
          </a:prstGeom>
        </p:spPr>
      </p:pic>
    </p:spTree>
    <p:extLst>
      <p:ext uri="{BB962C8B-B14F-4D97-AF65-F5344CB8AC3E}">
        <p14:creationId xmlns:p14="http://schemas.microsoft.com/office/powerpoint/2010/main" val="15172190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192000" cy="5642517"/>
          </a:xfrm>
          <a:prstGeom prst="rect">
            <a:avLst/>
          </a:prstGeom>
        </p:spPr>
      </p:pic>
      <p:sp>
        <p:nvSpPr>
          <p:cNvPr id="4" name="Rectangle 3"/>
          <p:cNvSpPr/>
          <p:nvPr/>
        </p:nvSpPr>
        <p:spPr>
          <a:xfrm>
            <a:off x="876300" y="5773552"/>
            <a:ext cx="8568783" cy="1015663"/>
          </a:xfrm>
          <a:prstGeom prst="rect">
            <a:avLst/>
          </a:prstGeom>
        </p:spPr>
        <p:txBody>
          <a:bodyPr wrap="square">
            <a:spAutoFit/>
          </a:bodyPr>
          <a:lstStyle/>
          <a:p>
            <a:r>
              <a:rPr lang="en-IN" sz="2000" dirty="0" smtClean="0">
                <a:latin typeface="Arial" panose="020B0604020202020204" pitchFamily="34" charset="0"/>
              </a:rPr>
              <a:t>5. Finally</a:t>
            </a:r>
            <a:r>
              <a:rPr lang="en-IN" sz="2000" dirty="0">
                <a:latin typeface="Arial" panose="020B0604020202020204" pitchFamily="34" charset="0"/>
              </a:rPr>
              <a:t>, Click on '</a:t>
            </a:r>
            <a:r>
              <a:rPr lang="en-IN" sz="2000" dirty="0">
                <a:solidFill>
                  <a:schemeClr val="accent5">
                    <a:lumMod val="50000"/>
                  </a:schemeClr>
                </a:solidFill>
                <a:latin typeface="Arial" panose="020B0604020202020204" pitchFamily="34" charset="0"/>
              </a:rPr>
              <a:t>Submit</a:t>
            </a:r>
            <a:r>
              <a:rPr lang="en-IN" sz="2000" dirty="0">
                <a:latin typeface="Arial" panose="020B0604020202020204" pitchFamily="34" charset="0"/>
              </a:rPr>
              <a:t>' button to create the JLG Loan Application</a:t>
            </a:r>
            <a:r>
              <a:rPr lang="en-IN" sz="2000" dirty="0" smtClean="0">
                <a:latin typeface="Arial" panose="020B0604020202020204" pitchFamily="34" charset="0"/>
              </a:rPr>
              <a:t>.</a:t>
            </a:r>
          </a:p>
          <a:p>
            <a:endParaRPr lang="en-IN" sz="2000" dirty="0">
              <a:latin typeface="Arial" panose="020B0604020202020204" pitchFamily="34" charset="0"/>
            </a:endParaRPr>
          </a:p>
          <a:p>
            <a:r>
              <a:rPr lang="en-IN" sz="2000" dirty="0" smtClean="0">
                <a:latin typeface="Arial" panose="020B0604020202020204" pitchFamily="34" charset="0"/>
              </a:rPr>
              <a:t>6. The </a:t>
            </a:r>
            <a:r>
              <a:rPr lang="en-IN" sz="2000" dirty="0">
                <a:latin typeface="Arial" panose="020B0604020202020204" pitchFamily="34" charset="0"/>
              </a:rPr>
              <a:t>Application needs to Approved and activated with Specified date. </a:t>
            </a:r>
            <a:endParaRPr lang="en-IN" sz="2000" b="0" i="0" dirty="0">
              <a:effectLst/>
              <a:latin typeface="Arial" panose="020B0604020202020204" pitchFamily="34"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36862" y="4968332"/>
            <a:ext cx="1964325" cy="1634824"/>
          </a:xfrm>
          <a:prstGeom prst="rect">
            <a:avLst/>
          </a:prstGeom>
        </p:spPr>
      </p:pic>
    </p:spTree>
    <p:extLst>
      <p:ext uri="{BB962C8B-B14F-4D97-AF65-F5344CB8AC3E}">
        <p14:creationId xmlns:p14="http://schemas.microsoft.com/office/powerpoint/2010/main" val="40072584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586634731"/>
              </p:ext>
            </p:extLst>
          </p:nvPr>
        </p:nvGraphicFramePr>
        <p:xfrm>
          <a:off x="0" y="980232"/>
          <a:ext cx="12195065" cy="5877768"/>
        </p:xfrm>
        <a:graphic>
          <a:graphicData uri="http://schemas.openxmlformats.org/drawingml/2006/table">
            <a:tbl>
              <a:tblPr firstRow="1" bandRow="1">
                <a:tableStyleId>{5C22544A-7EE6-4342-B048-85BDC9FD1C3A}</a:tableStyleId>
              </a:tblPr>
              <a:tblGrid>
                <a:gridCol w="1712360"/>
                <a:gridCol w="6530119"/>
                <a:gridCol w="2269747"/>
                <a:gridCol w="1682839"/>
              </a:tblGrid>
              <a:tr h="380791">
                <a:tc>
                  <a:txBody>
                    <a:bodyPr/>
                    <a:lstStyle/>
                    <a:p>
                      <a:pPr algn="l" fontAlgn="t"/>
                      <a:r>
                        <a:rPr lang="en-IN" b="1" dirty="0" smtClean="0">
                          <a:solidFill>
                            <a:srgbClr val="000000"/>
                          </a:solidFill>
                          <a:effectLst/>
                        </a:rPr>
                        <a:t>FIELD NAME </a:t>
                      </a:r>
                      <a:endParaRPr lang="en-IN" b="1" dirty="0">
                        <a:solidFill>
                          <a:srgbClr val="000000"/>
                        </a:solidFill>
                        <a:effectLst/>
                      </a:endParaRPr>
                    </a:p>
                  </a:txBody>
                  <a:tcPr marL="95250" marR="95250" marT="66675" marB="66675"/>
                </a:tc>
                <a:tc>
                  <a:txBody>
                    <a:bodyPr/>
                    <a:lstStyle/>
                    <a:p>
                      <a:pPr algn="l" fontAlgn="t"/>
                      <a:r>
                        <a:rPr lang="en-IN" b="1" dirty="0" smtClean="0">
                          <a:solidFill>
                            <a:srgbClr val="000000"/>
                          </a:solidFill>
                          <a:effectLst/>
                        </a:rPr>
                        <a:t>DESCRIPTION</a:t>
                      </a:r>
                      <a:endParaRPr lang="en-IN" b="1" dirty="0">
                        <a:solidFill>
                          <a:srgbClr val="000000"/>
                        </a:solidFill>
                        <a:effectLst/>
                      </a:endParaRPr>
                    </a:p>
                  </a:txBody>
                  <a:tcPr marL="95250" marR="95250" marT="66675" marB="66675"/>
                </a:tc>
                <a:tc>
                  <a:txBody>
                    <a:bodyPr/>
                    <a:lstStyle/>
                    <a:p>
                      <a:pPr algn="l" fontAlgn="t"/>
                      <a:r>
                        <a:rPr lang="en-IN" b="1" dirty="0" smtClean="0">
                          <a:solidFill>
                            <a:srgbClr val="000000"/>
                          </a:solidFill>
                          <a:effectLst/>
                        </a:rPr>
                        <a:t>EXAMPLE</a:t>
                      </a:r>
                      <a:endParaRPr lang="en-IN" b="1" dirty="0">
                        <a:solidFill>
                          <a:srgbClr val="000000"/>
                        </a:solidFill>
                        <a:effectLst/>
                      </a:endParaRPr>
                    </a:p>
                  </a:txBody>
                  <a:tcPr marL="95250" marR="95250" marT="66675" marB="66675"/>
                </a:tc>
                <a:tc>
                  <a:txBody>
                    <a:bodyPr/>
                    <a:lstStyle/>
                    <a:p>
                      <a:pPr algn="l" fontAlgn="t"/>
                      <a:r>
                        <a:rPr lang="en-IN" b="1" dirty="0" smtClean="0">
                          <a:solidFill>
                            <a:srgbClr val="000000"/>
                          </a:solidFill>
                          <a:effectLst/>
                        </a:rPr>
                        <a:t>VALIDATIONS </a:t>
                      </a:r>
                      <a:endParaRPr lang="en-IN" b="1" dirty="0">
                        <a:solidFill>
                          <a:srgbClr val="000000"/>
                        </a:solidFill>
                        <a:effectLst/>
                      </a:endParaRPr>
                    </a:p>
                  </a:txBody>
                  <a:tcPr marL="95250" marR="95250" marT="66675" marB="66675"/>
                </a:tc>
              </a:tr>
              <a:tr h="380791">
                <a:tc gridSpan="4">
                  <a:txBody>
                    <a:bodyPr/>
                    <a:lstStyle/>
                    <a:p>
                      <a:pPr algn="l" fontAlgn="t"/>
                      <a:r>
                        <a:rPr lang="en-IN" b="1" dirty="0">
                          <a:solidFill>
                            <a:schemeClr val="tx1"/>
                          </a:solidFill>
                          <a:effectLst/>
                        </a:rPr>
                        <a:t>Details Section</a:t>
                      </a:r>
                      <a:endParaRPr lang="en-IN" dirty="0">
                        <a:solidFill>
                          <a:schemeClr val="tx1"/>
                        </a:solidFill>
                        <a:effectLst/>
                      </a:endParaRPr>
                    </a:p>
                  </a:txBody>
                  <a:tcPr marL="95250" marR="95250" marT="66675" marB="66675"/>
                </a:tc>
                <a:tc hMerge="1">
                  <a:txBody>
                    <a:bodyPr/>
                    <a:lstStyle/>
                    <a:p>
                      <a:endParaRPr lang="en-IN"/>
                    </a:p>
                  </a:txBody>
                  <a:tcPr/>
                </a:tc>
                <a:tc hMerge="1">
                  <a:txBody>
                    <a:bodyPr/>
                    <a:lstStyle/>
                    <a:p>
                      <a:endParaRPr lang="en-IN"/>
                    </a:p>
                  </a:txBody>
                  <a:tcPr/>
                </a:tc>
                <a:tc hMerge="1">
                  <a:txBody>
                    <a:bodyPr/>
                    <a:lstStyle/>
                    <a:p>
                      <a:endParaRPr lang="en-IN"/>
                    </a:p>
                  </a:txBody>
                  <a:tcPr/>
                </a:tc>
              </a:tr>
              <a:tr h="2953735">
                <a:tc>
                  <a:txBody>
                    <a:bodyPr/>
                    <a:lstStyle/>
                    <a:p>
                      <a:pPr algn="l" fontAlgn="t"/>
                      <a:r>
                        <a:rPr lang="en-IN" sz="2000" dirty="0">
                          <a:solidFill>
                            <a:schemeClr val="tx1"/>
                          </a:solidFill>
                          <a:effectLst/>
                        </a:rPr>
                        <a:t>Product name</a:t>
                      </a:r>
                    </a:p>
                  </a:txBody>
                  <a:tcPr marL="95250" marR="95250" marT="66675" marB="66675"/>
                </a:tc>
                <a:tc>
                  <a:txBody>
                    <a:bodyPr/>
                    <a:lstStyle/>
                    <a:p>
                      <a:pPr algn="l" fontAlgn="t"/>
                      <a:r>
                        <a:rPr lang="en-IN" sz="2000" dirty="0">
                          <a:solidFill>
                            <a:schemeClr val="tx1"/>
                          </a:solidFill>
                          <a:effectLst/>
                        </a:rPr>
                        <a:t>The product name is a unique identifier for the lending product. The product name is used:</a:t>
                      </a:r>
                    </a:p>
                    <a:p>
                      <a:pPr algn="l" fontAlgn="t">
                        <a:buFont typeface="Arial" panose="020B0604020202020204" pitchFamily="34" charset="0"/>
                        <a:buChar char="•"/>
                      </a:pPr>
                      <a:r>
                        <a:rPr lang="en-IN" sz="2000" dirty="0">
                          <a:solidFill>
                            <a:schemeClr val="tx1"/>
                          </a:solidFill>
                          <a:effectLst/>
                        </a:rPr>
                        <a:t>In</a:t>
                      </a:r>
                      <a:r>
                        <a:rPr lang="en-IN" sz="2000" b="1" dirty="0">
                          <a:solidFill>
                            <a:srgbClr val="333333"/>
                          </a:solidFill>
                          <a:effectLst/>
                        </a:rPr>
                        <a:t> </a:t>
                      </a:r>
                      <a:r>
                        <a:rPr lang="en-IN" sz="2000" b="1" dirty="0">
                          <a:solidFill>
                            <a:srgbClr val="FF0000"/>
                          </a:solidFill>
                          <a:effectLst/>
                        </a:rPr>
                        <a:t>Product</a:t>
                      </a:r>
                      <a:r>
                        <a:rPr lang="en-IN" sz="2000" dirty="0">
                          <a:solidFill>
                            <a:srgbClr val="333333"/>
                          </a:solidFill>
                          <a:effectLst/>
                        </a:rPr>
                        <a:t> </a:t>
                      </a:r>
                      <a:r>
                        <a:rPr lang="en-IN" sz="2000" dirty="0">
                          <a:solidFill>
                            <a:schemeClr val="tx1"/>
                          </a:solidFill>
                          <a:effectLst/>
                        </a:rPr>
                        <a:t>lists (depending on where the product list appears, it may contain a list of all loan products or a list of active loan products)</a:t>
                      </a:r>
                    </a:p>
                    <a:p>
                      <a:pPr algn="l" fontAlgn="t">
                        <a:buFont typeface="Arial" panose="020B0604020202020204" pitchFamily="34" charset="0"/>
                        <a:buChar char="•"/>
                      </a:pPr>
                      <a:r>
                        <a:rPr lang="en-IN" sz="2000" dirty="0">
                          <a:solidFill>
                            <a:schemeClr val="tx1"/>
                          </a:solidFill>
                          <a:effectLst/>
                        </a:rPr>
                        <a:t>As the</a:t>
                      </a:r>
                      <a:r>
                        <a:rPr lang="en-IN" sz="2000" b="1" dirty="0">
                          <a:solidFill>
                            <a:schemeClr val="tx1"/>
                          </a:solidFill>
                          <a:effectLst/>
                        </a:rPr>
                        <a:t> </a:t>
                      </a:r>
                      <a:r>
                        <a:rPr lang="en-IN" sz="2000" b="1" dirty="0">
                          <a:solidFill>
                            <a:srgbClr val="FF0000"/>
                          </a:solidFill>
                          <a:effectLst/>
                        </a:rPr>
                        <a:t>Loan Account</a:t>
                      </a:r>
                      <a:r>
                        <a:rPr lang="en-IN" sz="2000" dirty="0">
                          <a:solidFill>
                            <a:srgbClr val="FF0000"/>
                          </a:solidFill>
                          <a:effectLst/>
                        </a:rPr>
                        <a:t> </a:t>
                      </a:r>
                      <a:r>
                        <a:rPr lang="en-IN" sz="2000" dirty="0">
                          <a:solidFill>
                            <a:schemeClr val="tx1"/>
                          </a:solidFill>
                          <a:effectLst/>
                        </a:rPr>
                        <a:t>identifier in the</a:t>
                      </a:r>
                      <a:r>
                        <a:rPr lang="en-IN" sz="2000" dirty="0">
                          <a:solidFill>
                            <a:srgbClr val="333333"/>
                          </a:solidFill>
                          <a:effectLst/>
                        </a:rPr>
                        <a:t> </a:t>
                      </a:r>
                      <a:r>
                        <a:rPr lang="en-IN" sz="2000" b="1" dirty="0">
                          <a:solidFill>
                            <a:srgbClr val="FF0000"/>
                          </a:solidFill>
                          <a:effectLst/>
                        </a:rPr>
                        <a:t>Loan Account Overview</a:t>
                      </a:r>
                      <a:r>
                        <a:rPr lang="en-IN" sz="2000" dirty="0">
                          <a:solidFill>
                            <a:srgbClr val="333333"/>
                          </a:solidFill>
                          <a:effectLst/>
                        </a:rPr>
                        <a:t> </a:t>
                      </a:r>
                      <a:r>
                        <a:rPr lang="en-IN" sz="2000" dirty="0">
                          <a:solidFill>
                            <a:schemeClr val="tx1"/>
                          </a:solidFill>
                          <a:effectLst/>
                        </a:rPr>
                        <a:t>section on the client</a:t>
                      </a:r>
                      <a:r>
                        <a:rPr lang="en-IN" sz="2000" dirty="0">
                          <a:solidFill>
                            <a:srgbClr val="333333"/>
                          </a:solidFill>
                          <a:effectLst/>
                        </a:rPr>
                        <a:t> </a:t>
                      </a:r>
                      <a:r>
                        <a:rPr lang="en-IN" sz="2000" b="1" dirty="0">
                          <a:solidFill>
                            <a:srgbClr val="FF0000"/>
                          </a:solidFill>
                          <a:effectLst/>
                        </a:rPr>
                        <a:t>General</a:t>
                      </a:r>
                      <a:r>
                        <a:rPr lang="en-IN" sz="2000" dirty="0">
                          <a:solidFill>
                            <a:srgbClr val="333333"/>
                          </a:solidFill>
                          <a:effectLst/>
                        </a:rPr>
                        <a:t> </a:t>
                      </a:r>
                      <a:r>
                        <a:rPr lang="en-IN" sz="2000" dirty="0">
                          <a:solidFill>
                            <a:schemeClr val="tx1"/>
                          </a:solidFill>
                          <a:effectLst/>
                        </a:rPr>
                        <a:t>tab</a:t>
                      </a:r>
                    </a:p>
                    <a:p>
                      <a:pPr algn="l" fontAlgn="t">
                        <a:buFont typeface="Arial" panose="020B0604020202020204" pitchFamily="34" charset="0"/>
                        <a:buChar char="•"/>
                      </a:pPr>
                      <a:r>
                        <a:rPr lang="en-IN" sz="2000" dirty="0">
                          <a:solidFill>
                            <a:schemeClr val="tx1"/>
                          </a:solidFill>
                          <a:effectLst/>
                        </a:rPr>
                        <a:t>In the</a:t>
                      </a:r>
                      <a:r>
                        <a:rPr lang="en-IN" sz="2000" dirty="0">
                          <a:solidFill>
                            <a:srgbClr val="333333"/>
                          </a:solidFill>
                          <a:effectLst/>
                        </a:rPr>
                        <a:t> </a:t>
                      </a:r>
                      <a:r>
                        <a:rPr lang="en-IN" sz="2000" b="1" dirty="0">
                          <a:solidFill>
                            <a:srgbClr val="FF0000"/>
                          </a:solidFill>
                          <a:effectLst/>
                        </a:rPr>
                        <a:t>Name</a:t>
                      </a:r>
                      <a:r>
                        <a:rPr lang="en-IN" sz="2000" dirty="0">
                          <a:solidFill>
                            <a:schemeClr val="tx1"/>
                          </a:solidFill>
                          <a:effectLst/>
                        </a:rPr>
                        <a:t> column</a:t>
                      </a:r>
                      <a:r>
                        <a:rPr lang="en-IN" sz="2000" dirty="0">
                          <a:solidFill>
                            <a:srgbClr val="333333"/>
                          </a:solidFill>
                          <a:effectLst/>
                        </a:rPr>
                        <a:t> </a:t>
                      </a:r>
                      <a:r>
                        <a:rPr lang="en-IN" sz="2000" dirty="0">
                          <a:solidFill>
                            <a:schemeClr val="tx1"/>
                          </a:solidFill>
                          <a:effectLst/>
                        </a:rPr>
                        <a:t>in the list of loan products displayed when</a:t>
                      </a:r>
                      <a:r>
                        <a:rPr lang="en-IN" sz="2000" dirty="0">
                          <a:solidFill>
                            <a:srgbClr val="333333"/>
                          </a:solidFill>
                          <a:effectLst/>
                        </a:rPr>
                        <a:t> </a:t>
                      </a:r>
                      <a:r>
                        <a:rPr lang="en-IN" sz="2000" b="1" dirty="0">
                          <a:solidFill>
                            <a:srgbClr val="FF0000"/>
                          </a:solidFill>
                          <a:effectLst/>
                        </a:rPr>
                        <a:t>Loan</a:t>
                      </a:r>
                      <a:r>
                        <a:rPr lang="en-IN" sz="2000" b="1" dirty="0">
                          <a:solidFill>
                            <a:srgbClr val="333333"/>
                          </a:solidFill>
                          <a:effectLst/>
                        </a:rPr>
                        <a:t> </a:t>
                      </a:r>
                      <a:r>
                        <a:rPr lang="en-IN" sz="2000" b="1" dirty="0">
                          <a:solidFill>
                            <a:srgbClr val="FF0000"/>
                          </a:solidFill>
                          <a:effectLst/>
                        </a:rPr>
                        <a:t>Products</a:t>
                      </a:r>
                      <a:r>
                        <a:rPr lang="en-IN" sz="2000" dirty="0">
                          <a:solidFill>
                            <a:srgbClr val="333333"/>
                          </a:solidFill>
                          <a:effectLst/>
                        </a:rPr>
                        <a:t> </a:t>
                      </a:r>
                      <a:r>
                        <a:rPr lang="en-IN" sz="2000" dirty="0">
                          <a:solidFill>
                            <a:schemeClr val="tx1"/>
                          </a:solidFill>
                          <a:effectLst/>
                        </a:rPr>
                        <a:t>is clicked on the Products </a:t>
                      </a:r>
                      <a:r>
                        <a:rPr lang="en-IN" sz="2000" dirty="0" smtClean="0">
                          <a:solidFill>
                            <a:schemeClr val="tx1"/>
                          </a:solidFill>
                          <a:effectLst/>
                        </a:rPr>
                        <a:t>page</a:t>
                      </a:r>
                      <a:endParaRPr lang="en-IN" sz="2000" dirty="0">
                        <a:solidFill>
                          <a:schemeClr val="tx1"/>
                        </a:solidFill>
                        <a:effectLst/>
                      </a:endParaRPr>
                    </a:p>
                  </a:txBody>
                  <a:tcPr marL="95250" marR="95250" marT="66675" marB="66675"/>
                </a:tc>
                <a:tc>
                  <a:txBody>
                    <a:bodyPr/>
                    <a:lstStyle/>
                    <a:p>
                      <a:pPr algn="r" fontAlgn="t"/>
                      <a:r>
                        <a:rPr lang="en-IN" sz="2000" dirty="0">
                          <a:solidFill>
                            <a:schemeClr val="tx1"/>
                          </a:solidFill>
                          <a:effectLst/>
                        </a:rPr>
                        <a:t>Home Building Loan A</a:t>
                      </a:r>
                    </a:p>
                  </a:txBody>
                  <a:tcPr marL="95250" marR="95250" marT="66675" marB="66675"/>
                </a:tc>
                <a:tc>
                  <a:txBody>
                    <a:bodyPr/>
                    <a:lstStyle/>
                    <a:p>
                      <a:pPr algn="l" fontAlgn="t"/>
                      <a:r>
                        <a:rPr lang="en-IN" sz="2000" dirty="0">
                          <a:solidFill>
                            <a:schemeClr val="tx1"/>
                          </a:solidFill>
                          <a:effectLst/>
                        </a:rPr>
                        <a:t>Required field</a:t>
                      </a:r>
                    </a:p>
                    <a:p>
                      <a:pPr algn="l" fontAlgn="t"/>
                      <a:r>
                        <a:rPr lang="en-IN" sz="2000" dirty="0" smtClean="0">
                          <a:solidFill>
                            <a:schemeClr val="tx1"/>
                          </a:solidFill>
                          <a:effectLst/>
                        </a:rPr>
                        <a:t>Alphanumeric</a:t>
                      </a:r>
                      <a:endParaRPr lang="en-IN" sz="2000" dirty="0">
                        <a:solidFill>
                          <a:schemeClr val="tx1"/>
                        </a:solidFill>
                        <a:effectLst/>
                      </a:endParaRPr>
                    </a:p>
                  </a:txBody>
                  <a:tcPr marL="95250" marR="95250" marT="66675" marB="66675"/>
                </a:tc>
              </a:tr>
              <a:tr h="2108693">
                <a:tc>
                  <a:txBody>
                    <a:bodyPr/>
                    <a:lstStyle/>
                    <a:p>
                      <a:pPr algn="l" fontAlgn="t"/>
                      <a:r>
                        <a:rPr lang="en-IN" sz="2000" dirty="0">
                          <a:solidFill>
                            <a:schemeClr val="tx1"/>
                          </a:solidFill>
                          <a:effectLst/>
                        </a:rPr>
                        <a:t>Short name</a:t>
                      </a:r>
                    </a:p>
                  </a:txBody>
                  <a:tcPr marL="95250" marR="95250" marT="66675" marB="66675"/>
                </a:tc>
                <a:tc>
                  <a:txBody>
                    <a:bodyPr/>
                    <a:lstStyle/>
                    <a:p>
                      <a:pPr algn="l" fontAlgn="t"/>
                      <a:r>
                        <a:rPr lang="en-IN" sz="2000" dirty="0">
                          <a:solidFill>
                            <a:schemeClr val="tx1"/>
                          </a:solidFill>
                          <a:effectLst/>
                        </a:rPr>
                        <a:t>The short name is a unique identifier for the lending product. The short name is used:</a:t>
                      </a:r>
                    </a:p>
                    <a:p>
                      <a:pPr algn="l" fontAlgn="t">
                        <a:buFont typeface="Arial" panose="020B0604020202020204" pitchFamily="34" charset="0"/>
                        <a:buChar char="•"/>
                      </a:pPr>
                      <a:r>
                        <a:rPr lang="en-IN" sz="2000" dirty="0">
                          <a:solidFill>
                            <a:schemeClr val="tx1"/>
                          </a:solidFill>
                          <a:effectLst/>
                        </a:rPr>
                        <a:t>In the </a:t>
                      </a:r>
                      <a:r>
                        <a:rPr lang="en-IN" sz="2000" b="1" dirty="0">
                          <a:solidFill>
                            <a:schemeClr val="tx1"/>
                          </a:solidFill>
                          <a:effectLst/>
                        </a:rPr>
                        <a:t>Short name</a:t>
                      </a:r>
                      <a:r>
                        <a:rPr lang="en-IN" sz="2000" dirty="0">
                          <a:solidFill>
                            <a:schemeClr val="tx1"/>
                          </a:solidFill>
                          <a:effectLst/>
                        </a:rPr>
                        <a:t> column in the list of loan products displayed when </a:t>
                      </a:r>
                      <a:r>
                        <a:rPr lang="en-IN" sz="2000" b="1" dirty="0">
                          <a:solidFill>
                            <a:schemeClr val="tx1"/>
                          </a:solidFill>
                          <a:effectLst/>
                        </a:rPr>
                        <a:t>Loan Products</a:t>
                      </a:r>
                      <a:r>
                        <a:rPr lang="en-IN" sz="2000" dirty="0">
                          <a:solidFill>
                            <a:schemeClr val="tx1"/>
                          </a:solidFill>
                          <a:effectLst/>
                        </a:rPr>
                        <a:t> is clicked on the Products page</a:t>
                      </a:r>
                    </a:p>
                    <a:p>
                      <a:pPr algn="l" fontAlgn="t">
                        <a:buFont typeface="Arial" panose="020B0604020202020204" pitchFamily="34" charset="0"/>
                        <a:buChar char="•"/>
                      </a:pPr>
                      <a:r>
                        <a:rPr lang="en-IN" sz="2000" dirty="0">
                          <a:solidFill>
                            <a:schemeClr val="tx1"/>
                          </a:solidFill>
                          <a:effectLst/>
                        </a:rPr>
                        <a:t>On the Collection Sheet, to identify the loan product a loan account is based </a:t>
                      </a:r>
                      <a:r>
                        <a:rPr lang="en-IN" sz="2000" dirty="0" smtClean="0">
                          <a:solidFill>
                            <a:schemeClr val="tx1"/>
                          </a:solidFill>
                          <a:effectLst/>
                        </a:rPr>
                        <a:t>on</a:t>
                      </a:r>
                      <a:endParaRPr lang="en-IN" sz="2000" dirty="0">
                        <a:solidFill>
                          <a:schemeClr val="tx1"/>
                        </a:solidFill>
                        <a:effectLst/>
                      </a:endParaRPr>
                    </a:p>
                  </a:txBody>
                  <a:tcPr marL="95250" marR="95250" marT="66675" marB="66675"/>
                </a:tc>
                <a:tc>
                  <a:txBody>
                    <a:bodyPr/>
                    <a:lstStyle/>
                    <a:p>
                      <a:pPr algn="l" fontAlgn="t"/>
                      <a:r>
                        <a:rPr lang="en-IN" sz="2000" dirty="0" err="1">
                          <a:solidFill>
                            <a:schemeClr val="tx1"/>
                          </a:solidFill>
                          <a:effectLst/>
                        </a:rPr>
                        <a:t>BldA</a:t>
                      </a:r>
                      <a:endParaRPr lang="en-IN" sz="2000" dirty="0">
                        <a:solidFill>
                          <a:schemeClr val="tx1"/>
                        </a:solidFill>
                        <a:effectLst/>
                      </a:endParaRPr>
                    </a:p>
                  </a:txBody>
                  <a:tcPr marL="95250" marR="95250" marT="66675" marB="66675"/>
                </a:tc>
                <a:tc>
                  <a:txBody>
                    <a:bodyPr/>
                    <a:lstStyle/>
                    <a:p>
                      <a:pPr algn="l" fontAlgn="t"/>
                      <a:r>
                        <a:rPr lang="en-IN" sz="2000" dirty="0">
                          <a:solidFill>
                            <a:schemeClr val="tx1"/>
                          </a:solidFill>
                          <a:effectLst/>
                        </a:rPr>
                        <a:t>Required field</a:t>
                      </a:r>
                    </a:p>
                    <a:p>
                      <a:pPr algn="l" fontAlgn="t"/>
                      <a:r>
                        <a:rPr lang="en-IN" sz="2000" dirty="0" smtClean="0">
                          <a:solidFill>
                            <a:schemeClr val="tx1"/>
                          </a:solidFill>
                          <a:effectLst/>
                        </a:rPr>
                        <a:t>Alphanumeric</a:t>
                      </a:r>
                      <a:endParaRPr lang="en-IN" sz="2000" dirty="0">
                        <a:solidFill>
                          <a:schemeClr val="tx1"/>
                        </a:solidFill>
                        <a:effectLst/>
                      </a:endParaRPr>
                    </a:p>
                  </a:txBody>
                  <a:tcPr marL="95250" marR="95250" marT="66675" marB="66675"/>
                </a:tc>
              </a:tr>
            </a:tbl>
          </a:graphicData>
        </a:graphic>
      </p:graphicFrame>
      <p:sp>
        <p:nvSpPr>
          <p:cNvPr id="2" name="Rectangle 1"/>
          <p:cNvSpPr/>
          <p:nvPr/>
        </p:nvSpPr>
        <p:spPr>
          <a:xfrm>
            <a:off x="2575774" y="140525"/>
            <a:ext cx="5339907" cy="646331"/>
          </a:xfrm>
          <a:prstGeom prst="rect">
            <a:avLst/>
          </a:prstGeom>
        </p:spPr>
        <p:txBody>
          <a:bodyPr wrap="square">
            <a:spAutoFit/>
          </a:bodyPr>
          <a:lstStyle/>
          <a:p>
            <a:r>
              <a:rPr lang="en-IN" sz="3600" b="1" u="sng" dirty="0" smtClean="0">
                <a:effectLst>
                  <a:outerShdw blurRad="38100" dist="38100" dir="2700000" algn="tl">
                    <a:srgbClr val="000000">
                      <a:alpha val="43137"/>
                    </a:srgbClr>
                  </a:outerShdw>
                </a:effectLst>
                <a:latin typeface="Algerian" panose="04020705040A02060702" pitchFamily="82" charset="0"/>
              </a:rPr>
              <a:t>LOAN PRODUCT FIELDS</a:t>
            </a:r>
            <a:endParaRPr lang="en-IN" sz="3600" b="1" i="0" u="sng" dirty="0">
              <a:effectLst>
                <a:outerShdw blurRad="38100" dist="38100" dir="2700000" algn="tl">
                  <a:srgbClr val="000000">
                    <a:alpha val="43137"/>
                  </a:srgbClr>
                </a:outerShdw>
              </a:effectLst>
              <a:latin typeface="Algerian" panose="04020705040A02060702" pitchFamily="82"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5562" y="5223176"/>
            <a:ext cx="1964325" cy="1634824"/>
          </a:xfrm>
          <a:prstGeom prst="rect">
            <a:avLst/>
          </a:prstGeom>
        </p:spPr>
      </p:pic>
    </p:spTree>
    <p:extLst>
      <p:ext uri="{BB962C8B-B14F-4D97-AF65-F5344CB8AC3E}">
        <p14:creationId xmlns:p14="http://schemas.microsoft.com/office/powerpoint/2010/main" val="13664922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873313853"/>
              </p:ext>
            </p:extLst>
          </p:nvPr>
        </p:nvGraphicFramePr>
        <p:xfrm>
          <a:off x="0" y="-927485"/>
          <a:ext cx="12192000" cy="7980032"/>
        </p:xfrm>
        <a:graphic>
          <a:graphicData uri="http://schemas.openxmlformats.org/drawingml/2006/table">
            <a:tbl>
              <a:tblPr firstRow="1" bandRow="1">
                <a:tableStyleId>{5C22544A-7EE6-4342-B048-85BDC9FD1C3A}</a:tableStyleId>
              </a:tblPr>
              <a:tblGrid>
                <a:gridCol w="2291938"/>
                <a:gridCol w="3804062"/>
                <a:gridCol w="3048000"/>
                <a:gridCol w="3048000"/>
              </a:tblGrid>
              <a:tr h="1647521">
                <a:tc>
                  <a:txBody>
                    <a:bodyPr/>
                    <a:lstStyle/>
                    <a:p>
                      <a:pPr algn="l" fontAlgn="t"/>
                      <a:endParaRPr lang="en-IN" b="1" u="sng" dirty="0" smtClean="0">
                        <a:solidFill>
                          <a:schemeClr val="tx1"/>
                        </a:solidFill>
                        <a:effectLst/>
                        <a:latin typeface="+mn-lt"/>
                      </a:endParaRPr>
                    </a:p>
                    <a:p>
                      <a:pPr algn="l" fontAlgn="t"/>
                      <a:endParaRPr lang="en-IN" b="1" u="sng" dirty="0" smtClean="0">
                        <a:solidFill>
                          <a:schemeClr val="tx1"/>
                        </a:solidFill>
                        <a:effectLst/>
                        <a:latin typeface="+mn-lt"/>
                      </a:endParaRPr>
                    </a:p>
                    <a:p>
                      <a:pPr algn="l" fontAlgn="t"/>
                      <a:endParaRPr lang="en-IN" b="1" u="sng" dirty="0" smtClean="0">
                        <a:solidFill>
                          <a:schemeClr val="tx1"/>
                        </a:solidFill>
                        <a:effectLst/>
                        <a:latin typeface="+mn-lt"/>
                      </a:endParaRPr>
                    </a:p>
                    <a:p>
                      <a:pPr algn="l" fontAlgn="t"/>
                      <a:endParaRPr lang="en-IN" b="1" u="sng" dirty="0" smtClean="0">
                        <a:solidFill>
                          <a:schemeClr val="tx1"/>
                        </a:solidFill>
                        <a:effectLst/>
                        <a:latin typeface="+mn-lt"/>
                      </a:endParaRPr>
                    </a:p>
                    <a:p>
                      <a:pPr algn="l" fontAlgn="t"/>
                      <a:r>
                        <a:rPr lang="en-IN" b="1" u="sng" dirty="0" smtClean="0">
                          <a:solidFill>
                            <a:schemeClr val="tx1"/>
                          </a:solidFill>
                          <a:effectLst/>
                          <a:latin typeface="+mn-lt"/>
                        </a:rPr>
                        <a:t>FIELD </a:t>
                      </a:r>
                      <a:r>
                        <a:rPr lang="en-IN" b="1" u="sng" dirty="0" smtClean="0">
                          <a:solidFill>
                            <a:schemeClr val="tx1"/>
                          </a:solidFill>
                          <a:effectLst/>
                          <a:latin typeface="+mn-lt"/>
                        </a:rPr>
                        <a:t>NAME </a:t>
                      </a:r>
                      <a:endParaRPr lang="en-IN" b="1" u="sng" dirty="0">
                        <a:solidFill>
                          <a:schemeClr val="tx1"/>
                        </a:solidFill>
                        <a:effectLst/>
                        <a:latin typeface="+mn-lt"/>
                      </a:endParaRPr>
                    </a:p>
                  </a:txBody>
                  <a:tcPr marL="95250" marR="95250" marT="66675" marB="66675"/>
                </a:tc>
                <a:tc>
                  <a:txBody>
                    <a:bodyPr/>
                    <a:lstStyle/>
                    <a:p>
                      <a:pPr algn="l" fontAlgn="t"/>
                      <a:endParaRPr lang="en-IN" b="1" u="sng" dirty="0" smtClean="0">
                        <a:solidFill>
                          <a:schemeClr val="tx1"/>
                        </a:solidFill>
                        <a:effectLst/>
                        <a:latin typeface="+mn-lt"/>
                      </a:endParaRPr>
                    </a:p>
                    <a:p>
                      <a:pPr algn="l" fontAlgn="t"/>
                      <a:endParaRPr lang="en-IN" b="1" u="sng" dirty="0" smtClean="0">
                        <a:solidFill>
                          <a:schemeClr val="tx1"/>
                        </a:solidFill>
                        <a:effectLst/>
                        <a:latin typeface="+mn-lt"/>
                      </a:endParaRPr>
                    </a:p>
                    <a:p>
                      <a:pPr algn="l" fontAlgn="t"/>
                      <a:endParaRPr lang="en-IN" b="1" u="sng" dirty="0" smtClean="0">
                        <a:solidFill>
                          <a:schemeClr val="tx1"/>
                        </a:solidFill>
                        <a:effectLst/>
                        <a:latin typeface="+mn-lt"/>
                      </a:endParaRPr>
                    </a:p>
                    <a:p>
                      <a:pPr algn="l" fontAlgn="t"/>
                      <a:endParaRPr lang="en-IN" b="1" u="sng" dirty="0" smtClean="0">
                        <a:solidFill>
                          <a:schemeClr val="tx1"/>
                        </a:solidFill>
                        <a:effectLst/>
                        <a:latin typeface="+mn-lt"/>
                      </a:endParaRPr>
                    </a:p>
                    <a:p>
                      <a:pPr algn="l" fontAlgn="t"/>
                      <a:r>
                        <a:rPr lang="en-IN" b="1" u="sng" dirty="0" smtClean="0">
                          <a:solidFill>
                            <a:schemeClr val="tx1"/>
                          </a:solidFill>
                          <a:effectLst/>
                          <a:latin typeface="+mn-lt"/>
                        </a:rPr>
                        <a:t>DESCRIPTION</a:t>
                      </a:r>
                      <a:endParaRPr lang="en-IN" b="1" u="sng" dirty="0">
                        <a:solidFill>
                          <a:schemeClr val="tx1"/>
                        </a:solidFill>
                        <a:effectLst/>
                        <a:latin typeface="+mn-lt"/>
                      </a:endParaRPr>
                    </a:p>
                  </a:txBody>
                  <a:tcPr marL="95250" marR="95250" marT="66675" marB="66675"/>
                </a:tc>
                <a:tc>
                  <a:txBody>
                    <a:bodyPr/>
                    <a:lstStyle/>
                    <a:p>
                      <a:pPr algn="l" fontAlgn="t"/>
                      <a:endParaRPr lang="en-IN" b="1" u="sng" dirty="0" smtClean="0">
                        <a:solidFill>
                          <a:schemeClr val="tx1"/>
                        </a:solidFill>
                        <a:effectLst/>
                        <a:latin typeface="+mn-lt"/>
                      </a:endParaRPr>
                    </a:p>
                    <a:p>
                      <a:pPr algn="l" fontAlgn="t"/>
                      <a:endParaRPr lang="en-IN" b="1" u="sng" dirty="0" smtClean="0">
                        <a:solidFill>
                          <a:schemeClr val="tx1"/>
                        </a:solidFill>
                        <a:effectLst/>
                        <a:latin typeface="+mn-lt"/>
                      </a:endParaRPr>
                    </a:p>
                    <a:p>
                      <a:pPr algn="l" fontAlgn="t"/>
                      <a:endParaRPr lang="en-IN" b="1" u="sng" dirty="0" smtClean="0">
                        <a:solidFill>
                          <a:schemeClr val="tx1"/>
                        </a:solidFill>
                        <a:effectLst/>
                        <a:latin typeface="+mn-lt"/>
                      </a:endParaRPr>
                    </a:p>
                    <a:p>
                      <a:pPr algn="l" fontAlgn="t"/>
                      <a:endParaRPr lang="en-IN" b="1" u="sng" dirty="0" smtClean="0">
                        <a:solidFill>
                          <a:schemeClr val="tx1"/>
                        </a:solidFill>
                        <a:effectLst/>
                        <a:latin typeface="+mn-lt"/>
                      </a:endParaRPr>
                    </a:p>
                    <a:p>
                      <a:pPr algn="l" fontAlgn="t"/>
                      <a:r>
                        <a:rPr lang="en-IN" b="1" u="sng" dirty="0" smtClean="0">
                          <a:solidFill>
                            <a:schemeClr val="tx1"/>
                          </a:solidFill>
                          <a:effectLst/>
                          <a:latin typeface="+mn-lt"/>
                        </a:rPr>
                        <a:t>EXAMPLE</a:t>
                      </a:r>
                      <a:endParaRPr lang="en-IN" b="1" u="sng" dirty="0">
                        <a:solidFill>
                          <a:schemeClr val="tx1"/>
                        </a:solidFill>
                        <a:effectLst/>
                        <a:latin typeface="+mn-lt"/>
                      </a:endParaRPr>
                    </a:p>
                  </a:txBody>
                  <a:tcPr marL="95250" marR="95250" marT="66675" marB="66675"/>
                </a:tc>
                <a:tc>
                  <a:txBody>
                    <a:bodyPr/>
                    <a:lstStyle/>
                    <a:p>
                      <a:pPr algn="l" fontAlgn="t"/>
                      <a:endParaRPr lang="en-IN" b="1" u="sng" dirty="0" smtClean="0">
                        <a:solidFill>
                          <a:schemeClr val="tx1"/>
                        </a:solidFill>
                        <a:effectLst/>
                        <a:latin typeface="+mn-lt"/>
                      </a:endParaRPr>
                    </a:p>
                    <a:p>
                      <a:pPr algn="l" fontAlgn="t"/>
                      <a:endParaRPr lang="en-IN" b="1" u="sng" dirty="0" smtClean="0">
                        <a:solidFill>
                          <a:schemeClr val="tx1"/>
                        </a:solidFill>
                        <a:effectLst/>
                        <a:latin typeface="+mn-lt"/>
                      </a:endParaRPr>
                    </a:p>
                    <a:p>
                      <a:pPr algn="l" fontAlgn="t"/>
                      <a:endParaRPr lang="en-IN" b="1" u="sng" dirty="0" smtClean="0">
                        <a:solidFill>
                          <a:schemeClr val="tx1"/>
                        </a:solidFill>
                        <a:effectLst/>
                        <a:latin typeface="+mn-lt"/>
                      </a:endParaRPr>
                    </a:p>
                    <a:p>
                      <a:pPr algn="l" fontAlgn="t"/>
                      <a:endParaRPr lang="en-IN" b="1" u="sng" dirty="0" smtClean="0">
                        <a:solidFill>
                          <a:schemeClr val="tx1"/>
                        </a:solidFill>
                        <a:effectLst/>
                        <a:latin typeface="+mn-lt"/>
                      </a:endParaRPr>
                    </a:p>
                    <a:p>
                      <a:pPr algn="l" fontAlgn="t"/>
                      <a:r>
                        <a:rPr lang="en-IN" b="1" u="sng" dirty="0" smtClean="0">
                          <a:solidFill>
                            <a:schemeClr val="tx1"/>
                          </a:solidFill>
                          <a:effectLst/>
                          <a:latin typeface="+mn-lt"/>
                        </a:rPr>
                        <a:t>VALIDATIONS </a:t>
                      </a:r>
                    </a:p>
                  </a:txBody>
                  <a:tcPr marL="95250" marR="95250" marT="66675" marB="66675"/>
                </a:tc>
              </a:tr>
              <a:tr h="2541561">
                <a:tc>
                  <a:txBody>
                    <a:bodyPr/>
                    <a:lstStyle/>
                    <a:p>
                      <a:pPr algn="l" fontAlgn="t"/>
                      <a:r>
                        <a:rPr lang="en-IN" sz="2400" dirty="0">
                          <a:solidFill>
                            <a:schemeClr val="tx1"/>
                          </a:solidFill>
                          <a:effectLst/>
                          <a:latin typeface="+mj-lt"/>
                        </a:rPr>
                        <a:t>Description</a:t>
                      </a:r>
                    </a:p>
                  </a:txBody>
                  <a:tcPr marL="95250" marR="95250" marT="66675" marB="66675"/>
                </a:tc>
                <a:tc>
                  <a:txBody>
                    <a:bodyPr/>
                    <a:lstStyle/>
                    <a:p>
                      <a:pPr algn="l" fontAlgn="t"/>
                      <a:r>
                        <a:rPr lang="en-IN" sz="2400" dirty="0">
                          <a:solidFill>
                            <a:schemeClr val="tx1"/>
                          </a:solidFill>
                          <a:effectLst/>
                          <a:latin typeface="+mj-lt"/>
                        </a:rPr>
                        <a:t>The description is used to provide additional information regarding the purpose and characteristics of the loan product. </a:t>
                      </a:r>
                    </a:p>
                  </a:txBody>
                  <a:tcPr marL="95250" marR="95250" marT="66675" marB="66675"/>
                </a:tc>
                <a:tc>
                  <a:txBody>
                    <a:bodyPr/>
                    <a:lstStyle/>
                    <a:p>
                      <a:pPr algn="l" fontAlgn="t"/>
                      <a:r>
                        <a:rPr lang="en-IN" sz="2400" dirty="0">
                          <a:solidFill>
                            <a:schemeClr val="tx1"/>
                          </a:solidFill>
                          <a:effectLst/>
                          <a:latin typeface="+mj-lt"/>
                        </a:rPr>
                        <a:t>Home Building Loan A is available for new construction only</a:t>
                      </a:r>
                    </a:p>
                  </a:txBody>
                  <a:tcPr marL="95250" marR="95250" marT="66675" marB="66675"/>
                </a:tc>
                <a:tc>
                  <a:txBody>
                    <a:bodyPr/>
                    <a:lstStyle/>
                    <a:p>
                      <a:pPr algn="l" fontAlgn="t"/>
                      <a:r>
                        <a:rPr lang="en-IN" sz="2400" dirty="0" smtClean="0">
                          <a:solidFill>
                            <a:schemeClr val="tx1"/>
                          </a:solidFill>
                          <a:effectLst/>
                          <a:latin typeface="+mj-lt"/>
                        </a:rPr>
                        <a:t>Alphanumeric</a:t>
                      </a:r>
                      <a:endParaRPr lang="en-IN" sz="2400" dirty="0">
                        <a:solidFill>
                          <a:schemeClr val="tx1"/>
                        </a:solidFill>
                        <a:effectLst/>
                        <a:latin typeface="+mj-lt"/>
                      </a:endParaRPr>
                    </a:p>
                  </a:txBody>
                  <a:tcPr marL="95250" marR="95250" marT="66675" marB="66675"/>
                </a:tc>
              </a:tr>
              <a:tr h="2926890">
                <a:tc>
                  <a:txBody>
                    <a:bodyPr/>
                    <a:lstStyle/>
                    <a:p>
                      <a:pPr algn="l" fontAlgn="t"/>
                      <a:r>
                        <a:rPr lang="en-IN" sz="2400" dirty="0">
                          <a:solidFill>
                            <a:schemeClr val="tx1"/>
                          </a:solidFill>
                          <a:effectLst/>
                          <a:latin typeface="+mj-lt"/>
                        </a:rPr>
                        <a:t>Fund</a:t>
                      </a:r>
                    </a:p>
                  </a:txBody>
                  <a:tcPr marL="95250" marR="95250" marT="66675" marB="66675"/>
                </a:tc>
                <a:tc>
                  <a:txBody>
                    <a:bodyPr/>
                    <a:lstStyle/>
                    <a:p>
                      <a:pPr algn="l" fontAlgn="t"/>
                      <a:r>
                        <a:rPr lang="en-IN" sz="2400" dirty="0" smtClean="0">
                          <a:solidFill>
                            <a:schemeClr val="tx1"/>
                          </a:solidFill>
                          <a:effectLst/>
                          <a:latin typeface="+mj-lt"/>
                        </a:rPr>
                        <a:t>Loan </a:t>
                      </a:r>
                      <a:r>
                        <a:rPr lang="en-IN" sz="2400" dirty="0">
                          <a:solidFill>
                            <a:schemeClr val="tx1"/>
                          </a:solidFill>
                          <a:effectLst/>
                          <a:latin typeface="+mj-lt"/>
                        </a:rPr>
                        <a:t>products may be assigned to a fund set up by your financial institution. If available, the fund field can be used for tracking and reporting on groups of loans. If your financial institution has set up funds, the </a:t>
                      </a:r>
                      <a:r>
                        <a:rPr lang="en-IN" sz="2400" b="1" dirty="0">
                          <a:solidFill>
                            <a:schemeClr val="tx1"/>
                          </a:solidFill>
                          <a:effectLst/>
                          <a:latin typeface="+mj-lt"/>
                        </a:rPr>
                        <a:t>Fund</a:t>
                      </a:r>
                      <a:r>
                        <a:rPr lang="en-IN" sz="2400" dirty="0">
                          <a:solidFill>
                            <a:schemeClr val="tx1"/>
                          </a:solidFill>
                          <a:effectLst/>
                          <a:latin typeface="+mj-lt"/>
                        </a:rPr>
                        <a:t> list will be populated and you will be able to select a fund.</a:t>
                      </a:r>
                    </a:p>
                  </a:txBody>
                  <a:tcPr marL="95250" marR="95250" marT="66675" marB="66675"/>
                </a:tc>
                <a:tc>
                  <a:txBody>
                    <a:bodyPr/>
                    <a:lstStyle/>
                    <a:p>
                      <a:pPr algn="l" fontAlgn="t"/>
                      <a:r>
                        <a:rPr lang="en-IN" dirty="0">
                          <a:solidFill>
                            <a:schemeClr val="tx1"/>
                          </a:solidFill>
                          <a:effectLst/>
                        </a:rPr>
                        <a:t> </a:t>
                      </a:r>
                    </a:p>
                  </a:txBody>
                  <a:tcPr marL="95250" marR="95250" marT="66675" marB="66675"/>
                </a:tc>
                <a:tc>
                  <a:txBody>
                    <a:bodyPr/>
                    <a:lstStyle/>
                    <a:p>
                      <a:pPr algn="l" fontAlgn="t"/>
                      <a:r>
                        <a:rPr lang="en-IN" sz="2400" dirty="0">
                          <a:solidFill>
                            <a:schemeClr val="tx1"/>
                          </a:solidFill>
                          <a:effectLst/>
                          <a:latin typeface="+mj-lt"/>
                        </a:rPr>
                        <a:t>May be left blank or select from list.</a:t>
                      </a:r>
                    </a:p>
                  </a:txBody>
                  <a:tcPr marL="95250" marR="95250" marT="66675" marB="66675"/>
                </a:tc>
              </a:tr>
            </a:tbl>
          </a:graphicData>
        </a:graphic>
      </p:graphicFrame>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27675" y="5223176"/>
            <a:ext cx="1964325" cy="1634824"/>
          </a:xfrm>
          <a:prstGeom prst="rect">
            <a:avLst/>
          </a:prstGeom>
        </p:spPr>
      </p:pic>
    </p:spTree>
    <p:extLst>
      <p:ext uri="{BB962C8B-B14F-4D97-AF65-F5344CB8AC3E}">
        <p14:creationId xmlns:p14="http://schemas.microsoft.com/office/powerpoint/2010/main" val="9239122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516597028"/>
              </p:ext>
            </p:extLst>
          </p:nvPr>
        </p:nvGraphicFramePr>
        <p:xfrm>
          <a:off x="-2" y="-2"/>
          <a:ext cx="12192004" cy="6858002"/>
        </p:xfrm>
        <a:graphic>
          <a:graphicData uri="http://schemas.openxmlformats.org/drawingml/2006/table">
            <a:tbl>
              <a:tblPr firstRow="1" bandRow="1">
                <a:tableStyleId>{5C22544A-7EE6-4342-B048-85BDC9FD1C3A}</a:tableStyleId>
              </a:tblPr>
              <a:tblGrid>
                <a:gridCol w="1923805"/>
                <a:gridCol w="4880758"/>
                <a:gridCol w="2339440"/>
                <a:gridCol w="3048001"/>
              </a:tblGrid>
              <a:tr h="949448">
                <a:tc>
                  <a:txBody>
                    <a:bodyPr/>
                    <a:lstStyle/>
                    <a:p>
                      <a:pPr algn="l" fontAlgn="t"/>
                      <a:r>
                        <a:rPr lang="en-IN" b="1" u="sng" dirty="0" smtClean="0">
                          <a:solidFill>
                            <a:schemeClr val="tx1"/>
                          </a:solidFill>
                          <a:effectLst/>
                        </a:rPr>
                        <a:t>FIELD NAME</a:t>
                      </a:r>
                      <a:endParaRPr lang="en-IN" b="1" u="sng" dirty="0">
                        <a:solidFill>
                          <a:schemeClr val="tx1"/>
                        </a:solidFill>
                        <a:effectLst/>
                      </a:endParaRPr>
                    </a:p>
                  </a:txBody>
                  <a:tcPr marL="95250" marR="95250" marT="66675" marB="66675"/>
                </a:tc>
                <a:tc>
                  <a:txBody>
                    <a:bodyPr/>
                    <a:lstStyle/>
                    <a:p>
                      <a:pPr algn="l" fontAlgn="t"/>
                      <a:r>
                        <a:rPr lang="en-IN" b="1" u="sng" dirty="0" smtClean="0">
                          <a:solidFill>
                            <a:schemeClr val="tx1"/>
                          </a:solidFill>
                          <a:effectLst/>
                        </a:rPr>
                        <a:t>DESCRIPTION</a:t>
                      </a:r>
                      <a:endParaRPr lang="en-IN" b="1" u="sng" dirty="0">
                        <a:solidFill>
                          <a:schemeClr val="tx1"/>
                        </a:solidFill>
                        <a:effectLst/>
                      </a:endParaRPr>
                    </a:p>
                  </a:txBody>
                  <a:tcPr marL="95250" marR="95250" marT="66675" marB="66675"/>
                </a:tc>
                <a:tc>
                  <a:txBody>
                    <a:bodyPr/>
                    <a:lstStyle/>
                    <a:p>
                      <a:pPr algn="l" fontAlgn="t"/>
                      <a:r>
                        <a:rPr lang="en-IN" b="1" u="sng" dirty="0" smtClean="0">
                          <a:solidFill>
                            <a:schemeClr val="tx1"/>
                          </a:solidFill>
                          <a:effectLst/>
                        </a:rPr>
                        <a:t>EXAMPLE</a:t>
                      </a:r>
                      <a:endParaRPr lang="en-IN" b="1" u="sng" dirty="0">
                        <a:solidFill>
                          <a:schemeClr val="tx1"/>
                        </a:solidFill>
                        <a:effectLst/>
                      </a:endParaRPr>
                    </a:p>
                  </a:txBody>
                  <a:tcPr marL="95250" marR="95250" marT="66675" marB="66675"/>
                </a:tc>
                <a:tc>
                  <a:txBody>
                    <a:bodyPr/>
                    <a:lstStyle/>
                    <a:p>
                      <a:pPr algn="l" fontAlgn="t"/>
                      <a:r>
                        <a:rPr lang="en-IN" b="1" u="sng" dirty="0" smtClean="0">
                          <a:solidFill>
                            <a:schemeClr val="tx1"/>
                          </a:solidFill>
                          <a:effectLst/>
                        </a:rPr>
                        <a:t>VALIDATIONS (IF APPLICABLE)</a:t>
                      </a:r>
                      <a:endParaRPr lang="en-IN" b="1" u="sng" dirty="0">
                        <a:solidFill>
                          <a:schemeClr val="tx1"/>
                        </a:solidFill>
                        <a:effectLst/>
                      </a:endParaRPr>
                    </a:p>
                  </a:txBody>
                  <a:tcPr marL="95250" marR="95250" marT="66675" marB="66675"/>
                </a:tc>
              </a:tr>
              <a:tr h="2954277">
                <a:tc>
                  <a:txBody>
                    <a:bodyPr/>
                    <a:lstStyle/>
                    <a:p>
                      <a:pPr algn="l" fontAlgn="t"/>
                      <a:r>
                        <a:rPr lang="en-IN" sz="2400" dirty="0">
                          <a:solidFill>
                            <a:schemeClr val="tx1"/>
                          </a:solidFill>
                          <a:effectLst/>
                          <a:latin typeface="+mj-lt"/>
                        </a:rPr>
                        <a:t>Start date</a:t>
                      </a:r>
                    </a:p>
                  </a:txBody>
                  <a:tcPr marL="95250" marR="95250" marT="66675" marB="66675"/>
                </a:tc>
                <a:tc>
                  <a:txBody>
                    <a:bodyPr/>
                    <a:lstStyle/>
                    <a:p>
                      <a:pPr algn="l" fontAlgn="t"/>
                      <a:r>
                        <a:rPr lang="en-IN" sz="2400" dirty="0">
                          <a:solidFill>
                            <a:schemeClr val="tx1"/>
                          </a:solidFill>
                          <a:effectLst/>
                          <a:latin typeface="+mj-lt"/>
                        </a:rPr>
                        <a:t>The date that the loan product will be active and available to clients. If blank, the loan product will be active as soon as it is created.</a:t>
                      </a:r>
                    </a:p>
                    <a:p>
                      <a:pPr algn="l" fontAlgn="t"/>
                      <a:r>
                        <a:rPr lang="en-IN" sz="2400" dirty="0">
                          <a:solidFill>
                            <a:schemeClr val="tx1"/>
                          </a:solidFill>
                          <a:effectLst/>
                          <a:latin typeface="+mj-lt"/>
                        </a:rPr>
                        <a:t>Select the date from the calendar popup</a:t>
                      </a:r>
                      <a:r>
                        <a:rPr lang="en-IN" sz="2400" dirty="0" smtClean="0">
                          <a:solidFill>
                            <a:schemeClr val="tx1"/>
                          </a:solidFill>
                          <a:effectLst/>
                          <a:latin typeface="+mj-lt"/>
                        </a:rPr>
                        <a:t>.</a:t>
                      </a:r>
                      <a:endParaRPr lang="en-IN" sz="2400" dirty="0">
                        <a:solidFill>
                          <a:schemeClr val="tx1"/>
                        </a:solidFill>
                        <a:effectLst/>
                        <a:latin typeface="+mj-lt"/>
                      </a:endParaRPr>
                    </a:p>
                  </a:txBody>
                  <a:tcPr marL="95250" marR="95250" marT="66675" marB="66675"/>
                </a:tc>
                <a:tc>
                  <a:txBody>
                    <a:bodyPr/>
                    <a:lstStyle/>
                    <a:p>
                      <a:pPr algn="l" fontAlgn="t"/>
                      <a:r>
                        <a:rPr lang="en-IN" sz="2400" dirty="0">
                          <a:solidFill>
                            <a:schemeClr val="tx1"/>
                          </a:solidFill>
                          <a:effectLst/>
                          <a:latin typeface="+mj-lt"/>
                        </a:rPr>
                        <a:t>01 Jan 2013</a:t>
                      </a:r>
                    </a:p>
                  </a:txBody>
                  <a:tcPr marL="95250" marR="95250" marT="66675" marB="66675"/>
                </a:tc>
                <a:tc>
                  <a:txBody>
                    <a:bodyPr/>
                    <a:lstStyle/>
                    <a:p>
                      <a:pPr algn="l" fontAlgn="t"/>
                      <a:r>
                        <a:rPr lang="en-IN" sz="2400" dirty="0">
                          <a:solidFill>
                            <a:schemeClr val="tx1"/>
                          </a:solidFill>
                          <a:effectLst/>
                          <a:latin typeface="+mj-lt"/>
                        </a:rPr>
                        <a:t>Date</a:t>
                      </a:r>
                    </a:p>
                    <a:p>
                      <a:pPr algn="l" fontAlgn="t"/>
                      <a:r>
                        <a:rPr lang="en-IN" sz="2400" dirty="0" err="1">
                          <a:solidFill>
                            <a:schemeClr val="tx1"/>
                          </a:solidFill>
                          <a:effectLst/>
                          <a:latin typeface="+mj-lt"/>
                        </a:rPr>
                        <a:t>dd</a:t>
                      </a:r>
                      <a:r>
                        <a:rPr lang="en-IN" sz="2400" dirty="0">
                          <a:solidFill>
                            <a:schemeClr val="tx1"/>
                          </a:solidFill>
                          <a:effectLst/>
                          <a:latin typeface="+mj-lt"/>
                        </a:rPr>
                        <a:t> </a:t>
                      </a:r>
                      <a:r>
                        <a:rPr lang="en-IN" sz="2400" dirty="0" smtClean="0">
                          <a:solidFill>
                            <a:schemeClr val="tx1"/>
                          </a:solidFill>
                          <a:effectLst/>
                          <a:latin typeface="+mj-lt"/>
                        </a:rPr>
                        <a:t>/mm/ </a:t>
                      </a:r>
                      <a:r>
                        <a:rPr lang="en-IN" sz="2400" dirty="0" err="1">
                          <a:solidFill>
                            <a:schemeClr val="tx1"/>
                          </a:solidFill>
                          <a:effectLst/>
                          <a:latin typeface="+mj-lt"/>
                        </a:rPr>
                        <a:t>yyyy</a:t>
                      </a:r>
                      <a:endParaRPr lang="en-IN" sz="2400" dirty="0">
                        <a:solidFill>
                          <a:schemeClr val="tx1"/>
                        </a:solidFill>
                        <a:effectLst/>
                        <a:latin typeface="+mj-lt"/>
                      </a:endParaRPr>
                    </a:p>
                  </a:txBody>
                  <a:tcPr marL="95250" marR="95250" marT="66675" marB="66675"/>
                </a:tc>
              </a:tr>
              <a:tr h="2954277">
                <a:tc>
                  <a:txBody>
                    <a:bodyPr/>
                    <a:lstStyle/>
                    <a:p>
                      <a:pPr algn="l" fontAlgn="t"/>
                      <a:r>
                        <a:rPr lang="en-IN" sz="2400" dirty="0">
                          <a:solidFill>
                            <a:schemeClr val="tx1"/>
                          </a:solidFill>
                          <a:effectLst/>
                          <a:latin typeface="+mj-lt"/>
                        </a:rPr>
                        <a:t>Close date</a:t>
                      </a:r>
                    </a:p>
                  </a:txBody>
                  <a:tcPr marL="95250" marR="95250" marT="66675" marB="66675"/>
                </a:tc>
                <a:tc>
                  <a:txBody>
                    <a:bodyPr/>
                    <a:lstStyle/>
                    <a:p>
                      <a:pPr algn="l" fontAlgn="t"/>
                      <a:r>
                        <a:rPr lang="en-IN" sz="2400" dirty="0">
                          <a:solidFill>
                            <a:schemeClr val="tx1"/>
                          </a:solidFill>
                          <a:effectLst/>
                          <a:latin typeface="+mj-lt"/>
                        </a:rPr>
                        <a:t>The date that the loan product will become inactive and unavailable to clients. If blank, the load product will never become inactive.</a:t>
                      </a:r>
                    </a:p>
                    <a:p>
                      <a:pPr algn="l" fontAlgn="t"/>
                      <a:r>
                        <a:rPr lang="en-IN" sz="2400" dirty="0">
                          <a:solidFill>
                            <a:schemeClr val="tx1"/>
                          </a:solidFill>
                          <a:effectLst/>
                          <a:latin typeface="+mj-lt"/>
                        </a:rPr>
                        <a:t>Select the date from the calendar popup</a:t>
                      </a:r>
                      <a:r>
                        <a:rPr lang="en-IN" sz="2400" dirty="0" smtClean="0">
                          <a:solidFill>
                            <a:schemeClr val="tx1"/>
                          </a:solidFill>
                          <a:effectLst/>
                          <a:latin typeface="+mj-lt"/>
                        </a:rPr>
                        <a:t>.</a:t>
                      </a:r>
                      <a:endParaRPr lang="en-IN" sz="2400" dirty="0">
                        <a:solidFill>
                          <a:schemeClr val="tx1"/>
                        </a:solidFill>
                        <a:effectLst/>
                        <a:latin typeface="+mj-lt"/>
                      </a:endParaRPr>
                    </a:p>
                  </a:txBody>
                  <a:tcPr marL="95250" marR="95250" marT="66675" marB="66675"/>
                </a:tc>
                <a:tc>
                  <a:txBody>
                    <a:bodyPr/>
                    <a:lstStyle/>
                    <a:p>
                      <a:pPr algn="l" fontAlgn="t"/>
                      <a:r>
                        <a:rPr lang="en-IN" sz="2400" dirty="0">
                          <a:solidFill>
                            <a:schemeClr val="tx1"/>
                          </a:solidFill>
                          <a:effectLst/>
                          <a:latin typeface="+mj-lt"/>
                        </a:rPr>
                        <a:t>31 Dec 2020</a:t>
                      </a:r>
                    </a:p>
                  </a:txBody>
                  <a:tcPr marL="95250" marR="95250" marT="66675" marB="66675"/>
                </a:tc>
                <a:tc>
                  <a:txBody>
                    <a:bodyPr/>
                    <a:lstStyle/>
                    <a:p>
                      <a:pPr algn="l" fontAlgn="t"/>
                      <a:r>
                        <a:rPr lang="en-IN" sz="2400" dirty="0">
                          <a:solidFill>
                            <a:schemeClr val="tx1"/>
                          </a:solidFill>
                          <a:effectLst/>
                          <a:latin typeface="+mj-lt"/>
                        </a:rPr>
                        <a:t>Date</a:t>
                      </a:r>
                    </a:p>
                    <a:p>
                      <a:pPr algn="l" fontAlgn="t"/>
                      <a:r>
                        <a:rPr lang="en-IN" sz="2400" dirty="0" err="1">
                          <a:solidFill>
                            <a:schemeClr val="tx1"/>
                          </a:solidFill>
                          <a:effectLst/>
                          <a:latin typeface="+mj-lt"/>
                        </a:rPr>
                        <a:t>dd</a:t>
                      </a:r>
                      <a:r>
                        <a:rPr lang="en-IN" sz="2400" dirty="0">
                          <a:solidFill>
                            <a:schemeClr val="tx1"/>
                          </a:solidFill>
                          <a:effectLst/>
                          <a:latin typeface="+mj-lt"/>
                        </a:rPr>
                        <a:t> </a:t>
                      </a:r>
                      <a:r>
                        <a:rPr lang="en-IN" sz="2400" dirty="0" smtClean="0">
                          <a:solidFill>
                            <a:schemeClr val="tx1"/>
                          </a:solidFill>
                          <a:effectLst/>
                          <a:latin typeface="+mj-lt"/>
                        </a:rPr>
                        <a:t>/mm/ </a:t>
                      </a:r>
                      <a:r>
                        <a:rPr lang="en-IN" sz="2400" dirty="0" err="1">
                          <a:solidFill>
                            <a:schemeClr val="tx1"/>
                          </a:solidFill>
                          <a:effectLst/>
                          <a:latin typeface="+mj-lt"/>
                        </a:rPr>
                        <a:t>yyyy</a:t>
                      </a:r>
                      <a:endParaRPr lang="en-IN" sz="2400" dirty="0">
                        <a:solidFill>
                          <a:schemeClr val="tx1"/>
                        </a:solidFill>
                        <a:effectLst/>
                        <a:latin typeface="+mj-lt"/>
                      </a:endParaRPr>
                    </a:p>
                  </a:txBody>
                  <a:tcPr marL="95250" marR="95250" marT="66675" marB="66675"/>
                </a:tc>
              </a:tr>
            </a:tbl>
          </a:graphicData>
        </a:graphic>
      </p:graphicFrame>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27675" y="5223176"/>
            <a:ext cx="1964325" cy="1634824"/>
          </a:xfrm>
          <a:prstGeom prst="rect">
            <a:avLst/>
          </a:prstGeom>
        </p:spPr>
      </p:pic>
    </p:spTree>
    <p:extLst>
      <p:ext uri="{BB962C8B-B14F-4D97-AF65-F5344CB8AC3E}">
        <p14:creationId xmlns:p14="http://schemas.microsoft.com/office/powerpoint/2010/main" val="387940636"/>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MIFOS Template">
  <a:themeElements>
    <a:clrScheme name="Custom 4">
      <a:dk1>
        <a:sysClr val="windowText" lastClr="000000"/>
      </a:dk1>
      <a:lt1>
        <a:sysClr val="window" lastClr="FFFFFF"/>
      </a:lt1>
      <a:dk2>
        <a:srgbClr val="69676D"/>
      </a:dk2>
      <a:lt2>
        <a:srgbClr val="C9C2D1"/>
      </a:lt2>
      <a:accent1>
        <a:srgbClr val="6585CF"/>
      </a:accent1>
      <a:accent2>
        <a:srgbClr val="92D050"/>
      </a:accent2>
      <a:accent3>
        <a:srgbClr val="6BB1C9"/>
      </a:accent3>
      <a:accent4>
        <a:srgbClr val="6585CF"/>
      </a:accent4>
      <a:accent5>
        <a:srgbClr val="7E6BC9"/>
      </a:accent5>
      <a:accent6>
        <a:srgbClr val="A379BB"/>
      </a:accent6>
      <a:hlink>
        <a:srgbClr val="410082"/>
      </a:hlink>
      <a:folHlink>
        <a:srgbClr val="932968"/>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TM02892315[[fn=Wisp]]</Template>
  <TotalTime>207</TotalTime>
  <Words>2206</Words>
  <Application>Microsoft Office PowerPoint</Application>
  <PresentationFormat>Widescreen</PresentationFormat>
  <Paragraphs>316</Paragraphs>
  <Slides>24</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24</vt:i4>
      </vt:variant>
    </vt:vector>
  </HeadingPairs>
  <TitlesOfParts>
    <vt:vector size="33" baseType="lpstr">
      <vt:lpstr>Algerian</vt:lpstr>
      <vt:lpstr>Arial</vt:lpstr>
      <vt:lpstr>Calibri</vt:lpstr>
      <vt:lpstr>Calibri Light</vt:lpstr>
      <vt:lpstr>Tw Cen MT</vt:lpstr>
      <vt:lpstr>Wingdings</vt:lpstr>
      <vt:lpstr>Wingdings 2</vt:lpstr>
      <vt:lpstr>HDOfficeLightV0</vt:lpstr>
      <vt:lpstr>MIFOS Template</vt:lpstr>
      <vt:lpstr>MIFOS TRAINING  SLIDES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MIFOS TRAINING  SLIDES</dc:title>
  <dc:creator>Manthan Arora</dc:creator>
  <cp:lastModifiedBy>Manthan Arora</cp:lastModifiedBy>
  <cp:revision>35</cp:revision>
  <dcterms:created xsi:type="dcterms:W3CDTF">2014-12-09T17:08:54Z</dcterms:created>
  <dcterms:modified xsi:type="dcterms:W3CDTF">2014-12-11T15:05:01Z</dcterms:modified>
</cp:coreProperties>
</file>