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356725" cx="705325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67835" cx="305641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995217"/>
            <a:ext cy="467835" cx="305641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01675" x="1187450"/>
            <a:ext cy="3508375" cx="4678362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444444" x="705327"/>
            <a:ext cy="4210525" cx="564260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6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36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36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36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36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887264" x="0"/>
            <a:ext cy="467835" cx="305641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887264" x="3995217"/>
            <a:ext cy="467835" cx="3056414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b" anchorCtr="0">
            <a:noAutofit/>
          </a:bodyPr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None/>
              <a:defRPr strike="noStrike" u="none" b="0" cap="none" baseline="0" sz="1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701675" x="1187450"/>
            <a:ext cy="3508375" cx="4678362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444444" x="705327"/>
            <a:ext cy="4210525" cx="5642609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y="8887264" x="3995217"/>
            <a:ext cy="467835" cx="3056414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701675" x="1187450"/>
            <a:ext cy="3508499" cx="46784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444444" x="705327"/>
            <a:ext cy="4210499" cx="5642700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y="8887264" x="3995217"/>
            <a:ext cy="467700" cx="3056400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701675" x="1187450"/>
            <a:ext cy="3508499" cx="46784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444444" x="705327"/>
            <a:ext cy="4210499" cx="564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y="8887264" x="3995217"/>
            <a:ext cy="467700" cx="3056400"/>
          </a:xfrm>
          <a:prstGeom prst="rect">
            <a:avLst/>
          </a:prstGeom>
        </p:spPr>
        <p:txBody>
          <a:bodyPr bIns="46875" rIns="93750" lIns="93750" tIns="4687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701675" x="1187450"/>
            <a:ext cy="3508499" cx="46784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444444" x="705327"/>
            <a:ext cy="4210499" cx="564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y="8887264" x="3995217"/>
            <a:ext cy="467700" cx="3056400"/>
          </a:xfrm>
          <a:prstGeom prst="rect">
            <a:avLst/>
          </a:prstGeom>
        </p:spPr>
        <p:txBody>
          <a:bodyPr bIns="46875" rIns="93750" lIns="93750" tIns="4687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701675" x="1187450"/>
            <a:ext cy="3508499" cx="46784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444444" x="705327"/>
            <a:ext cy="4210499" cx="564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y="8887264" x="3995217"/>
            <a:ext cy="467700" cx="3056400"/>
          </a:xfrm>
          <a:prstGeom prst="rect">
            <a:avLst/>
          </a:prstGeom>
        </p:spPr>
        <p:txBody>
          <a:bodyPr bIns="46875" rIns="93750" lIns="93750" tIns="4687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701675" x="1187450"/>
            <a:ext cy="3508499" cx="46784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444444" x="705327"/>
            <a:ext cy="4210499" cx="564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y="8887264" x="3995217"/>
            <a:ext cy="467700" cx="3056400"/>
          </a:xfrm>
          <a:prstGeom prst="rect">
            <a:avLst/>
          </a:prstGeom>
        </p:spPr>
        <p:txBody>
          <a:bodyPr bIns="46875" rIns="93750" lIns="93750" tIns="4687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701675" x="1187450"/>
            <a:ext cy="3508499" cx="46784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444444" x="705327"/>
            <a:ext cy="4210499" cx="5642700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y="8887264" x="3995217"/>
            <a:ext cy="467700" cx="3056400"/>
          </a:xfrm>
          <a:prstGeom prst="rect">
            <a:avLst/>
          </a:prstGeom>
          <a:noFill/>
          <a:ln>
            <a:noFill/>
          </a:ln>
        </p:spPr>
        <p:txBody>
          <a:bodyPr bIns="46875" rIns="93750" lIns="93750" tIns="46875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5970587" x="0"/>
            <a:ext cy="887411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y="6053137" x="-9525"/>
            <a:ext cy="712786" cx="2249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y="6043612" x="2359025"/>
            <a:ext cy="714374" cx="6784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y="4038600" x="2362200"/>
            <a:ext cy="1828800" cx="647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y="6050037" x="2362200"/>
            <a:ext cy="685799" cx="670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algn="ctr" rtl="0" marR="0" indent="0" marL="45720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algn="ctr" rtl="0" marR="0" indent="0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y="6069012" x="76200"/>
            <a:ext cy="685799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y="236537" x="2085975"/>
            <a:ext cy="365125" cx="586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228600" x="8001000"/>
            <a:ext cy="381000" cx="838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4572000" x="-9525"/>
            <a:ext cy="887412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y="4664075" x="-9525"/>
            <a:ext cy="712788" cx="1463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y="4654550" x="1544637"/>
            <a:ext cy="712788" cx="7599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/>
        </p:nvSpPr>
        <p:spPr>
          <a:xfrm>
            <a:off y="0" x="1447800"/>
            <a:ext cy="6867525" cx="1000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5486400" x="1600200"/>
            <a:ext cy="685799" cx="731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y="4648200" x="1600200"/>
            <a:ext cy="685799" cx="731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y="0" x="1560575"/>
            <a:ext cy="4568952" cx="7583423"/>
          </a:xfrm>
          <a:prstGeom prst="rect">
            <a:avLst/>
          </a:prstGeom>
          <a:solidFill>
            <a:srgbClr val="DFE6F5"/>
          </a:solidFill>
          <a:ln>
            <a:noFill/>
          </a:ln>
        </p:spPr>
      </p:sp>
      <p:sp>
        <p:nvSpPr>
          <p:cNvPr id="86" name="Shape 86"/>
          <p:cNvSpPr txBox="1"/>
          <p:nvPr>
            <p:ph idx="10" type="dt"/>
          </p:nvPr>
        </p:nvSpPr>
        <p:spPr>
          <a:xfrm>
            <a:off y="6248400" x="62484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y="4667250" x="0"/>
            <a:ext cy="663574" cx="1447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2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88" name="Shape 88"/>
          <p:cNvSpPr txBox="1"/>
          <p:nvPr/>
        </p:nvSpPr>
        <p:spPr>
          <a:xfrm>
            <a:off y="624840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y="6248400" x="609600"/>
            <a:ext cy="365125" cx="5421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y="685800" x="0"/>
            <a:ext cy="139699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96" name="Shape 96"/>
          <p:cNvSpPr txBox="1"/>
          <p:nvPr/>
        </p:nvSpPr>
        <p:spPr>
          <a:xfrm>
            <a:off y="624840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1524000" x="0"/>
            <a:ext cy="1143000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y="1600200" x="0"/>
            <a:ext cy="990599" cx="129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y="1600200" x="1371600"/>
            <a:ext cy="990599" cx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2743200" x="1371600"/>
            <a:ext cy="1673224" cx="71231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1600200" x="1371600"/>
            <a:ext cy="990599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1752600" x="0"/>
            <a:ext cy="701674" cx="1295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2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6248400" x="609600"/>
            <a:ext cy="365125" cx="5421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0" x="609600"/>
            <a:ext cy="685799" cx="81564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914400" x="612647"/>
            <a:ext cy="51816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0" x="609600"/>
            <a:ext cy="685799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914400" x="609600"/>
            <a:ext cy="5247166" cx="388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Font typeface="Noto Symbol"/>
              <a:buChar char="⬜"/>
              <a:defRPr/>
            </a:lvl1pPr>
            <a:lvl2pPr rtl="0">
              <a:spcBef>
                <a:spcPts val="0"/>
              </a:spcBef>
              <a:buFont typeface="Noto Symbol"/>
              <a:buChar char="⬜"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914400" x="4844901"/>
            <a:ext cy="5247166" cx="388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y="1079500" x="0"/>
            <a:ext cy="219075" cx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248400" x="609600"/>
            <a:ext cy="365125" cx="5421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0" x="609600"/>
            <a:ext cy="685799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76400" x="609600"/>
            <a:ext cy="4343400" cx="388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676400" x="4800600"/>
            <a:ext cy="4343400" cx="388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y="914400" x="609600"/>
            <a:ext cy="640079" cx="388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y="914400" x="4800600"/>
            <a:ext cy="640079" cx="388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85800" x="0"/>
            <a:ext cy="139699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y="6248400" x="609600"/>
            <a:ext cy="365125" cx="5421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0" x="609600"/>
            <a:ext cy="685799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y="685800" x="0"/>
            <a:ext cy="139699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62" name="Shape 62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0" x="609600"/>
            <a:ext cy="685799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85800" x="0"/>
            <a:ext cy="139699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67" name="Shape 67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0" x="609600"/>
            <a:ext cy="685799" cx="81564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914400" x="609600"/>
            <a:ext cy="5181600" cx="1600199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y="914400" x="2362200"/>
            <a:ext cy="52577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85800" x="0"/>
            <a:ext cy="139699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77" name="Shape 77"/>
          <p:cNvSpPr txBox="1"/>
          <p:nvPr/>
        </p:nvSpPr>
        <p:spPr>
          <a:xfrm>
            <a:off y="6461060" x="0"/>
            <a:ext cy="381000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theme/theme2.xml" Type="http://schemas.openxmlformats.org/officeDocument/2006/relationships/theme" Id="rId13"/><Relationship Target="../media/image01.jp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0" x="609600"/>
            <a:ext cy="685799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990600" x="612775"/>
            <a:ext cy="5135563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66688" marL="319088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⬜"/>
              <a:defRPr/>
            </a:lvl1pPr>
            <a:lvl2pPr algn="l" rtl="0" marR="0" indent="-168593" marL="639763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algn="l" rtl="0" marR="0" indent="-148272" marL="91440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algn="l" rtl="0" marR="0" indent="-171450" marL="137160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Noto Symbol"/>
              <a:buChar char="■"/>
              <a:defRPr/>
            </a:lvl4pPr>
            <a:lvl5pPr algn="l" rtl="0" marR="0" indent="-177800" marL="182880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Noto Symbol"/>
              <a:buChar char="■"/>
              <a:defRPr/>
            </a:lvl5pPr>
            <a:lvl6pPr algn="l" rtl="0" marR="0" indent="-121920" marL="210312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algn="l" rtl="0" marR="0" indent="-116839" marL="237744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algn="l" rtl="0" marR="0" indent="-124460" marL="265176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algn="l" rtl="0" marR="0" indent="-119379" marL="292608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8400" x="6096000"/>
            <a:ext cy="365125" cx="266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8400" x="609600"/>
            <a:ext cy="365125" cx="5421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/>
          <p:nvPr/>
        </p:nvSpPr>
        <p:spPr>
          <a:xfrm>
            <a:off y="685800" x="0"/>
            <a:ext cy="228600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y="685800" x="0"/>
            <a:ext cy="142875" cx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685800" x="590550"/>
            <a:ext cy="144462" cx="8553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y="685800" x="0"/>
            <a:ext cy="139699" cx="53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ctr" rtl="0" marR="0" indent="0" marL="0">
              <a:spcBef>
                <a:spcPts val="0"/>
              </a:spcBef>
              <a:buNone/>
              <a:defRPr strike="noStrike" u="none" b="1" cap="none" baseline="0" sz="1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1">
            <a:alphaModFix/>
          </a:blip>
          <a:srcRect t="0" b="0" r="0" l="0"/>
          <a:stretch/>
        </p:blipFill>
        <p:spPr>
          <a:xfrm>
            <a:off y="78217" x="7724632"/>
            <a:ext cy="554213" cx="1405719"/>
          </a:xfrm>
          <a:prstGeom prst="rect">
            <a:avLst/>
          </a:prstGeom>
          <a:noFill/>
          <a:ln>
            <a:noFill/>
          </a:ln>
        </p:spPr>
      </p:pic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tinyurl.com/MifosDocs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y="2469450" x="1333500"/>
            <a:ext cy="1919099" cx="6476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z="600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TRACK LOAN PERFORMANCE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t="15151" b="13105" r="7991" l="0"/>
          <a:stretch/>
        </p:blipFill>
        <p:spPr>
          <a:xfrm>
            <a:off y="405718" x="5193455"/>
            <a:ext cy="1589995" cx="3381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144850" x="1371600"/>
            <a:ext cy="1211400" cx="712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marR="0" indent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r>
              <a:rPr sz="280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This guide will show you how to track loan performance in the Mifos X client.</a:t>
            </a:r>
          </a:p>
        </p:txBody>
      </p:sp>
      <p:sp>
        <p:nvSpPr>
          <p:cNvPr id="106" name="Shape 106"/>
          <p:cNvSpPr txBox="1"/>
          <p:nvPr>
            <p:ph type="title"/>
          </p:nvPr>
        </p:nvSpPr>
        <p:spPr>
          <a:xfrm>
            <a:off y="1600200" x="1371600"/>
            <a:ext cy="990599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z="3000" lang="en-US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How to Track Loan Performance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t="15151" b="13107" r="7995" l="0"/>
          <a:stretch/>
        </p:blipFill>
        <p:spPr>
          <a:xfrm>
            <a:off y="-6" x="5762405"/>
            <a:ext cy="1589999" cx="33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0" x="609600"/>
            <a:ext cy="685799" cx="8156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200" lang="en-US">
                <a:latin typeface="Questrial"/>
                <a:ea typeface="Questrial"/>
                <a:cs typeface="Questrial"/>
                <a:sym typeface="Questrial"/>
              </a:rPr>
              <a:t>Step 1: Go to Loan Reports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914400" x="612647"/>
            <a:ext cy="51816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-US">
                <a:latin typeface="Questrial"/>
                <a:ea typeface="Questrial"/>
                <a:cs typeface="Questrial"/>
                <a:sym typeface="Questrial"/>
              </a:rPr>
              <a:t>Go to Loan Reports by clicking the “Reports” button and selecting “Loans” from the dropdown list.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t="18332" b="3524" r="5234" l="3098"/>
          <a:stretch/>
        </p:blipFill>
        <p:spPr>
          <a:xfrm>
            <a:off y="1868850" x="362750"/>
            <a:ext cy="3887875" cx="855739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>
            <a:off y="2569675" x="3153675"/>
            <a:ext cy="200099" cx="10179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0" x="609600"/>
            <a:ext cy="685799" cx="8156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200" lang="en-US">
                <a:latin typeface="Questrial"/>
                <a:ea typeface="Questrial"/>
                <a:cs typeface="Questrial"/>
                <a:sym typeface="Questrial"/>
              </a:rPr>
              <a:t>Step 2: Click Active Loans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914400" x="612647"/>
            <a:ext cy="51816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US">
                <a:latin typeface="Questrial"/>
                <a:ea typeface="Questrial"/>
                <a:cs typeface="Questrial"/>
                <a:sym typeface="Questrial"/>
              </a:rPr>
              <a:t>On the loan reports page, click the row marked: “Active Loans - Details”</a:t>
            </a: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t="17776" b="0" r="7937" l="6526"/>
          <a:stretch/>
        </p:blipFill>
        <p:spPr>
          <a:xfrm>
            <a:off y="1991200" x="683074"/>
            <a:ext cy="4104800" cx="8012573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y="3203750" x="1001175"/>
            <a:ext cy="200099" cx="75086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0" x="609600"/>
            <a:ext cy="685799" cx="8156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200" lang="en-US">
                <a:latin typeface="Questrial"/>
                <a:ea typeface="Questrial"/>
                <a:cs typeface="Questrial"/>
                <a:sym typeface="Questrial"/>
              </a:rPr>
              <a:t>Step 3: Select Options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914400" x="612647"/>
            <a:ext cy="51816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indent="0" marL="152400">
              <a:spcBef>
                <a:spcPts val="0"/>
              </a:spcBef>
              <a:buNone/>
            </a:pPr>
            <a:r>
              <a:rPr sz="1800" lang="en-US">
                <a:latin typeface="Questrial"/>
                <a:ea typeface="Questrial"/>
                <a:cs typeface="Questrial"/>
                <a:sym typeface="Questrial"/>
              </a:rPr>
              <a:t>Select the office, currency, fund, purpose, officer, product, and desired number of decimal places to filter the loans you receive a report on.  To get all loans, simply select: All</a:t>
            </a:r>
          </a:p>
          <a:p>
            <a:pPr rtl="0" lvl="0" indent="0" marL="152400">
              <a:spcBef>
                <a:spcPts val="0"/>
              </a:spcBef>
              <a:buNone/>
            </a:pPr>
            <a:r>
              <a:rPr sz="1800" lang="en-US">
                <a:latin typeface="Questrial"/>
                <a:ea typeface="Questrial"/>
                <a:cs typeface="Questrial"/>
                <a:sym typeface="Questrial"/>
              </a:rPr>
              <a:t>After selecting your desired options, click the “Run Report” button.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t="18500" b="0" r="8445" l="3580"/>
          <a:stretch/>
        </p:blipFill>
        <p:spPr>
          <a:xfrm>
            <a:off y="2576350" x="450000"/>
            <a:ext cy="4070300" cx="82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y="3495800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y="3781675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y="4067550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y="4420175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y="4696600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y="4973025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y="5325650" x="2202050"/>
            <a:ext cy="200099" cx="19356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y="5573150" x="3770525"/>
            <a:ext cy="333599" cx="8510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0" x="609600"/>
            <a:ext cy="685799" cx="8156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200" lang="en-US">
                <a:latin typeface="Questrial"/>
                <a:ea typeface="Questrial"/>
                <a:cs typeface="Questrial"/>
                <a:sym typeface="Questrial"/>
              </a:rPr>
              <a:t>Step 4: Receive Report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914400" x="612647"/>
            <a:ext cy="51816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152400">
              <a:spcBef>
                <a:spcPts val="0"/>
              </a:spcBef>
              <a:buNone/>
            </a:pPr>
            <a:r>
              <a:rPr sz="1800" lang="en-US">
                <a:latin typeface="Questrial"/>
                <a:ea typeface="Questrial"/>
                <a:cs typeface="Questrial"/>
                <a:sym typeface="Questrial"/>
              </a:rPr>
              <a:t>A report will be presented to you with the  details of all active loans.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t="19218" b="0" r="8838" l="4083"/>
          <a:stretch/>
        </p:blipFill>
        <p:spPr>
          <a:xfrm>
            <a:off y="1918925" x="201350"/>
            <a:ext cy="4321699" cx="874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144850" x="1371600"/>
            <a:ext cy="1728600" cx="712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marR="0" indent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r>
              <a:rPr sz="280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If you have any questions or concerns, please visit the Mifos documentation, located at </a:t>
            </a:r>
            <a:r>
              <a:rPr u="sng" sz="2800" lang="en-US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tinyurl.com/MifosDocs</a:t>
            </a: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y="1600200" x="1371600"/>
            <a:ext cy="990599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z="3000" lang="en-US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Thank you for your attention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4">
            <a:alphaModFix/>
          </a:blip>
          <a:srcRect t="15151" b="13107" r="7995" l="0"/>
          <a:stretch/>
        </p:blipFill>
        <p:spPr>
          <a:xfrm>
            <a:off y="-6" x="5762405"/>
            <a:ext cy="1589999" cx="33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MIFOS Template">
  <a:themeElements>
    <a:clrScheme name="Custom 4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