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785" r:id="rId2"/>
    <p:sldId id="732" r:id="rId3"/>
    <p:sldId id="826" r:id="rId4"/>
    <p:sldId id="842" r:id="rId5"/>
    <p:sldId id="843" r:id="rId6"/>
    <p:sldId id="844" r:id="rId7"/>
    <p:sldId id="834" r:id="rId8"/>
    <p:sldId id="846" r:id="rId9"/>
    <p:sldId id="847" r:id="rId10"/>
    <p:sldId id="848" r:id="rId11"/>
    <p:sldId id="841" r:id="rId12"/>
  </p:sldIdLst>
  <p:sldSz cx="9144000" cy="6858000" type="screen4x3"/>
  <p:notesSz cx="7053263" cy="93567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25701E-6CF3-F145-8266-297EA78D72A8}">
          <p14:sldIdLst>
            <p14:sldId id="785"/>
            <p14:sldId id="732"/>
            <p14:sldId id="826"/>
            <p14:sldId id="842"/>
            <p14:sldId id="843"/>
            <p14:sldId id="844"/>
            <p14:sldId id="834"/>
            <p14:sldId id="846"/>
            <p14:sldId id="847"/>
            <p14:sldId id="848"/>
            <p14:sldId id="841"/>
          </p14:sldIdLst>
        </p14:section>
        <p14:section name="Untitled Section" id="{1186EADE-D224-2947-9088-FC60BA4BE2A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8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a Werbel" initials="LW" lastIdx="15" clrIdx="0"/>
  <p:cmAuthor id="1" name="X" initials="X" lastIdx="2" clrIdx="1"/>
  <p:cmAuthor id="2" name="David Edelstein" initials="DE" lastIdx="3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7AD63E"/>
    <a:srgbClr val="6585CF"/>
    <a:srgbClr val="D9D9D9"/>
    <a:srgbClr val="62ACC6"/>
    <a:srgbClr val="FFFFE1"/>
    <a:srgbClr val="65E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92" autoAdjust="0"/>
    <p:restoredTop sz="84181" autoAdjust="0"/>
  </p:normalViewPr>
  <p:slideViewPr>
    <p:cSldViewPr snapToGrid="0">
      <p:cViewPr varScale="1">
        <p:scale>
          <a:sx n="133" d="100"/>
          <a:sy n="133" d="100"/>
        </p:scale>
        <p:origin x="22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2592"/>
    </p:cViewPr>
  </p:sorterViewPr>
  <p:notesViewPr>
    <p:cSldViewPr snapToGrid="0">
      <p:cViewPr varScale="1">
        <p:scale>
          <a:sx n="79" d="100"/>
          <a:sy n="79" d="100"/>
        </p:scale>
        <p:origin x="-2082" y="-102"/>
      </p:cViewPr>
      <p:guideLst>
        <p:guide orient="horz" pos="2948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8" y="0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829B162-A5EB-473F-BE3A-733AFE5E9976}" type="datetimeFigureOut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8" y="8887265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BB9DA86-9945-44BB-8E26-1DCB8FB87A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69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8" y="0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C6265A6-2241-476E-9069-4E4B8E75CDDB}" type="datetimeFigureOut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8363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8" tIns="46884" rIns="93768" bIns="46884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44445"/>
            <a:ext cx="5642610" cy="4210526"/>
          </a:xfrm>
          <a:prstGeom prst="rect">
            <a:avLst/>
          </a:prstGeom>
        </p:spPr>
        <p:txBody>
          <a:bodyPr vert="horz" lIns="93768" tIns="46884" rIns="93768" bIns="4688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8" y="8887265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D0AB823-E0EA-42B0-8176-EE6A4B8DAE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01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29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87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0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07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9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5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54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79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96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13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1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C9A04C-E2C2-43D0-A1BE-DCCCD0BDF0D1}" type="datetime1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1</a:t>
            </a: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88804A-E7E0-4B34-8703-BF87DFC472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DF06BA7C-3384-41F2-85A3-BCFFDD9E12E2}" type="datetime1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BD53034-DB0B-40F5-82FC-0CF3EB6680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AD6D4-5285-49FB-8E0C-15C463AFB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15644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914400"/>
            <a:ext cx="8153400" cy="5181600"/>
          </a:xfrm>
        </p:spPr>
        <p:txBody>
          <a:bodyPr/>
          <a:lstStyle>
            <a:lvl1pPr>
              <a:buSzPct val="80000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85D6CA-8A2D-4265-956B-F94F785C7E13}" type="datetime1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595BD33-2106-4495-943C-71ED82D0EF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1</a:t>
            </a: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914400"/>
            <a:ext cx="3886200" cy="5247167"/>
          </a:xfrm>
        </p:spPr>
        <p:txBody>
          <a:bodyPr/>
          <a:lstStyle>
            <a:lvl1pPr>
              <a:buFont typeface="Wingdings 2" pitchFamily="18" charset="2"/>
              <a:buChar char="¦"/>
              <a:defRPr/>
            </a:lvl1pPr>
            <a:lvl2pPr>
              <a:buFont typeface="Wingdings 2" pitchFamily="18" charset="2"/>
              <a:buChar char="¦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914400"/>
            <a:ext cx="3886200" cy="52471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89DB5155-B5B9-43BA-8982-B256A7B69100}" type="datetime1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0" y="1079500"/>
            <a:ext cx="533400" cy="219075"/>
          </a:xfrm>
          <a:solidFill>
            <a:schemeClr val="accent2"/>
          </a:solidFill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D169F50-909B-4D83-97B5-2605610D72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1</a:t>
            </a:r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676400"/>
            <a:ext cx="3886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676400"/>
            <a:ext cx="3886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9144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9144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3A326E64-34E7-4E97-9D51-95CC46531999}" type="datetime1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69B3E3-4D09-4DA0-AD12-71A7C2BCA0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1</a:t>
            </a:r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FA1D-342F-4EE3-A184-70617ED50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60C802-45B2-48C3-9FE1-A5A94CB4C1EE}" type="datetime1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5C10-FD6C-47C6-B932-888BA68782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CC4D4B-5347-4414-A63C-1C66CA939F62}" type="datetime1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156448" cy="68580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914400"/>
            <a:ext cx="1600200" cy="5181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914400"/>
            <a:ext cx="6400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B8A9F-D946-41DD-9F4B-E5F212FC6AF4}" type="datetime1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BAF3-CB35-4EE5-A2C8-E9632F0FE4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815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990600"/>
            <a:ext cx="815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 smtClean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35B88E8E-43A4-4EE2-9C85-5EAA6F6320D7}" type="datetime1">
              <a:rPr lang="en-US"/>
              <a:pPr>
                <a:defRPr/>
              </a:pPr>
              <a:t>12/12/16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 dirty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685800"/>
            <a:ext cx="9144000" cy="2286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85800"/>
            <a:ext cx="533400" cy="1428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685800"/>
            <a:ext cx="8553450" cy="14446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685800"/>
            <a:ext cx="533400" cy="1397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7D6FDF20-296E-4483-BD85-24032E3F77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 descr="mifos_color_update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24632" y="78218"/>
            <a:ext cx="1405719" cy="5542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w Cen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w Cen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w Cen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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65000"/>
        <a:buFont typeface="Wingdings 2" pitchFamily="18" charset="2"/>
        <a:buChar char="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6BB1C9"/>
        </a:buClr>
        <a:buSzPct val="4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6585CF"/>
        </a:buClr>
        <a:buSzPct val="40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wiki.apache.org/confluence/display/FINERACT/Loan+Loss+Provisioning" TargetMode="External"/><Relationship Id="rId4" Type="http://schemas.openxmlformats.org/officeDocument/2006/relationships/hyperlink" Target="http://www.investopedia.com/terms/l/loanlossprovision.as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3353504"/>
            <a:ext cx="6477000" cy="683819"/>
          </a:xfrm>
        </p:spPr>
        <p:txBody>
          <a:bodyPr/>
          <a:lstStyle/>
          <a:p>
            <a:r>
              <a:rPr lang="en-US" sz="3600" dirty="0" smtClean="0"/>
              <a:t>Loan Loss provisioning</a:t>
            </a:r>
            <a:endParaRPr lang="en-US" sz="3600" dirty="0"/>
          </a:p>
        </p:txBody>
      </p:sp>
      <p:pic>
        <p:nvPicPr>
          <p:cNvPr id="8" name="Picture"/>
          <p:cNvPicPr>
            <a:picLocks noChangeAspect="1"/>
          </p:cNvPicPr>
          <p:nvPr/>
        </p:nvPicPr>
        <p:blipFill>
          <a:blip r:embed="rId3"/>
          <a:srcRect t="15152" r="7992" b="13105"/>
          <a:stretch>
            <a:fillRect/>
          </a:stretch>
        </p:blipFill>
        <p:spPr bwMode="auto">
          <a:xfrm>
            <a:off x="5193456" y="405719"/>
            <a:ext cx="3381539" cy="158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2. Provisioning Entries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099" y="1079500"/>
            <a:ext cx="8153400" cy="615216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To view a Journal Entry, click the view button under the View Journal Entries heading. A sample page is shown below: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4" y="2482598"/>
            <a:ext cx="8591551" cy="36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66776" y="2917145"/>
            <a:ext cx="7523210" cy="1673225"/>
          </a:xfrm>
        </p:spPr>
        <p:txBody>
          <a:bodyPr/>
          <a:lstStyle/>
          <a:p>
            <a:pPr algn="just"/>
            <a:r>
              <a:rPr lang="en-US" dirty="0" smtClean="0">
                <a:latin typeface="Century Gothic"/>
                <a:cs typeface="Century Gothic"/>
              </a:rPr>
              <a:t>You have now set up loan loss provisioning and created a provision entry!</a:t>
            </a:r>
          </a:p>
          <a:p>
            <a:pPr algn="just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Century Gothic"/>
                <a:cs typeface="Century Gothic"/>
              </a:rPr>
              <a:t>Congratulations!</a:t>
            </a:r>
            <a:endParaRPr lang="en-US" sz="3000" dirty="0">
              <a:latin typeface="Century Gothic"/>
              <a:cs typeface="Century Gothic"/>
            </a:endParaRPr>
          </a:p>
        </p:txBody>
      </p:sp>
      <p:sp>
        <p:nvSpPr>
          <p:cNvPr id="7" name="Content Placeholder 139"/>
          <p:cNvSpPr txBox="1">
            <a:spLocks/>
          </p:cNvSpPr>
          <p:nvPr/>
        </p:nvSpPr>
        <p:spPr>
          <a:xfrm>
            <a:off x="199571" y="1433287"/>
            <a:ext cx="8716378" cy="3483428"/>
          </a:xfrm>
          <a:prstGeom prst="rect">
            <a:avLst/>
          </a:prstGeom>
        </p:spPr>
        <p:txBody>
          <a:bodyPr/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smtClean="0">
                <a:latin typeface="Century Gothic"/>
                <a:cs typeface="Century Gothic"/>
              </a:rPr>
              <a:t>There is an existing organization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entury Gothic"/>
                <a:cs typeface="Century Gothic"/>
              </a:rPr>
              <a:t> You are logged 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Century Gothic"/>
                <a:cs typeface="Century Gothic"/>
              </a:rPr>
              <a:t>Before proceeding, make sure that…</a:t>
            </a:r>
            <a:endParaRPr lang="en-US" sz="3000" dirty="0">
              <a:latin typeface="Century Gothic"/>
              <a:cs typeface="Century Gothic"/>
            </a:endParaRPr>
          </a:p>
        </p:txBody>
      </p:sp>
      <p:sp>
        <p:nvSpPr>
          <p:cNvPr id="7" name="Content Placeholder 139"/>
          <p:cNvSpPr txBox="1">
            <a:spLocks/>
          </p:cNvSpPr>
          <p:nvPr/>
        </p:nvSpPr>
        <p:spPr>
          <a:xfrm>
            <a:off x="199571" y="1433287"/>
            <a:ext cx="8716378" cy="3483428"/>
          </a:xfrm>
          <a:prstGeom prst="rect">
            <a:avLst/>
          </a:prstGeom>
        </p:spPr>
        <p:txBody>
          <a:bodyPr/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What is Loan Loss Provisioning?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936625"/>
            <a:ext cx="8153400" cy="5721350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A loan loss provision is an expense set aside as an allowance for uncollected loans and payments.</a:t>
            </a:r>
          </a:p>
          <a:p>
            <a:pPr marL="0" indent="0"/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It is an amount set aside in the event that a loan defaults or as an allowance for bad loans or credits.</a:t>
            </a:r>
          </a:p>
          <a:p>
            <a:pPr marL="0" indent="0"/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For more information, see:</a:t>
            </a:r>
          </a:p>
          <a:p>
            <a:pPr marL="320675" lvl="1" indent="0"/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  <a:hlinkClick r:id="rId3"/>
              </a:rPr>
              <a:t>https://</a:t>
            </a:r>
            <a:r>
              <a:rPr lang="en-US" sz="2400" dirty="0" smtClean="0">
                <a:latin typeface="Century Gothic"/>
                <a:cs typeface="Century Gothic"/>
                <a:hlinkClick r:id="rId3"/>
              </a:rPr>
              <a:t>cwiki.apache.org/confluence/display/FINERACT/Loan+Loss+Provisioning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320675" lvl="1" indent="0"/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  <a:hlinkClick r:id="rId4"/>
              </a:rPr>
              <a:t>http</a:t>
            </a:r>
            <a:r>
              <a:rPr lang="en-US" sz="2400" dirty="0">
                <a:latin typeface="Century Gothic"/>
                <a:cs typeface="Century Gothic"/>
                <a:hlinkClick r:id="rId4"/>
              </a:rPr>
              <a:t>://</a:t>
            </a:r>
            <a:r>
              <a:rPr lang="en-US" sz="2400" dirty="0" smtClean="0">
                <a:latin typeface="Century Gothic"/>
                <a:cs typeface="Century Gothic"/>
                <a:hlinkClick r:id="rId4"/>
              </a:rPr>
              <a:t>www.investopedia.com/terms/l/loanlossprovision.asp</a:t>
            </a:r>
            <a:endParaRPr lang="en-US" sz="24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01844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1. Create Provisioning Criteria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573" y="989939"/>
            <a:ext cx="8153400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From the main screen, click on Admin at the top, then Organization from the drop down list. This will launch the Organization menu.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380982"/>
            <a:ext cx="8766048" cy="102923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02573" y="3551067"/>
            <a:ext cx="8153400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Click on the blue Create Provisioning Criteria </a:t>
            </a:r>
            <a:r>
              <a:rPr lang="en-US" sz="2800" smtClean="0">
                <a:latin typeface="Century Gothic"/>
                <a:cs typeface="Century Gothic"/>
              </a:rPr>
              <a:t>button at the top right of the screen.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4520405"/>
            <a:ext cx="8766048" cy="139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9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1. Create Provisioning Criteria (</a:t>
            </a:r>
            <a:r>
              <a:rPr lang="en-US" sz="3200" dirty="0" err="1" smtClean="0">
                <a:latin typeface="Century Gothic"/>
                <a:cs typeface="Century Gothic"/>
              </a:rPr>
              <a:t>C’td</a:t>
            </a:r>
            <a:r>
              <a:rPr lang="en-US" sz="3200" dirty="0" smtClean="0">
                <a:latin typeface="Century Gothic"/>
                <a:cs typeface="Century Gothic"/>
              </a:rPr>
              <a:t>)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1148" y="989939"/>
            <a:ext cx="8022277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Complete the required fields. A sample filled out provisioning criteria is shown below: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46320"/>
            <a:ext cx="8848725" cy="443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62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Creating </a:t>
            </a:r>
            <a:r>
              <a:rPr lang="en-US" sz="3200" dirty="0" smtClean="0">
                <a:latin typeface="Century Gothic"/>
                <a:cs typeface="Century Gothic"/>
              </a:rPr>
              <a:t>Provisioning Entries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098550"/>
            <a:ext cx="8153400" cy="615216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There are two ways to create provisioning entries:</a:t>
            </a:r>
          </a:p>
          <a:p>
            <a:pPr marL="320675" lvl="1" indent="0"/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System generated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-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Once the provisioning criteria is created, on the loan arrears depending upon the criteria set provisioning entries will be created automatically. A scheduler job "Generate loan loss provisioning" will execute this process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marL="320675" lvl="1" indent="0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Creating Manually – Look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at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the next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few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slides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!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62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2. Provisioning Entries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098550"/>
            <a:ext cx="8153400" cy="615216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From the main screen, click on Accounting. This will launch the Accounting menu.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50" y="2126516"/>
            <a:ext cx="6908800" cy="1397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" y="3321050"/>
            <a:ext cx="8153400" cy="61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 2" pitchFamily="18" charset="2"/>
              <a:buChar char="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6BB1C9"/>
              </a:buClr>
              <a:buSzPct val="4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4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Click on Provisioning Entries.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823772"/>
            <a:ext cx="8239125" cy="265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4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2. Provisioning Entries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098550"/>
            <a:ext cx="8153400" cy="615216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This will take you to the default view provisioning entries page, which looks like: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126516"/>
            <a:ext cx="8696325" cy="43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27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2. Provisioning Entries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099" y="1079500"/>
            <a:ext cx="8153400" cy="615216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To create a new manual provisioning entry, click on the blue Create Provisioning Entry at the top right hand corner.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531728"/>
            <a:ext cx="8677275" cy="86109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9099" y="3392822"/>
            <a:ext cx="8410575" cy="61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 2" pitchFamily="18" charset="2"/>
              <a:buChar char="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6BB1C9"/>
              </a:buClr>
              <a:buSzPct val="4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4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Fill out the required fields:</a:t>
            </a:r>
          </a:p>
          <a:p>
            <a:pPr marL="320675" lvl="1" indent="0"/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Date</a:t>
            </a:r>
          </a:p>
          <a:p>
            <a:pPr marL="320675" lvl="1" indent="0"/>
            <a:r>
              <a:rPr lang="en-US" sz="2400" dirty="0" smtClean="0">
                <a:latin typeface="Century Gothic"/>
                <a:cs typeface="Century Gothic"/>
              </a:rPr>
              <a:t> Optional – Check the box to Create Journal Entries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800613"/>
            <a:ext cx="7800975" cy="179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16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IFOS Template">
  <a:themeElements>
    <a:clrScheme name="Custom 4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6585CF"/>
      </a:accent1>
      <a:accent2>
        <a:srgbClr val="92D050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w to Open a Savings Account" id="{A509BB4C-DBC5-D841-B7D4-6115041CE2E8}" vid="{B2C2CE4E-2749-1D4E-9809-E65559C437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Mifos Training</Template>
  <TotalTime>1352</TotalTime>
  <Words>340</Words>
  <Application>Microsoft Macintosh PowerPoint</Application>
  <PresentationFormat>On-screen Show (4:3)</PresentationFormat>
  <Paragraphs>44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Century Gothic</vt:lpstr>
      <vt:lpstr>Tw Cen MT</vt:lpstr>
      <vt:lpstr>Wingdings</vt:lpstr>
      <vt:lpstr>Wingdings 2</vt:lpstr>
      <vt:lpstr>Arial</vt:lpstr>
      <vt:lpstr>MIFOS Template</vt:lpstr>
      <vt:lpstr>Loan Loss provisioning</vt:lpstr>
      <vt:lpstr>Before proceeding, make sure that…</vt:lpstr>
      <vt:lpstr>What is Loan Loss Provisioning?</vt:lpstr>
      <vt:lpstr>1. Create Provisioning Criteria</vt:lpstr>
      <vt:lpstr>1. Create Provisioning Criteria (C’td)</vt:lpstr>
      <vt:lpstr>Creating Provisioning Entries</vt:lpstr>
      <vt:lpstr>2. Provisioning Entries</vt:lpstr>
      <vt:lpstr>2. Provisioning Entries</vt:lpstr>
      <vt:lpstr>2. Provisioning Entries</vt:lpstr>
      <vt:lpstr>2. Provisioning Entries</vt:lpstr>
      <vt:lpstr>Congratulations!</vt:lpstr>
    </vt:vector>
  </TitlesOfParts>
  <Company/>
  <LinksUpToDate>false</LinksUpToDate>
  <SharedDoc>false</SharedDoc>
  <HyperlinkBase/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Loan Loss provisioning</dc:title>
  <dc:subject>Co-Op Initiative</dc:subject>
  <dc:creator>Justin Du</dc:creator>
  <cp:lastModifiedBy>Justin Du</cp:lastModifiedBy>
  <cp:revision>25</cp:revision>
  <dcterms:created xsi:type="dcterms:W3CDTF">2016-12-12T02:07:17Z</dcterms:created>
  <dcterms:modified xsi:type="dcterms:W3CDTF">2016-12-13T00:41:32Z</dcterms:modified>
</cp:coreProperties>
</file>