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785" r:id="rId2"/>
    <p:sldId id="832" r:id="rId3"/>
    <p:sldId id="732" r:id="rId4"/>
    <p:sldId id="833" r:id="rId5"/>
    <p:sldId id="841" r:id="rId6"/>
    <p:sldId id="842" r:id="rId7"/>
    <p:sldId id="836" r:id="rId8"/>
    <p:sldId id="837" r:id="rId9"/>
    <p:sldId id="838" r:id="rId10"/>
    <p:sldId id="895" r:id="rId11"/>
    <p:sldId id="826" r:id="rId12"/>
    <p:sldId id="845" r:id="rId13"/>
    <p:sldId id="848" r:id="rId14"/>
    <p:sldId id="844" r:id="rId15"/>
    <p:sldId id="846" r:id="rId16"/>
    <p:sldId id="847" r:id="rId17"/>
    <p:sldId id="849" r:id="rId18"/>
    <p:sldId id="850" r:id="rId19"/>
    <p:sldId id="851" r:id="rId20"/>
    <p:sldId id="852" r:id="rId21"/>
    <p:sldId id="853" r:id="rId22"/>
    <p:sldId id="854" r:id="rId23"/>
    <p:sldId id="855" r:id="rId24"/>
    <p:sldId id="856" r:id="rId25"/>
    <p:sldId id="857" r:id="rId26"/>
    <p:sldId id="806" r:id="rId27"/>
    <p:sldId id="829" r:id="rId28"/>
    <p:sldId id="858" r:id="rId29"/>
    <p:sldId id="864" r:id="rId30"/>
    <p:sldId id="859" r:id="rId31"/>
    <p:sldId id="860" r:id="rId32"/>
    <p:sldId id="861" r:id="rId33"/>
    <p:sldId id="862" r:id="rId34"/>
    <p:sldId id="828" r:id="rId35"/>
    <p:sldId id="865" r:id="rId36"/>
    <p:sldId id="866" r:id="rId37"/>
    <p:sldId id="867" r:id="rId38"/>
    <p:sldId id="868" r:id="rId39"/>
    <p:sldId id="869" r:id="rId40"/>
    <p:sldId id="870" r:id="rId41"/>
    <p:sldId id="871" r:id="rId42"/>
    <p:sldId id="872" r:id="rId43"/>
    <p:sldId id="873" r:id="rId44"/>
    <p:sldId id="874" r:id="rId45"/>
    <p:sldId id="831" r:id="rId46"/>
    <p:sldId id="876" r:id="rId47"/>
    <p:sldId id="877" r:id="rId48"/>
    <p:sldId id="878" r:id="rId49"/>
    <p:sldId id="879" r:id="rId50"/>
    <p:sldId id="880" r:id="rId51"/>
    <p:sldId id="881" r:id="rId52"/>
    <p:sldId id="882" r:id="rId53"/>
    <p:sldId id="883" r:id="rId54"/>
    <p:sldId id="884" r:id="rId55"/>
    <p:sldId id="885" r:id="rId56"/>
    <p:sldId id="886" r:id="rId57"/>
    <p:sldId id="887" r:id="rId58"/>
    <p:sldId id="888" r:id="rId59"/>
    <p:sldId id="889" r:id="rId60"/>
    <p:sldId id="890" r:id="rId61"/>
    <p:sldId id="891" r:id="rId62"/>
    <p:sldId id="892" r:id="rId63"/>
    <p:sldId id="893" r:id="rId64"/>
    <p:sldId id="894" r:id="rId65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25701E-6CF3-F145-8266-297EA78D72A8}">
          <p14:sldIdLst>
            <p14:sldId id="785"/>
            <p14:sldId id="832"/>
            <p14:sldId id="732"/>
            <p14:sldId id="833"/>
            <p14:sldId id="841"/>
            <p14:sldId id="842"/>
            <p14:sldId id="836"/>
            <p14:sldId id="837"/>
            <p14:sldId id="838"/>
            <p14:sldId id="895"/>
            <p14:sldId id="826"/>
            <p14:sldId id="845"/>
            <p14:sldId id="848"/>
            <p14:sldId id="844"/>
            <p14:sldId id="846"/>
            <p14:sldId id="847"/>
            <p14:sldId id="849"/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  <p14:sldId id="806"/>
            <p14:sldId id="829"/>
            <p14:sldId id="858"/>
            <p14:sldId id="864"/>
            <p14:sldId id="859"/>
            <p14:sldId id="860"/>
            <p14:sldId id="861"/>
            <p14:sldId id="862"/>
            <p14:sldId id="828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31"/>
            <p14:sldId id="876"/>
            <p14:sldId id="877"/>
            <p14:sldId id="878"/>
            <p14:sldId id="879"/>
            <p14:sldId id="880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  <p14:sldId id="889"/>
            <p14:sldId id="890"/>
            <p14:sldId id="891"/>
            <p14:sldId id="892"/>
            <p14:sldId id="893"/>
            <p14:sldId id="894"/>
          </p14:sldIdLst>
        </p14:section>
        <p14:section name="Untitled Section" id="{1186EADE-D224-2947-9088-FC60BA4BE2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 Werbel" initials="LW" lastIdx="15" clrIdx="0"/>
  <p:cmAuthor id="1" name="X" initials="X" lastIdx="2" clrIdx="1"/>
  <p:cmAuthor id="2" name="David Edelstein" initials="DE" lastIdx="3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7AD63E"/>
    <a:srgbClr val="6585CF"/>
    <a:srgbClr val="D9D9D9"/>
    <a:srgbClr val="62ACC6"/>
    <a:srgbClr val="FFFFE1"/>
    <a:srgbClr val="65E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1235" autoAdjust="0"/>
    <p:restoredTop sz="84135" autoAdjust="0"/>
  </p:normalViewPr>
  <p:slideViewPr>
    <p:cSldViewPr snapToGrid="0">
      <p:cViewPr varScale="1">
        <p:scale>
          <a:sx n="96" d="100"/>
          <a:sy n="96" d="100"/>
        </p:scale>
        <p:origin x="1264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2592"/>
    </p:cViewPr>
  </p:sorterViewPr>
  <p:notesViewPr>
    <p:cSldViewPr snapToGrid="0">
      <p:cViewPr varScale="1">
        <p:scale>
          <a:sx n="79" d="100"/>
          <a:sy n="79" d="100"/>
        </p:scale>
        <p:origin x="-2082" y="-102"/>
      </p:cViewPr>
      <p:guideLst>
        <p:guide orient="horz" pos="2948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29B162-A5EB-473F-BE3A-733AFE5E9976}" type="datetimeFigureOut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B9DA86-9945-44BB-8E26-1DCB8FB87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69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6265A6-2241-476E-9069-4E4B8E75CDDB}" type="datetimeFigureOut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8363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8" tIns="46884" rIns="93768" bIns="4688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8" tIns="46884" rIns="93768" bIns="468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68" tIns="46884" rIns="93768" bIns="46884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0AB823-E0EA-42B0-8176-EE6A4B8DA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01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2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9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6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AB823-E0EA-42B0-8176-EE6A4B8DAE3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C9A04C-E2C2-43D0-A1BE-DCCCD0BDF0D1}" type="datetime1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88804A-E7E0-4B34-8703-BF87DFC47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DF06BA7C-3384-41F2-85A3-BCFFDD9E12E2}" type="datetime1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BD53034-DB0B-40F5-82FC-0CF3EB668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D6D4-5285-49FB-8E0C-15C463AF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448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5181600"/>
          </a:xfrm>
        </p:spPr>
        <p:txBody>
          <a:bodyPr/>
          <a:lstStyle>
            <a:lvl1pPr>
              <a:buSzPct val="8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85D6CA-8A2D-4265-956B-F94F785C7E13}" type="datetime1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95BD33-2106-4495-943C-71ED82D0E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3886200" cy="5247167"/>
          </a:xfrm>
        </p:spPr>
        <p:txBody>
          <a:bodyPr/>
          <a:lstStyle>
            <a:lvl1pPr>
              <a:buFont typeface="Wingdings 2" pitchFamily="18" charset="2"/>
              <a:buChar char="¦"/>
              <a:defRPr/>
            </a:lvl1pPr>
            <a:lvl2pPr>
              <a:buFont typeface="Wingdings 2" pitchFamily="18" charset="2"/>
              <a:buChar char="¦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914400"/>
            <a:ext cx="3886200" cy="52471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89DB5155-B5B9-43BA-8982-B256A7B69100}" type="datetime1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079500"/>
            <a:ext cx="533400" cy="219075"/>
          </a:xfrm>
          <a:solidFill>
            <a:schemeClr val="accent2"/>
          </a:solidFill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169F50-909B-4D83-97B5-2605610D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38862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676400"/>
            <a:ext cx="38862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9144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9144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3A326E64-34E7-4E97-9D51-95CC46531999}" type="datetime1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69B3E3-4D09-4DA0-AD12-71A7C2BCA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FA1D-342F-4EE3-A184-70617ED50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60C802-45B2-48C3-9FE1-A5A94CB4C1EE}" type="datetime1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5C10-FD6C-47C6-B932-888BA6878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CC4D4B-5347-4414-A63C-1C66CA939F62}" type="datetime1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6448" cy="68580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914400"/>
            <a:ext cx="1600200" cy="5181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914400"/>
            <a:ext cx="64008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B8A9F-D946-41DD-9F4B-E5F212FC6AF4}" type="datetime1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BAF3-CB35-4EE5-A2C8-E9632F0FE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6106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EE9-A818-4C1E-9784-A9ED081079A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990600"/>
            <a:ext cx="8153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5B88E8E-43A4-4EE2-9C85-5EAA6F6320D7}" type="datetime1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85800"/>
            <a:ext cx="9144000" cy="228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85800"/>
            <a:ext cx="533400" cy="1428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685800"/>
            <a:ext cx="8553450" cy="14446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85800"/>
            <a:ext cx="533400" cy="1397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7D6FDF20-296E-4483-BD85-24032E3F7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mifos_color_update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24632" y="78218"/>
            <a:ext cx="1405719" cy="554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75000"/>
        <a:buFont typeface="Wingdings 2" pitchFamily="18" charset="2"/>
        <a:buChar char="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65000"/>
        <a:buFont typeface="Wingdings 2" pitchFamily="18" charset="2"/>
        <a:buChar char="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6BB1C9"/>
        </a:buClr>
        <a:buSzPct val="4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585CF"/>
        </a:buClr>
        <a:buSzPct val="4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3353504"/>
            <a:ext cx="6477000" cy="2434068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1"/>
                </a:solidFill>
              </a:rPr>
              <a:t>Mifos X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capabilities Overview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One True Open Platform for Financial Inclusion</a:t>
            </a:r>
            <a:endParaRPr lang="en-US" dirty="0"/>
          </a:p>
        </p:txBody>
      </p:sp>
      <p:pic>
        <p:nvPicPr>
          <p:cNvPr id="8" name="Picture"/>
          <p:cNvPicPr>
            <a:picLocks noChangeAspect="1"/>
          </p:cNvPicPr>
          <p:nvPr/>
        </p:nvPicPr>
        <p:blipFill>
          <a:blip r:embed="rId3"/>
          <a:srcRect t="15152" r="7992" b="13105"/>
          <a:stretch>
            <a:fillRect/>
          </a:stretch>
        </p:blipFill>
        <p:spPr bwMode="auto">
          <a:xfrm>
            <a:off x="5193456" y="405719"/>
            <a:ext cx="3381539" cy="15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Messages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3317539" y="3244961"/>
            <a:ext cx="746496" cy="432516"/>
          </a:xfrm>
          <a:prstGeom prst="wedgeEllipseCallout">
            <a:avLst>
              <a:gd name="adj1" fmla="val 184795"/>
              <a:gd name="adj2" fmla="val 6536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Center information</a:t>
            </a:r>
            <a:endParaRPr lang="en-US" dirty="0"/>
          </a:p>
        </p:txBody>
      </p:sp>
      <p:pic>
        <p:nvPicPr>
          <p:cNvPr id="1026" name="Picture 2" descr="05_create_client_err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84" y="1093304"/>
            <a:ext cx="6584242" cy="5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6920697" y="1253198"/>
            <a:ext cx="2011267" cy="1165323"/>
          </a:xfrm>
          <a:prstGeom prst="wedgeEllipseCallout">
            <a:avLst>
              <a:gd name="adj1" fmla="val 164040"/>
              <a:gd name="adj2" fmla="val 3068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 messages wil</a:t>
            </a:r>
            <a:r>
              <a:rPr lang="en-US" dirty="0" smtClean="0"/>
              <a:t>l show up in a red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7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Manage frequent postings, journal entries, closing entries, accounting rules, and accruals, and view a list of accounts.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Main Page</a:t>
            </a:r>
            <a:endParaRPr lang="en-US" dirty="0"/>
          </a:p>
        </p:txBody>
      </p:sp>
      <p:pic>
        <p:nvPicPr>
          <p:cNvPr id="1028" name="Picture 4" descr="02_account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913"/>
          <a:stretch/>
        </p:blipFill>
        <p:spPr bwMode="auto">
          <a:xfrm>
            <a:off x="1173314" y="1300479"/>
            <a:ext cx="7040225" cy="434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5654487" y="3963133"/>
            <a:ext cx="1666896" cy="768630"/>
          </a:xfrm>
          <a:prstGeom prst="wedgeEllipseCallout">
            <a:avLst>
              <a:gd name="adj1" fmla="val 127115"/>
              <a:gd name="adj2" fmla="val -20218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1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Journal Entry</a:t>
            </a:r>
            <a:endParaRPr lang="en-US" dirty="0"/>
          </a:p>
        </p:txBody>
      </p:sp>
      <p:pic>
        <p:nvPicPr>
          <p:cNvPr id="1026" name="Picture 2" descr="06_journal_ent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23" y="1080052"/>
            <a:ext cx="6309268" cy="50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4760407" y="4538866"/>
            <a:ext cx="1666896" cy="768630"/>
          </a:xfrm>
          <a:prstGeom prst="wedgeEllipseCallout">
            <a:avLst>
              <a:gd name="adj1" fmla="val 58849"/>
              <a:gd name="adj2" fmla="val -779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7351207" y="3597962"/>
            <a:ext cx="1521121" cy="768630"/>
          </a:xfrm>
          <a:prstGeom prst="wedgeEllipseCallout">
            <a:avLst>
              <a:gd name="adj1" fmla="val 194758"/>
              <a:gd name="adj2" fmla="val -10810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Entry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6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Postings</a:t>
            </a:r>
            <a:endParaRPr lang="en-US" dirty="0"/>
          </a:p>
        </p:txBody>
      </p:sp>
      <p:pic>
        <p:nvPicPr>
          <p:cNvPr id="2050" name="Picture 2" descr="04_frequent_pos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31" y="1113182"/>
            <a:ext cx="6350684" cy="50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6993398" y="3150704"/>
            <a:ext cx="1653125" cy="630315"/>
          </a:xfrm>
          <a:prstGeom prst="wedgeEllipseCallout">
            <a:avLst>
              <a:gd name="adj1" fmla="val 194758"/>
              <a:gd name="adj2" fmla="val -10810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Posting info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flipH="1">
            <a:off x="4767033" y="4850292"/>
            <a:ext cx="1660270" cy="768630"/>
          </a:xfrm>
          <a:prstGeom prst="wedgeEllipseCallout">
            <a:avLst>
              <a:gd name="adj1" fmla="val 58849"/>
              <a:gd name="adj2" fmla="val -779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0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Journal Entries</a:t>
            </a:r>
            <a:endParaRPr lang="en-US" dirty="0"/>
          </a:p>
        </p:txBody>
      </p:sp>
      <p:pic>
        <p:nvPicPr>
          <p:cNvPr id="4098" name="Picture 2" descr="08_search_journals_comple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71" y="1287242"/>
            <a:ext cx="5948403" cy="47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7310568" y="2058014"/>
            <a:ext cx="1521121" cy="637773"/>
          </a:xfrm>
          <a:prstGeom prst="wedgeEllipseCallout">
            <a:avLst>
              <a:gd name="adj1" fmla="val 130985"/>
              <a:gd name="adj2" fmla="val -7000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7357652" y="3750508"/>
            <a:ext cx="1521121" cy="768630"/>
          </a:xfrm>
          <a:prstGeom prst="wedgeEllipseCallout">
            <a:avLst>
              <a:gd name="adj1" fmla="val 238841"/>
              <a:gd name="adj2" fmla="val -1609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Journal entry list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H="1">
            <a:off x="48055" y="2442329"/>
            <a:ext cx="1652051" cy="768630"/>
          </a:xfrm>
          <a:prstGeom prst="wedgeEllipseCallout">
            <a:avLst>
              <a:gd name="adj1" fmla="val -73255"/>
              <a:gd name="adj2" fmla="val -9680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by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4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GL Account</a:t>
            </a:r>
            <a:endParaRPr lang="en-US" dirty="0"/>
          </a:p>
        </p:txBody>
      </p:sp>
      <p:pic>
        <p:nvPicPr>
          <p:cNvPr id="8" name="Picture 4" descr="13_create_Accou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16" y="1090507"/>
            <a:ext cx="64769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5418667" y="4129816"/>
            <a:ext cx="1667858" cy="768630"/>
          </a:xfrm>
          <a:prstGeom prst="wedgeEllipseCallout">
            <a:avLst>
              <a:gd name="adj1" fmla="val 97134"/>
              <a:gd name="adj2" fmla="val -904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flipH="1">
            <a:off x="6786880" y="2848772"/>
            <a:ext cx="1820766" cy="693681"/>
          </a:xfrm>
          <a:prstGeom prst="wedgeEllipseCallout">
            <a:avLst>
              <a:gd name="adj1" fmla="val 174516"/>
              <a:gd name="adj2" fmla="val -946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 Account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7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of Accounts</a:t>
            </a:r>
            <a:endParaRPr lang="en-US" dirty="0"/>
          </a:p>
        </p:txBody>
      </p:sp>
      <p:pic>
        <p:nvPicPr>
          <p:cNvPr id="8194" name="Picture 2" descr="11_accounts_list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37" y="1042086"/>
            <a:ext cx="6437180" cy="51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7061953" y="3624938"/>
            <a:ext cx="1820766" cy="571761"/>
          </a:xfrm>
          <a:prstGeom prst="wedgeEllipseCallout">
            <a:avLst>
              <a:gd name="adj1" fmla="val 181212"/>
              <a:gd name="adj2" fmla="val -33529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 info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7367769" y="1153092"/>
            <a:ext cx="1667858" cy="768630"/>
          </a:xfrm>
          <a:prstGeom prst="wedgeEllipseCallout">
            <a:avLst>
              <a:gd name="adj1" fmla="val 76422"/>
              <a:gd name="adj2" fmla="val 11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an account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H="1">
            <a:off x="7214861" y="2293850"/>
            <a:ext cx="1667858" cy="768630"/>
          </a:xfrm>
          <a:prstGeom prst="wedgeEllipseCallout">
            <a:avLst>
              <a:gd name="adj1" fmla="val 110129"/>
              <a:gd name="adj2" fmla="val -1407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 to tree view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 flipH="1">
            <a:off x="92701" y="2880194"/>
            <a:ext cx="1667858" cy="768630"/>
          </a:xfrm>
          <a:prstGeom prst="wedgeEllipseCallout">
            <a:avLst>
              <a:gd name="adj1" fmla="val -73839"/>
              <a:gd name="adj2" fmla="val -1935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1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of Accounts (Tree View)</a:t>
            </a:r>
            <a:endParaRPr lang="en-US" dirty="0"/>
          </a:p>
        </p:txBody>
      </p:sp>
      <p:pic>
        <p:nvPicPr>
          <p:cNvPr id="7170" name="Picture 2" descr="12_accounts_tre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92" y="1107429"/>
            <a:ext cx="6589581" cy="52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 flipH="1">
            <a:off x="7660639" y="1268238"/>
            <a:ext cx="1435947" cy="768630"/>
          </a:xfrm>
          <a:prstGeom prst="wedgeEllipseCallout">
            <a:avLst>
              <a:gd name="adj1" fmla="val 76422"/>
              <a:gd name="adj2" fmla="val 11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an account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 flipH="1">
            <a:off x="7461785" y="2348037"/>
            <a:ext cx="1667858" cy="768630"/>
          </a:xfrm>
          <a:prstGeom prst="wedgeEllipseCallout">
            <a:avLst>
              <a:gd name="adj1" fmla="val 99976"/>
              <a:gd name="adj2" fmla="val -1407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 to list view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5375386" y="2974631"/>
            <a:ext cx="1667858" cy="655876"/>
          </a:xfrm>
          <a:prstGeom prst="wedgeEllipseCallout">
            <a:avLst>
              <a:gd name="adj1" fmla="val 209626"/>
              <a:gd name="adj2" fmla="val -9224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2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Activity Mappings</a:t>
            </a:r>
            <a:endParaRPr lang="en-US" dirty="0"/>
          </a:p>
        </p:txBody>
      </p:sp>
      <p:pic>
        <p:nvPicPr>
          <p:cNvPr id="6146" name="Picture 2" descr="09_financial_mapp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51" y="1066800"/>
            <a:ext cx="6518412" cy="52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7157941" y="2352515"/>
            <a:ext cx="1508981" cy="693681"/>
          </a:xfrm>
          <a:prstGeom prst="wedgeEllipseCallout">
            <a:avLst>
              <a:gd name="adj1" fmla="val 64977"/>
              <a:gd name="adj2" fmla="val -1596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mapping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4438057" y="3238605"/>
            <a:ext cx="1667858" cy="768630"/>
          </a:xfrm>
          <a:prstGeom prst="wedgeEllipseCallout">
            <a:avLst>
              <a:gd name="adj1" fmla="val 130903"/>
              <a:gd name="adj2" fmla="val -2258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mappings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6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Screen</a:t>
            </a:r>
            <a:endParaRPr lang="en-US" dirty="0"/>
          </a:p>
        </p:txBody>
      </p:sp>
      <p:pic>
        <p:nvPicPr>
          <p:cNvPr id="1026" name="Picture 2" descr="01_welco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2"/>
          <a:stretch/>
        </p:blipFill>
        <p:spPr bwMode="auto">
          <a:xfrm>
            <a:off x="1320859" y="1649895"/>
            <a:ext cx="6527558" cy="40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0" y="1886860"/>
            <a:ext cx="1422519" cy="703939"/>
          </a:xfrm>
          <a:prstGeom prst="wedgeEllipseCallout">
            <a:avLst>
              <a:gd name="adj1" fmla="val -44267"/>
              <a:gd name="adj2" fmla="val 8208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Shortcuts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flipH="1">
            <a:off x="6149007" y="2590799"/>
            <a:ext cx="1343007" cy="703939"/>
          </a:xfrm>
          <a:prstGeom prst="wedgeEllipseCallout">
            <a:avLst>
              <a:gd name="adj1" fmla="val 58849"/>
              <a:gd name="adj2" fmla="val -779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flipH="1">
            <a:off x="4259961" y="873069"/>
            <a:ext cx="1343007" cy="703939"/>
          </a:xfrm>
          <a:prstGeom prst="wedgeEllipseCallout">
            <a:avLst>
              <a:gd name="adj1" fmla="val 107200"/>
              <a:gd name="adj2" fmla="val 5667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7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Financial Activity Mapping</a:t>
            </a:r>
            <a:endParaRPr lang="en-US" dirty="0"/>
          </a:p>
        </p:txBody>
      </p:sp>
      <p:pic>
        <p:nvPicPr>
          <p:cNvPr id="5122" name="Picture 2" descr="10_add_mapp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24" y="1060173"/>
            <a:ext cx="6410308" cy="51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6127373" y="2312059"/>
            <a:ext cx="1820766" cy="693681"/>
          </a:xfrm>
          <a:prstGeom prst="wedgeEllipseCallout">
            <a:avLst>
              <a:gd name="adj1" fmla="val 174516"/>
              <a:gd name="adj2" fmla="val -946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Mapping info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4113327" y="2771468"/>
            <a:ext cx="1667858" cy="768630"/>
          </a:xfrm>
          <a:prstGeom prst="wedgeEllipseCallout">
            <a:avLst>
              <a:gd name="adj1" fmla="val 97134"/>
              <a:gd name="adj2" fmla="val -904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1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Closures</a:t>
            </a:r>
            <a:endParaRPr lang="en-US" dirty="0"/>
          </a:p>
        </p:txBody>
      </p:sp>
      <p:pic>
        <p:nvPicPr>
          <p:cNvPr id="14338" name="Picture 2" descr="14_clos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76" y="1140496"/>
            <a:ext cx="6150372" cy="49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6786880" y="2848772"/>
            <a:ext cx="1820766" cy="693681"/>
          </a:xfrm>
          <a:prstGeom prst="wedgeEllipseCallout">
            <a:avLst>
              <a:gd name="adj1" fmla="val 37319"/>
              <a:gd name="adj2" fmla="val -21121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new closure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4259893" y="3600645"/>
            <a:ext cx="1667858" cy="768630"/>
          </a:xfrm>
          <a:prstGeom prst="wedgeEllipseCallout">
            <a:avLst>
              <a:gd name="adj1" fmla="val 81243"/>
              <a:gd name="adj2" fmla="val -22323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closures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H="1">
            <a:off x="710676" y="3275967"/>
            <a:ext cx="1667858" cy="768630"/>
          </a:xfrm>
          <a:prstGeom prst="wedgeEllipseCallout">
            <a:avLst>
              <a:gd name="adj1" fmla="val -43106"/>
              <a:gd name="adj2" fmla="val -2284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Closure</a:t>
            </a:r>
            <a:endParaRPr lang="en-US" dirty="0"/>
          </a:p>
        </p:txBody>
      </p:sp>
      <p:pic>
        <p:nvPicPr>
          <p:cNvPr id="13314" name="Picture 2" descr="15_create_clos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0" y="1200304"/>
            <a:ext cx="6227293" cy="49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6018254" y="2590355"/>
            <a:ext cx="1820766" cy="693681"/>
          </a:xfrm>
          <a:prstGeom prst="wedgeEllipseCallout">
            <a:avLst>
              <a:gd name="adj1" fmla="val 174516"/>
              <a:gd name="adj2" fmla="val -946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Closure info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H="1">
            <a:off x="3775917" y="3284036"/>
            <a:ext cx="1820766" cy="693681"/>
          </a:xfrm>
          <a:prstGeom prst="wedgeEllipseCallout">
            <a:avLst>
              <a:gd name="adj1" fmla="val 52604"/>
              <a:gd name="adj2" fmla="val -1051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5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Rules</a:t>
            </a:r>
            <a:endParaRPr lang="en-US" dirty="0"/>
          </a:p>
        </p:txBody>
      </p:sp>
      <p:pic>
        <p:nvPicPr>
          <p:cNvPr id="12290" name="Picture 2" descr="16_accounting_ru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87" y="1080052"/>
            <a:ext cx="6517536" cy="52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6942234" y="2663242"/>
            <a:ext cx="1820766" cy="693681"/>
          </a:xfrm>
          <a:prstGeom prst="wedgeEllipseCallout">
            <a:avLst>
              <a:gd name="adj1" fmla="val 32224"/>
              <a:gd name="adj2" fmla="val -19783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new rule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H="1">
            <a:off x="4493755" y="3597521"/>
            <a:ext cx="1820766" cy="693681"/>
          </a:xfrm>
          <a:prstGeom prst="wedgeEllipseCallout">
            <a:avLst>
              <a:gd name="adj1" fmla="val 64977"/>
              <a:gd name="adj2" fmla="val -28953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28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Accounting Rule</a:t>
            </a:r>
            <a:endParaRPr lang="en-US" dirty="0"/>
          </a:p>
        </p:txBody>
      </p:sp>
      <p:pic>
        <p:nvPicPr>
          <p:cNvPr id="11266" name="Picture 2" descr="17_create_Accounting_r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09" y="1166192"/>
            <a:ext cx="6435154" cy="51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6786880" y="2179537"/>
            <a:ext cx="1820766" cy="563663"/>
          </a:xfrm>
          <a:prstGeom prst="wedgeEllipseCallout">
            <a:avLst>
              <a:gd name="adj1" fmla="val 190164"/>
              <a:gd name="adj2" fmla="val -488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info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5425293" y="3760128"/>
            <a:ext cx="1667858" cy="768630"/>
          </a:xfrm>
          <a:prstGeom prst="wedgeEllipseCallout">
            <a:avLst>
              <a:gd name="adj1" fmla="val 97134"/>
              <a:gd name="adj2" fmla="val -904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5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1426" y="0"/>
            <a:ext cx="8451574" cy="685800"/>
          </a:xfrm>
        </p:spPr>
        <p:txBody>
          <a:bodyPr/>
          <a:lstStyle/>
          <a:p>
            <a:r>
              <a:rPr lang="en-US" dirty="0" smtClean="0"/>
              <a:t>Execute Periodic Accrual Accounting</a:t>
            </a:r>
            <a:endParaRPr lang="en-US" dirty="0"/>
          </a:p>
        </p:txBody>
      </p:sp>
      <p:pic>
        <p:nvPicPr>
          <p:cNvPr id="10242" name="Picture 2" descr="18_periodic_accru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77" y="1152939"/>
            <a:ext cx="6252940" cy="50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6117644" y="2285555"/>
            <a:ext cx="1946303" cy="693681"/>
          </a:xfrm>
          <a:prstGeom prst="wedgeEllipseCallout">
            <a:avLst>
              <a:gd name="adj1" fmla="val 174516"/>
              <a:gd name="adj2" fmla="val -946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accrual end date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H="1">
            <a:off x="3473995" y="3239711"/>
            <a:ext cx="1946303" cy="693681"/>
          </a:xfrm>
          <a:prstGeom prst="wedgeEllipseCallout">
            <a:avLst>
              <a:gd name="adj1" fmla="val 29827"/>
              <a:gd name="adj2" fmla="val -1911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accrual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16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1537252" y="2789583"/>
            <a:ext cx="71231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 2" pitchFamily="18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BB1C9"/>
              </a:buClr>
              <a:buSzPct val="4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4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Century Gothic"/>
                <a:cs typeface="Century Gothic"/>
              </a:rPr>
              <a:t>Manage clients, funds, accounting, loans, savings, and XBRL reports.</a:t>
            </a:r>
            <a:endParaRPr lang="en-US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Reports</a:t>
            </a:r>
            <a:endParaRPr lang="en-US" dirty="0"/>
          </a:p>
        </p:txBody>
      </p:sp>
      <p:pic>
        <p:nvPicPr>
          <p:cNvPr id="15362" name="Picture 2" descr="All Repor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7472"/>
            <a:ext cx="7868478" cy="38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791200" y="5864085"/>
            <a:ext cx="2686878" cy="768630"/>
          </a:xfrm>
          <a:prstGeom prst="wedgeEllipseCallout">
            <a:avLst>
              <a:gd name="adj1" fmla="val 97517"/>
              <a:gd name="adj2" fmla="val -2132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reports with type and category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flipH="1">
            <a:off x="4389347" y="1212570"/>
            <a:ext cx="1660270" cy="768630"/>
          </a:xfrm>
          <a:prstGeom prst="wedgeEllipseCallout">
            <a:avLst>
              <a:gd name="adj1" fmla="val 156229"/>
              <a:gd name="adj2" fmla="val 1065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82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 Reports</a:t>
            </a:r>
            <a:endParaRPr lang="en-US" dirty="0"/>
          </a:p>
        </p:txBody>
      </p:sp>
      <p:pic>
        <p:nvPicPr>
          <p:cNvPr id="22530" name="Picture 2" descr="Clients Repor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84" y="1668490"/>
            <a:ext cx="7705632" cy="38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4409225" y="1179439"/>
            <a:ext cx="1660270" cy="768630"/>
          </a:xfrm>
          <a:prstGeom prst="wedgeEllipseCallout">
            <a:avLst>
              <a:gd name="adj1" fmla="val 156229"/>
              <a:gd name="adj2" fmla="val 1065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flipH="1">
            <a:off x="5665303" y="5577882"/>
            <a:ext cx="2047462" cy="650640"/>
          </a:xfrm>
          <a:prstGeom prst="wedgeEllipseCallout">
            <a:avLst>
              <a:gd name="adj1" fmla="val 112989"/>
              <a:gd name="adj2" fmla="val -40173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reports with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49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Funds Reports</a:t>
            </a:r>
            <a:endParaRPr lang="en-US" dirty="0"/>
          </a:p>
        </p:txBody>
      </p:sp>
      <p:pic>
        <p:nvPicPr>
          <p:cNvPr id="16386" name="Picture 2" descr="Funds Repo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7653"/>
            <a:ext cx="8040757" cy="39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4223695" y="1186066"/>
            <a:ext cx="1660270" cy="768630"/>
          </a:xfrm>
          <a:prstGeom prst="wedgeEllipseCallout">
            <a:avLst>
              <a:gd name="adj1" fmla="val 156229"/>
              <a:gd name="adj2" fmla="val 1065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flipH="1">
            <a:off x="5665303" y="5577882"/>
            <a:ext cx="2047462" cy="650640"/>
          </a:xfrm>
          <a:prstGeom prst="wedgeEllipseCallout">
            <a:avLst>
              <a:gd name="adj1" fmla="val 112989"/>
              <a:gd name="adj2" fmla="val -40173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reports with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9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Keep track of client/group/center activity, details, and loan performance.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Management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7" name="Content Placeholder 139"/>
          <p:cNvSpPr txBox="1">
            <a:spLocks/>
          </p:cNvSpPr>
          <p:nvPr/>
        </p:nvSpPr>
        <p:spPr>
          <a:xfrm>
            <a:off x="199571" y="1433287"/>
            <a:ext cx="8716378" cy="3483428"/>
          </a:xfrm>
          <a:prstGeom prst="rect">
            <a:avLst/>
          </a:prstGeom>
        </p:spPr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Reports</a:t>
            </a:r>
            <a:endParaRPr lang="en-US" dirty="0"/>
          </a:p>
        </p:txBody>
      </p:sp>
      <p:pic>
        <p:nvPicPr>
          <p:cNvPr id="21506" name="Picture 2" descr="Accounting Repor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5" y="1667211"/>
            <a:ext cx="7859003" cy="38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4389347" y="1212570"/>
            <a:ext cx="1660270" cy="768630"/>
          </a:xfrm>
          <a:prstGeom prst="wedgeEllipseCallout">
            <a:avLst>
              <a:gd name="adj1" fmla="val 156229"/>
              <a:gd name="adj2" fmla="val 1065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flipH="1">
            <a:off x="5219482" y="5343409"/>
            <a:ext cx="2047462" cy="650640"/>
          </a:xfrm>
          <a:prstGeom prst="wedgeEllipseCallout">
            <a:avLst>
              <a:gd name="adj1" fmla="val 112989"/>
              <a:gd name="adj2" fmla="val -40173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reports with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79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Loans Reports</a:t>
            </a:r>
            <a:endParaRPr lang="en-US" dirty="0"/>
          </a:p>
        </p:txBody>
      </p:sp>
      <p:pic>
        <p:nvPicPr>
          <p:cNvPr id="20482" name="Picture 2" descr="Loans Repor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4" y="1696278"/>
            <a:ext cx="7778374" cy="38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4356216" y="1212570"/>
            <a:ext cx="1660270" cy="768630"/>
          </a:xfrm>
          <a:prstGeom prst="wedgeEllipseCallout">
            <a:avLst>
              <a:gd name="adj1" fmla="val 156229"/>
              <a:gd name="adj2" fmla="val 1065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flipH="1">
            <a:off x="5292369" y="5888586"/>
            <a:ext cx="2047462" cy="650640"/>
          </a:xfrm>
          <a:prstGeom prst="wedgeEllipseCallout">
            <a:avLst>
              <a:gd name="adj1" fmla="val 112989"/>
              <a:gd name="adj2" fmla="val -40173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reports with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4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Reports</a:t>
            </a:r>
            <a:endParaRPr lang="en-US" dirty="0"/>
          </a:p>
        </p:txBody>
      </p:sp>
      <p:pic>
        <p:nvPicPr>
          <p:cNvPr id="19458" name="Picture 2" descr="Savings Repor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1" y="1736035"/>
            <a:ext cx="7606241" cy="373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4389347" y="1212570"/>
            <a:ext cx="1660270" cy="768630"/>
          </a:xfrm>
          <a:prstGeom prst="wedgeEllipseCallout">
            <a:avLst>
              <a:gd name="adj1" fmla="val 156229"/>
              <a:gd name="adj2" fmla="val 1065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flipH="1">
            <a:off x="5219482" y="5225978"/>
            <a:ext cx="2047462" cy="650640"/>
          </a:xfrm>
          <a:prstGeom prst="wedgeEllipseCallout">
            <a:avLst>
              <a:gd name="adj1" fmla="val 112989"/>
              <a:gd name="adj2" fmla="val -40173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reports with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01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XBRL Reports</a:t>
            </a:r>
            <a:endParaRPr lang="en-US" dirty="0"/>
          </a:p>
        </p:txBody>
      </p:sp>
      <p:pic>
        <p:nvPicPr>
          <p:cNvPr id="18434" name="Picture 2" descr="XBRL Repor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4" y="1657590"/>
            <a:ext cx="7818572" cy="38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4200939" y="5784572"/>
            <a:ext cx="1848678" cy="633859"/>
          </a:xfrm>
          <a:prstGeom prst="wedgeEllipseCallout">
            <a:avLst>
              <a:gd name="adj1" fmla="val 97517"/>
              <a:gd name="adj2" fmla="val -2132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reports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flipH="1">
            <a:off x="4389347" y="1144066"/>
            <a:ext cx="1660270" cy="768630"/>
          </a:xfrm>
          <a:prstGeom prst="wedgeEllipseCallout">
            <a:avLst>
              <a:gd name="adj1" fmla="val 156229"/>
              <a:gd name="adj2" fmla="val 1065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57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 users, organization, system, products, and templates.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51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53250" name="Picture 2" descr="Us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" y="1676302"/>
            <a:ext cx="8161535" cy="375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7633252" y="972363"/>
            <a:ext cx="1422519" cy="703939"/>
          </a:xfrm>
          <a:prstGeom prst="wedgeEllipseCallout">
            <a:avLst>
              <a:gd name="adj1" fmla="val 41440"/>
              <a:gd name="adj2" fmla="val 12820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new user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6301408" y="4729453"/>
            <a:ext cx="1851089" cy="949104"/>
          </a:xfrm>
          <a:prstGeom prst="wedgeEllipseCallout">
            <a:avLst>
              <a:gd name="adj1" fmla="val 173261"/>
              <a:gd name="adj2" fmla="val -1937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users with email and office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flipH="1">
            <a:off x="258417" y="892947"/>
            <a:ext cx="1422519" cy="703939"/>
          </a:xfrm>
          <a:prstGeom prst="wedgeEllipseCallout">
            <a:avLst>
              <a:gd name="adj1" fmla="val -49391"/>
              <a:gd name="adj2" fmla="val 17150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25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Example</a:t>
            </a:r>
            <a:endParaRPr lang="en-US" dirty="0"/>
          </a:p>
        </p:txBody>
      </p:sp>
      <p:pic>
        <p:nvPicPr>
          <p:cNvPr id="52226" name="Picture 2" descr="User Crea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0958"/>
            <a:ext cx="8053570" cy="37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4636385" y="4060216"/>
            <a:ext cx="1422519" cy="703939"/>
          </a:xfrm>
          <a:prstGeom prst="wedgeEllipseCallout">
            <a:avLst>
              <a:gd name="adj1" fmla="val 109913"/>
              <a:gd name="adj2" fmla="val -11464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info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6665843" y="3046425"/>
            <a:ext cx="2097156" cy="1081627"/>
          </a:xfrm>
          <a:prstGeom prst="wedgeEllipseCallout">
            <a:avLst>
              <a:gd name="adj1" fmla="val 25753"/>
              <a:gd name="adj2" fmla="val -10246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Edit, delete, or change user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7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User</a:t>
            </a:r>
            <a:endParaRPr lang="en-US" dirty="0"/>
          </a:p>
        </p:txBody>
      </p:sp>
      <p:pic>
        <p:nvPicPr>
          <p:cNvPr id="51202" name="Picture 2" descr="Creating 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3401"/>
            <a:ext cx="7870613" cy="38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5009322" y="2522965"/>
            <a:ext cx="1422519" cy="703939"/>
          </a:xfrm>
          <a:prstGeom prst="wedgeEllipseCallout">
            <a:avLst>
              <a:gd name="adj1" fmla="val 130408"/>
              <a:gd name="adj2" fmla="val 679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info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4298061" y="5519103"/>
            <a:ext cx="1698547" cy="703939"/>
          </a:xfrm>
          <a:prstGeom prst="wedgeEllipseCallout">
            <a:avLst>
              <a:gd name="adj1" fmla="val 91746"/>
              <a:gd name="adj2" fmla="val -882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12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50178" name="Picture 2" descr="Organ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8" y="1600518"/>
            <a:ext cx="8225402" cy="37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4412973" y="4517417"/>
            <a:ext cx="1994452" cy="611174"/>
          </a:xfrm>
          <a:prstGeom prst="wedgeEllipseCallout">
            <a:avLst>
              <a:gd name="adj1" fmla="val 59140"/>
              <a:gd name="adj2" fmla="val -2511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Organization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56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Offices</a:t>
            </a:r>
            <a:endParaRPr lang="en-US" dirty="0"/>
          </a:p>
        </p:txBody>
      </p:sp>
      <p:pic>
        <p:nvPicPr>
          <p:cNvPr id="49154" name="Picture 2" descr="https://mifosforge.jira.com/wiki/download/attachments/85622824/Organization%20Manage%20Offices.png?version=1&amp;modificationDate=1418911896974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98327"/>
            <a:ext cx="8121815" cy="37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5612295" y="919452"/>
            <a:ext cx="1550504" cy="703939"/>
          </a:xfrm>
          <a:prstGeom prst="wedgeEllipseCallout">
            <a:avLst>
              <a:gd name="adj1" fmla="val -90847"/>
              <a:gd name="adj2" fmla="val 14797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 to tree view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112644" y="919452"/>
            <a:ext cx="1422519" cy="703939"/>
          </a:xfrm>
          <a:prstGeom prst="wedgeEllipseCallout">
            <a:avLst>
              <a:gd name="adj1" fmla="val -53117"/>
              <a:gd name="adj2" fmla="val 1658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flipH="1">
            <a:off x="4686299" y="5160098"/>
            <a:ext cx="2403614" cy="1167815"/>
          </a:xfrm>
          <a:prstGeom prst="wedgeEllipseCallout">
            <a:avLst>
              <a:gd name="adj1" fmla="val 82279"/>
              <a:gd name="adj2" fmla="val -18189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offices with parent office and opening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9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List</a:t>
            </a:r>
            <a:endParaRPr lang="en-US" dirty="0"/>
          </a:p>
        </p:txBody>
      </p:sp>
      <p:pic>
        <p:nvPicPr>
          <p:cNvPr id="9218" name="Picture 2" descr="02_cli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54" y="1166191"/>
            <a:ext cx="6419020" cy="51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7351208" y="1954692"/>
            <a:ext cx="1521121" cy="768630"/>
          </a:xfrm>
          <a:prstGeom prst="wedgeEllipseCallout">
            <a:avLst>
              <a:gd name="adj1" fmla="val 58849"/>
              <a:gd name="adj2" fmla="val -779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a new client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7549991" y="3438935"/>
            <a:ext cx="1521121" cy="768630"/>
          </a:xfrm>
          <a:prstGeom prst="wedgeEllipseCallout">
            <a:avLst>
              <a:gd name="adj1" fmla="val 194758"/>
              <a:gd name="adj2" fmla="val -10810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list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H="1">
            <a:off x="7416" y="1880143"/>
            <a:ext cx="1521121" cy="768630"/>
          </a:xfrm>
          <a:prstGeom prst="wedgeEllipseCallout">
            <a:avLst>
              <a:gd name="adj1" fmla="val -67912"/>
              <a:gd name="adj2" fmla="val -615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05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Holidays</a:t>
            </a:r>
            <a:endParaRPr lang="en-US" dirty="0"/>
          </a:p>
        </p:txBody>
      </p:sp>
      <p:pic>
        <p:nvPicPr>
          <p:cNvPr id="48130" name="Picture 2" descr="https://mifosforge.jira.com/wiki/download/attachments/85622824/Organization%20Manage%20Holidays.png?version=1&amp;modificationDate=1418911896096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1652"/>
            <a:ext cx="7823200" cy="36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77687" y="926077"/>
            <a:ext cx="1422519" cy="703939"/>
          </a:xfrm>
          <a:prstGeom prst="wedgeEllipseCallout">
            <a:avLst>
              <a:gd name="adj1" fmla="val -48925"/>
              <a:gd name="adj2" fmla="val 1432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office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2392017" y="926076"/>
            <a:ext cx="1422519" cy="703939"/>
          </a:xfrm>
          <a:prstGeom prst="wedgeEllipseCallout">
            <a:avLst>
              <a:gd name="adj1" fmla="val 77772"/>
              <a:gd name="adj2" fmla="val 173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flipH="1">
            <a:off x="3103275" y="4464407"/>
            <a:ext cx="2071698" cy="1134636"/>
          </a:xfrm>
          <a:prstGeom prst="wedgeEllipseCallout">
            <a:avLst>
              <a:gd name="adj1" fmla="val 34642"/>
              <a:gd name="adj2" fmla="val -1734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holidays with dates and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45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Manage Employees</a:t>
            </a:r>
            <a:endParaRPr lang="en-US" dirty="0"/>
          </a:p>
        </p:txBody>
      </p:sp>
      <p:pic>
        <p:nvPicPr>
          <p:cNvPr id="47106" name="Picture 2" descr="https://mifosforge.jira.com/wiki/download/attachments/85622824/Organization%20Manage%20Employees.png?version=1&amp;modificationDate=1418911894714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4338"/>
            <a:ext cx="8073813" cy="37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516835" y="879694"/>
            <a:ext cx="1422519" cy="703939"/>
          </a:xfrm>
          <a:prstGeom prst="wedgeEllipseCallout">
            <a:avLst>
              <a:gd name="adj1" fmla="val -36814"/>
              <a:gd name="adj2" fmla="val 15174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5764694" y="4687107"/>
            <a:ext cx="2252870" cy="1130597"/>
          </a:xfrm>
          <a:prstGeom prst="wedgeEllipseCallout">
            <a:avLst>
              <a:gd name="adj1" fmla="val 138043"/>
              <a:gd name="adj2" fmla="val -1919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employees with role, office and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1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History</a:t>
            </a:r>
            <a:endParaRPr lang="en-US" dirty="0"/>
          </a:p>
        </p:txBody>
      </p:sp>
      <p:pic>
        <p:nvPicPr>
          <p:cNvPr id="46082" name="Picture 2" descr="https://mifosforge.jira.com/wiki/download/attachments/85622824/Organization%20Standing%20Instructions%20History.png?version=1&amp;modificationDate=1418911897638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" y="1754551"/>
            <a:ext cx="7620001" cy="350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2445027" y="3742164"/>
            <a:ext cx="1422519" cy="703939"/>
          </a:xfrm>
          <a:prstGeom prst="wedgeEllipseCallout">
            <a:avLst>
              <a:gd name="adj1" fmla="val -8400"/>
              <a:gd name="adj2" fmla="val -23136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info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6380922" y="3304843"/>
            <a:ext cx="1800206" cy="882844"/>
          </a:xfrm>
          <a:prstGeom prst="wedgeEllipseCallout">
            <a:avLst>
              <a:gd name="adj1" fmla="val 16319"/>
              <a:gd name="adj2" fmla="val -15762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search when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8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 Configuration</a:t>
            </a:r>
            <a:endParaRPr lang="en-US" dirty="0"/>
          </a:p>
        </p:txBody>
      </p:sp>
      <p:pic>
        <p:nvPicPr>
          <p:cNvPr id="45058" name="Picture 2" descr="https://mifosforge.jira.com/wiki/download/attachments/85622824/Organization%20Currency%20Configuration.png?version=1&amp;modificationDate=1418911893947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3" y="1706908"/>
            <a:ext cx="8297334" cy="38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975039" y="3934321"/>
            <a:ext cx="1730021" cy="902722"/>
          </a:xfrm>
          <a:prstGeom prst="wedgeEllipseCallout">
            <a:avLst>
              <a:gd name="adj1" fmla="val 85587"/>
              <a:gd name="adj2" fmla="val -19298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currencies and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76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Funds</a:t>
            </a:r>
            <a:endParaRPr lang="en-US" dirty="0"/>
          </a:p>
        </p:txBody>
      </p:sp>
      <p:pic>
        <p:nvPicPr>
          <p:cNvPr id="44036" name="Picture 4" descr="https://mifosforge.jira.com/wiki/download/attachments/85622824/Organization%20Manage%20Funds.png?version=1&amp;modificationDate=1418911895428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5920"/>
            <a:ext cx="8031909" cy="36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836505" y="4292130"/>
            <a:ext cx="1422519" cy="703939"/>
          </a:xfrm>
          <a:prstGeom prst="wedgeEllipseCallout">
            <a:avLst>
              <a:gd name="adj1" fmla="val 85691"/>
              <a:gd name="adj2" fmla="val -23512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fund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31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Loan Reassignment</a:t>
            </a:r>
            <a:endParaRPr lang="en-US" dirty="0"/>
          </a:p>
        </p:txBody>
      </p:sp>
      <p:pic>
        <p:nvPicPr>
          <p:cNvPr id="4" name="Picture 2" descr="Organization Bulk Loan Reassignment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4371"/>
            <a:ext cx="7946174" cy="43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 flipH="1">
            <a:off x="5917095" y="2019382"/>
            <a:ext cx="1875182" cy="1134635"/>
          </a:xfrm>
          <a:prstGeom prst="wedgeEllipseCallout">
            <a:avLst>
              <a:gd name="adj1" fmla="val 178144"/>
              <a:gd name="adj2" fmla="val 8688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Bulk loan info with groups and clients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flipH="1">
            <a:off x="5917094" y="5286043"/>
            <a:ext cx="1702903" cy="783453"/>
          </a:xfrm>
          <a:prstGeom prst="wedgeEllipseCallout">
            <a:avLst>
              <a:gd name="adj1" fmla="val 180505"/>
              <a:gd name="adj2" fmla="val -3557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79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1986" name="Picture 2" descr="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7" y="1634454"/>
            <a:ext cx="8381153" cy="38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4194313" y="4689694"/>
            <a:ext cx="1422519" cy="703939"/>
          </a:xfrm>
          <a:prstGeom prst="wedgeEllipseCallout">
            <a:avLst>
              <a:gd name="adj1" fmla="val 79170"/>
              <a:gd name="adj2" fmla="val -2548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13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Data Tables</a:t>
            </a:r>
            <a:endParaRPr lang="en-US" dirty="0"/>
          </a:p>
        </p:txBody>
      </p:sp>
      <p:pic>
        <p:nvPicPr>
          <p:cNvPr id="40962" name="Picture 2" descr="https://mifosforge.jira.com/wiki/download/attachments/85622824/System%20Manage%20Data%20tables.png?version=1&amp;modificationDate=1418911910038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7" y="1723407"/>
            <a:ext cx="8256693" cy="380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64434" y="920076"/>
            <a:ext cx="1422519" cy="703939"/>
          </a:xfrm>
          <a:prstGeom prst="wedgeEllipseCallout">
            <a:avLst>
              <a:gd name="adj1" fmla="val -42404"/>
              <a:gd name="adj2" fmla="val 1573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5698434" y="4820363"/>
            <a:ext cx="1901687" cy="1063602"/>
          </a:xfrm>
          <a:prstGeom prst="wedgeEllipseCallout">
            <a:avLst>
              <a:gd name="adj1" fmla="val 174361"/>
              <a:gd name="adj2" fmla="val -23385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data tables with associations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52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Codes</a:t>
            </a:r>
            <a:endParaRPr lang="en-US" dirty="0"/>
          </a:p>
        </p:txBody>
      </p:sp>
      <p:pic>
        <p:nvPicPr>
          <p:cNvPr id="39938" name="Picture 2" descr="https://mifosforge.jira.com/wiki/download/attachments/85622824/System%20Manage%20Codes.png?version=1&amp;modificationDate=1418911909358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74" y="1339206"/>
            <a:ext cx="6977096" cy="43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147814" y="926077"/>
            <a:ext cx="1422519" cy="703939"/>
          </a:xfrm>
          <a:prstGeom prst="wedgeEllipseCallout">
            <a:avLst>
              <a:gd name="adj1" fmla="val -66160"/>
              <a:gd name="adj2" fmla="val 858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6129129" y="4888478"/>
            <a:ext cx="1992363" cy="1443484"/>
          </a:xfrm>
          <a:prstGeom prst="wedgeEllipseCallout">
            <a:avLst>
              <a:gd name="adj1" fmla="val 195713"/>
              <a:gd name="adj2" fmla="val -15331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codes and whether they are system 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3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Roles and Permissions</a:t>
            </a:r>
            <a:endParaRPr lang="en-US" dirty="0"/>
          </a:p>
        </p:txBody>
      </p:sp>
      <p:pic>
        <p:nvPicPr>
          <p:cNvPr id="38914" name="Picture 2" descr="https://mifosforge.jira.com/wiki/download/attachments/85622824/System%20View%20Roles.png?version=1&amp;modificationDate=1418911926864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1" y="1542445"/>
            <a:ext cx="8325458" cy="38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5294243" y="4742704"/>
            <a:ext cx="1875182" cy="1108131"/>
          </a:xfrm>
          <a:prstGeom prst="wedgeEllipseCallout">
            <a:avLst>
              <a:gd name="adj1" fmla="val 178964"/>
              <a:gd name="adj2" fmla="val -18349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roles with descriptions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0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List</a:t>
            </a:r>
            <a:endParaRPr lang="en-US" dirty="0"/>
          </a:p>
        </p:txBody>
      </p:sp>
      <p:pic>
        <p:nvPicPr>
          <p:cNvPr id="12290" name="Picture 2" descr="03_grou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12" y="1204287"/>
            <a:ext cx="6495652" cy="51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7371086" y="1954692"/>
            <a:ext cx="1660270" cy="768630"/>
          </a:xfrm>
          <a:prstGeom prst="wedgeEllipseCallout">
            <a:avLst>
              <a:gd name="adj1" fmla="val 58849"/>
              <a:gd name="adj2" fmla="val -779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a new group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H="1">
            <a:off x="53798" y="1954692"/>
            <a:ext cx="1521121" cy="768630"/>
          </a:xfrm>
          <a:prstGeom prst="wedgeEllipseCallout">
            <a:avLst>
              <a:gd name="adj1" fmla="val -67912"/>
              <a:gd name="adj2" fmla="val -615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 flipH="1">
            <a:off x="7440660" y="3241809"/>
            <a:ext cx="1521121" cy="768630"/>
          </a:xfrm>
          <a:prstGeom prst="wedgeEllipseCallout">
            <a:avLst>
              <a:gd name="adj1" fmla="val 194758"/>
              <a:gd name="adj2" fmla="val -10810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444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Maker Checker Tasks</a:t>
            </a:r>
            <a:endParaRPr lang="en-US" dirty="0"/>
          </a:p>
        </p:txBody>
      </p:sp>
      <p:pic>
        <p:nvPicPr>
          <p:cNvPr id="37890" name="Picture 2" descr="https://mifosforge.jira.com/wiki/download/attachments/85622824/System%20View%20Maker%20Checker%20Settings.png?version=1&amp;modificationDate=1418911925552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2" y="1544319"/>
            <a:ext cx="8341535" cy="38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6665842" y="4680331"/>
            <a:ext cx="1656522" cy="878956"/>
          </a:xfrm>
          <a:prstGeom prst="wedgeEllipseCallout">
            <a:avLst>
              <a:gd name="adj1" fmla="val 203073"/>
              <a:gd name="adj2" fmla="val -18900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tasks with status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450574" y="5643851"/>
            <a:ext cx="1422519" cy="703939"/>
          </a:xfrm>
          <a:prstGeom prst="wedgeEllipseCallout">
            <a:avLst>
              <a:gd name="adj1" fmla="val -13524"/>
              <a:gd name="adj2" fmla="val -3424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16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Hooks</a:t>
            </a:r>
            <a:endParaRPr lang="en-US" dirty="0"/>
          </a:p>
        </p:txBody>
      </p:sp>
      <p:pic>
        <p:nvPicPr>
          <p:cNvPr id="36866" name="Picture 2" descr="https://mifosforge.jira.com/wiki/download/attachments/85622824/System%20Manage%20Hooks.png?version=1&amp;modificationDate=1418911912737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1" y="1536499"/>
            <a:ext cx="8270239" cy="380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165652" y="906199"/>
            <a:ext cx="1422519" cy="703939"/>
          </a:xfrm>
          <a:prstGeom prst="wedgeEllipseCallout">
            <a:avLst>
              <a:gd name="adj1" fmla="val -51254"/>
              <a:gd name="adj2" fmla="val 12067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5744816" y="5269991"/>
            <a:ext cx="1853215" cy="703939"/>
          </a:xfrm>
          <a:prstGeom prst="wedgeEllipseCallout">
            <a:avLst>
              <a:gd name="adj1" fmla="val 161598"/>
              <a:gd name="adj2" fmla="val -4120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hooks with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705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Trails</a:t>
            </a:r>
            <a:endParaRPr lang="en-US" dirty="0"/>
          </a:p>
        </p:txBody>
      </p:sp>
      <p:pic>
        <p:nvPicPr>
          <p:cNvPr id="35842" name="Picture 2" descr="https://mifosforge.jira.com/wiki/download/attachments/85622824/System%20Audit.png?version=1&amp;modificationDate=1418911907334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0" y="1463040"/>
            <a:ext cx="7947540" cy="490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443948" y="952582"/>
            <a:ext cx="1422519" cy="703939"/>
          </a:xfrm>
          <a:prstGeom prst="wedgeEllipseCallout">
            <a:avLst>
              <a:gd name="adj1" fmla="val -44733"/>
              <a:gd name="adj2" fmla="val 1018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by user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5459896" y="5882390"/>
            <a:ext cx="1422519" cy="703939"/>
          </a:xfrm>
          <a:prstGeom prst="wedgeEllipseCallout">
            <a:avLst>
              <a:gd name="adj1" fmla="val 93610"/>
              <a:gd name="adj2" fmla="val -2398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audits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flipH="1">
            <a:off x="7626626" y="3106060"/>
            <a:ext cx="1422519" cy="703939"/>
          </a:xfrm>
          <a:prstGeom prst="wedgeEllipseCallout">
            <a:avLst>
              <a:gd name="adj1" fmla="val 34919"/>
              <a:gd name="adj2" fmla="val -17112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Export CSV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81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Reports</a:t>
            </a:r>
            <a:endParaRPr lang="en-US" dirty="0"/>
          </a:p>
        </p:txBody>
      </p:sp>
      <p:pic>
        <p:nvPicPr>
          <p:cNvPr id="34818" name="Picture 2" descr="https://mifosforge.jira.com/wiki/download/attachments/85622824/System%20Manage%20Reports.png?version=1&amp;modificationDate=1418911917933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" y="1695297"/>
            <a:ext cx="8175414" cy="376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587586" y="926078"/>
            <a:ext cx="1422519" cy="703939"/>
          </a:xfrm>
          <a:prstGeom prst="wedgeEllipseCallout">
            <a:avLst>
              <a:gd name="adj1" fmla="val -21909"/>
              <a:gd name="adj2" fmla="val 13856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5506277" y="5367130"/>
            <a:ext cx="2272748" cy="1391479"/>
          </a:xfrm>
          <a:prstGeom prst="wedgeEllipseCallout">
            <a:avLst>
              <a:gd name="adj1" fmla="val 113770"/>
              <a:gd name="adj2" fmla="val -15978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reports with type, subtype, category, and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09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Scheduler Jobs</a:t>
            </a:r>
            <a:endParaRPr lang="en-US" dirty="0"/>
          </a:p>
        </p:txBody>
      </p:sp>
      <p:pic>
        <p:nvPicPr>
          <p:cNvPr id="33794" name="Picture 2" descr="https://mifosforge.jira.com/wiki/download/attachments/85622824/System%20Manage%20Scheduler%20Jobs.png?version=1&amp;modificationDate=1418911919624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75" y="1320800"/>
            <a:ext cx="7316450" cy="49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7229061" y="3258460"/>
            <a:ext cx="1501840" cy="856340"/>
          </a:xfrm>
          <a:prstGeom prst="wedgeEllipseCallout">
            <a:avLst>
              <a:gd name="adj1" fmla="val 267819"/>
              <a:gd name="adj2" fmla="val -346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jobs with status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4214192" y="5279416"/>
            <a:ext cx="1422519" cy="703939"/>
          </a:xfrm>
          <a:prstGeom prst="wedgeEllipseCallout">
            <a:avLst>
              <a:gd name="adj1" fmla="val 199812"/>
              <a:gd name="adj2" fmla="val 849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Refresh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05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Configurations</a:t>
            </a:r>
            <a:endParaRPr lang="en-US" dirty="0"/>
          </a:p>
        </p:txBody>
      </p:sp>
      <p:pic>
        <p:nvPicPr>
          <p:cNvPr id="32770" name="Picture 2" descr="https://mifosforge.jira.com/wiki/download/attachments/85622824/System%20Global%20Configurations.png?version=1&amp;modificationDate=1418911908387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5" y="1557866"/>
            <a:ext cx="8450234" cy="40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536713" y="919451"/>
            <a:ext cx="1422519" cy="703939"/>
          </a:xfrm>
          <a:prstGeom prst="wedgeEllipseCallout">
            <a:avLst>
              <a:gd name="adj1" fmla="val -33088"/>
              <a:gd name="adj2" fmla="val 13009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4320207" y="5654570"/>
            <a:ext cx="2232992" cy="1110665"/>
          </a:xfrm>
          <a:prstGeom prst="wedgeEllipseCallout">
            <a:avLst>
              <a:gd name="adj1" fmla="val 76375"/>
              <a:gd name="adj2" fmla="val -2219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configurations with status and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772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31746" name="Picture 2" descr="https://mifosforge.jira.com/wiki/download/attachments/85622824/Products.png?version=1&amp;modificationDate=1418911904873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7" y="1575977"/>
            <a:ext cx="8200343" cy="3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4406347" y="4099973"/>
            <a:ext cx="1422519" cy="703939"/>
          </a:xfrm>
          <a:prstGeom prst="wedgeEllipseCallout">
            <a:avLst>
              <a:gd name="adj1" fmla="val 59141"/>
              <a:gd name="adj2" fmla="val -23606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89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Products</a:t>
            </a:r>
            <a:endParaRPr lang="en-US" dirty="0"/>
          </a:p>
        </p:txBody>
      </p:sp>
      <p:pic>
        <p:nvPicPr>
          <p:cNvPr id="30722" name="Picture 2" descr="https://mifosforge.jira.com/wiki/download/attachments/85622824/Products%20Loan%20Products.png?version=1&amp;modificationDate=1418911902082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7547"/>
            <a:ext cx="8032546" cy="369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04800" y="952581"/>
            <a:ext cx="1422519" cy="703939"/>
          </a:xfrm>
          <a:prstGeom prst="wedgeEllipseCallout">
            <a:avLst>
              <a:gd name="adj1" fmla="val -46596"/>
              <a:gd name="adj2" fmla="val 1169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4625872" y="4464408"/>
            <a:ext cx="2205623" cy="1532201"/>
          </a:xfrm>
          <a:prstGeom prst="wedgeEllipseCallout">
            <a:avLst>
              <a:gd name="adj1" fmla="val 102403"/>
              <a:gd name="adj2" fmla="val -14354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products with short name, expiry date, and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80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Products</a:t>
            </a:r>
            <a:endParaRPr lang="en-US" dirty="0"/>
          </a:p>
        </p:txBody>
      </p:sp>
      <p:pic>
        <p:nvPicPr>
          <p:cNvPr id="29698" name="Picture 2" descr="https://mifosforge.jira.com/wiki/download/attachments/85622824/Products%20Saving%20Products.png?version=1&amp;modificationDate=1418911904148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642293"/>
            <a:ext cx="8290560" cy="38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77687" y="938354"/>
            <a:ext cx="1422519" cy="703939"/>
          </a:xfrm>
          <a:prstGeom prst="wedgeEllipseCallout">
            <a:avLst>
              <a:gd name="adj1" fmla="val -37746"/>
              <a:gd name="adj2" fmla="val 1291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4929808" y="4789085"/>
            <a:ext cx="1881809" cy="1075001"/>
          </a:xfrm>
          <a:prstGeom prst="wedgeEllipseCallout">
            <a:avLst>
              <a:gd name="adj1" fmla="val 131681"/>
              <a:gd name="adj2" fmla="val -2387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products with short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197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</a:t>
            </a:r>
            <a:endParaRPr lang="en-US" dirty="0"/>
          </a:p>
        </p:txBody>
      </p:sp>
      <p:pic>
        <p:nvPicPr>
          <p:cNvPr id="28674" name="Picture 2" descr="https://mifosforge.jira.com/wiki/download/attachments/85622824/Products%20Charges.png?version=1&amp;modificationDate=1418911899248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3" y="1605280"/>
            <a:ext cx="8150257" cy="37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64435" y="901341"/>
            <a:ext cx="1422519" cy="703939"/>
          </a:xfrm>
          <a:prstGeom prst="wedgeEllipseCallout">
            <a:avLst>
              <a:gd name="adj1" fmla="val -36348"/>
              <a:gd name="adj2" fmla="val 1291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5155094" y="3901191"/>
            <a:ext cx="1948070" cy="1611713"/>
          </a:xfrm>
          <a:prstGeom prst="wedgeEllipseCallout">
            <a:avLst>
              <a:gd name="adj1" fmla="val 106120"/>
              <a:gd name="adj2" fmla="val -1186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products with application, penalty, and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5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List</a:t>
            </a:r>
            <a:endParaRPr lang="en-US" dirty="0"/>
          </a:p>
        </p:txBody>
      </p:sp>
      <p:pic>
        <p:nvPicPr>
          <p:cNvPr id="11266" name="Picture 2" descr="04_cen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35" y="1152939"/>
            <a:ext cx="62865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 flipH="1">
            <a:off x="80303" y="1880143"/>
            <a:ext cx="1521121" cy="768630"/>
          </a:xfrm>
          <a:prstGeom prst="wedgeEllipseCallout">
            <a:avLst>
              <a:gd name="adj1" fmla="val -67912"/>
              <a:gd name="adj2" fmla="val -615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flipH="1">
            <a:off x="6940390" y="3008240"/>
            <a:ext cx="1719904" cy="768630"/>
          </a:xfrm>
          <a:prstGeom prst="wedgeEllipseCallout">
            <a:avLst>
              <a:gd name="adj1" fmla="val 194758"/>
              <a:gd name="adj2" fmla="val -10810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Center list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flipH="1">
            <a:off x="7241878" y="1871855"/>
            <a:ext cx="1716588" cy="768630"/>
          </a:xfrm>
          <a:prstGeom prst="wedgeEllipseCallout">
            <a:avLst>
              <a:gd name="adj1" fmla="val 58849"/>
              <a:gd name="adj2" fmla="val -779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a new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6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Mix</a:t>
            </a:r>
            <a:endParaRPr lang="en-US" dirty="0"/>
          </a:p>
        </p:txBody>
      </p:sp>
      <p:pic>
        <p:nvPicPr>
          <p:cNvPr id="27650" name="Picture 2" descr="https://mifosforge.jira.com/wiki/download/attachments/85622824/Products%20Product%20Mix.png?version=1&amp;modificationDate=1418911902637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3" y="1553950"/>
            <a:ext cx="8262907" cy="38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3644348" y="3894564"/>
            <a:ext cx="1422519" cy="703939"/>
          </a:xfrm>
          <a:prstGeom prst="wedgeEllipseCallout">
            <a:avLst>
              <a:gd name="adj1" fmla="val 110844"/>
              <a:gd name="adj2" fmla="val -23606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829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Deposit Products </a:t>
            </a:r>
            <a:endParaRPr lang="en-US" dirty="0"/>
          </a:p>
        </p:txBody>
      </p:sp>
      <p:pic>
        <p:nvPicPr>
          <p:cNvPr id="26626" name="Picture 2" descr="https://mifosforge.jira.com/wiki/download/attachments/85622824/Products%20Fixed%20Deposit%20Products.png?version=1&amp;modificationDate=1418911899898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13601"/>
            <a:ext cx="8426450" cy="387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473075" y="909662"/>
            <a:ext cx="1422519" cy="703939"/>
          </a:xfrm>
          <a:prstGeom prst="wedgeEllipseCallout">
            <a:avLst>
              <a:gd name="adj1" fmla="val -28896"/>
              <a:gd name="adj2" fmla="val 16303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3637722" y="3748790"/>
            <a:ext cx="1422519" cy="703939"/>
          </a:xfrm>
          <a:prstGeom prst="wedgeEllipseCallout">
            <a:avLst>
              <a:gd name="adj1" fmla="val 166274"/>
              <a:gd name="adj2" fmla="val -17300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products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flipH="1">
            <a:off x="4837043" y="985712"/>
            <a:ext cx="1689652" cy="1167766"/>
          </a:xfrm>
          <a:prstGeom prst="wedgeEllipseCallout">
            <a:avLst>
              <a:gd name="adj1" fmla="val -119312"/>
              <a:gd name="adj2" fmla="val 5353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fixed deposit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979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Recurring Deposit Products</a:t>
            </a:r>
            <a:endParaRPr lang="en-US" dirty="0"/>
          </a:p>
        </p:txBody>
      </p:sp>
      <p:pic>
        <p:nvPicPr>
          <p:cNvPr id="25602" name="Picture 2" descr="https://mifosforge.jira.com/wiki/download/attachments/85622824/Products%20Recurring%20Deposit%20Products.png?version=1&amp;modificationDate=1418911903477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44832"/>
            <a:ext cx="8343899" cy="38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417443" y="940893"/>
            <a:ext cx="1422519" cy="703939"/>
          </a:xfrm>
          <a:prstGeom prst="wedgeEllipseCallout">
            <a:avLst>
              <a:gd name="adj1" fmla="val -26567"/>
              <a:gd name="adj2" fmla="val 16021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3975039" y="3715660"/>
            <a:ext cx="1422519" cy="703939"/>
          </a:xfrm>
          <a:prstGeom prst="wedgeEllipseCallout">
            <a:avLst>
              <a:gd name="adj1" fmla="val 175590"/>
              <a:gd name="adj2" fmla="val -16735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products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flipH="1">
            <a:off x="4280450" y="889463"/>
            <a:ext cx="2372140" cy="1000551"/>
          </a:xfrm>
          <a:prstGeom prst="wedgeEllipseCallout">
            <a:avLst>
              <a:gd name="adj1" fmla="val -83209"/>
              <a:gd name="adj2" fmla="val 892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recurring deposit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27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pic>
        <p:nvPicPr>
          <p:cNvPr id="24578" name="Picture 2" descr="Templ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2" y="1659467"/>
            <a:ext cx="7576422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flipH="1">
            <a:off x="410817" y="1058599"/>
            <a:ext cx="1422519" cy="703939"/>
          </a:xfrm>
          <a:prstGeom prst="wedgeEllipseCallout">
            <a:avLst>
              <a:gd name="adj1" fmla="val -45664"/>
              <a:gd name="adj2" fmla="val 1169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results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4287077" y="3523503"/>
            <a:ext cx="1577009" cy="703939"/>
          </a:xfrm>
          <a:prstGeom prst="wedgeEllipseCallout">
            <a:avLst>
              <a:gd name="adj1" fmla="val 135532"/>
              <a:gd name="adj2" fmla="val -1805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 of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13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22781"/>
            <a:ext cx="9144000" cy="4079461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 smtClean="0">
                <a:latin typeface="Century Gothic"/>
                <a:cs typeface="Century Gothic"/>
              </a:rPr>
              <a:t>Thanks for your attention, and good luck!</a:t>
            </a:r>
            <a:endParaRPr lang="en-US" sz="3400" dirty="0">
              <a:latin typeface="Century Gothic"/>
              <a:cs typeface="Century Gothic"/>
            </a:endParaRPr>
          </a:p>
        </p:txBody>
      </p:sp>
      <p:pic>
        <p:nvPicPr>
          <p:cNvPr id="6" name="Picture 4" descr="https://lh5.googleusercontent.com/q86j475NyDvBCVs_QzQjbyD3gjU_iBBg6eSmpF19vYfCYsYTjvIbwt-lxeX_V6EeIuOrqUajnUmih_66sWFnejhyx3BnjiWEhTbkSNWQRWS4OQO2qbf3GoQxSxJghiIJjX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0" y="2951922"/>
            <a:ext cx="72771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Client</a:t>
            </a:r>
            <a:endParaRPr lang="en-US" dirty="0"/>
          </a:p>
        </p:txBody>
      </p:sp>
      <p:pic>
        <p:nvPicPr>
          <p:cNvPr id="6146" name="Picture 2" descr="06_create_cl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89" y="1167935"/>
            <a:ext cx="6344185" cy="50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flipH="1">
            <a:off x="4791703" y="4704520"/>
            <a:ext cx="1688609" cy="703939"/>
          </a:xfrm>
          <a:prstGeom prst="wedgeEllipseCallout">
            <a:avLst>
              <a:gd name="adj1" fmla="val 58849"/>
              <a:gd name="adj2" fmla="val -779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flipH="1">
            <a:off x="6914073" y="1789912"/>
            <a:ext cx="1705261" cy="800888"/>
          </a:xfrm>
          <a:prstGeom prst="wedgeEllipseCallout">
            <a:avLst>
              <a:gd name="adj1" fmla="val 184795"/>
              <a:gd name="adj2" fmla="val 6536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8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Group</a:t>
            </a:r>
            <a:endParaRPr lang="en-US" dirty="0"/>
          </a:p>
        </p:txBody>
      </p:sp>
      <p:pic>
        <p:nvPicPr>
          <p:cNvPr id="5122" name="Picture 2" descr="08_create_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29" y="1159565"/>
            <a:ext cx="6385459" cy="51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6914073" y="1789912"/>
            <a:ext cx="1705261" cy="800888"/>
          </a:xfrm>
          <a:prstGeom prst="wedgeEllipseCallout">
            <a:avLst>
              <a:gd name="adj1" fmla="val 184795"/>
              <a:gd name="adj2" fmla="val 6536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 information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H="1">
            <a:off x="4891095" y="4287076"/>
            <a:ext cx="1688609" cy="703939"/>
          </a:xfrm>
          <a:prstGeom prst="wedgeEllipseCallout">
            <a:avLst>
              <a:gd name="adj1" fmla="val 58849"/>
              <a:gd name="adj2" fmla="val -779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1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Center</a:t>
            </a:r>
            <a:endParaRPr lang="en-US" dirty="0"/>
          </a:p>
        </p:txBody>
      </p:sp>
      <p:pic>
        <p:nvPicPr>
          <p:cNvPr id="4098" name="Picture 2" descr="10_create_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80" y="1119808"/>
            <a:ext cx="6485283" cy="51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 flipH="1">
            <a:off x="6735168" y="1591129"/>
            <a:ext cx="1705261" cy="800888"/>
          </a:xfrm>
          <a:prstGeom prst="wedgeEllipseCallout">
            <a:avLst>
              <a:gd name="adj1" fmla="val 184795"/>
              <a:gd name="adj2" fmla="val 6536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Center information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 flipH="1">
            <a:off x="3612260" y="3909390"/>
            <a:ext cx="1688609" cy="703939"/>
          </a:xfrm>
          <a:prstGeom prst="wedgeEllipseCallout">
            <a:avLst>
              <a:gd name="adj1" fmla="val 58849"/>
              <a:gd name="adj2" fmla="val -779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 when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71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4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6585CF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44113</TotalTime>
  <Words>644</Words>
  <Application>Microsoft Office PowerPoint</Application>
  <PresentationFormat>On-screen Show (4:3)</PresentationFormat>
  <Paragraphs>200</Paragraphs>
  <Slides>64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Century Gothic</vt:lpstr>
      <vt:lpstr>Tw Cen MT</vt:lpstr>
      <vt:lpstr>Wingdings</vt:lpstr>
      <vt:lpstr>Wingdings 2</vt:lpstr>
      <vt:lpstr>Median</vt:lpstr>
      <vt:lpstr>Mifos X  capabilities Overview</vt:lpstr>
      <vt:lpstr>Welcome Screen</vt:lpstr>
      <vt:lpstr>Client Management</vt:lpstr>
      <vt:lpstr>Client List</vt:lpstr>
      <vt:lpstr>Group List</vt:lpstr>
      <vt:lpstr>Center List</vt:lpstr>
      <vt:lpstr>Create Client</vt:lpstr>
      <vt:lpstr>Create Group</vt:lpstr>
      <vt:lpstr>Create Center</vt:lpstr>
      <vt:lpstr>Error Messages</vt:lpstr>
      <vt:lpstr>Accounting Functions</vt:lpstr>
      <vt:lpstr>Accounting Main Page</vt:lpstr>
      <vt:lpstr>Add Journal Entry</vt:lpstr>
      <vt:lpstr>Frequent Postings</vt:lpstr>
      <vt:lpstr>Search Journal Entries</vt:lpstr>
      <vt:lpstr>Create GL Account</vt:lpstr>
      <vt:lpstr>Chart of Accounts</vt:lpstr>
      <vt:lpstr>Chart of Accounts (Tree View)</vt:lpstr>
      <vt:lpstr>Financial Activity Mappings</vt:lpstr>
      <vt:lpstr>Add Financial Activity Mapping</vt:lpstr>
      <vt:lpstr>Accounting Closures</vt:lpstr>
      <vt:lpstr>Create Closure</vt:lpstr>
      <vt:lpstr>Accounting Rules</vt:lpstr>
      <vt:lpstr>Create Accounting Rule</vt:lpstr>
      <vt:lpstr>Execute Periodic Accrual Accounting</vt:lpstr>
      <vt:lpstr>Reports</vt:lpstr>
      <vt:lpstr>All Reports</vt:lpstr>
      <vt:lpstr>Clients Reports</vt:lpstr>
      <vt:lpstr>Funds Reports</vt:lpstr>
      <vt:lpstr>Accounting Reports</vt:lpstr>
      <vt:lpstr>Loans Reports</vt:lpstr>
      <vt:lpstr>Savings Reports</vt:lpstr>
      <vt:lpstr>XBRL Reports</vt:lpstr>
      <vt:lpstr>Admin Functions</vt:lpstr>
      <vt:lpstr>Users</vt:lpstr>
      <vt:lpstr>User Example</vt:lpstr>
      <vt:lpstr>Create User</vt:lpstr>
      <vt:lpstr>Organization</vt:lpstr>
      <vt:lpstr>Manage Offices</vt:lpstr>
      <vt:lpstr>Manage Holidays</vt:lpstr>
      <vt:lpstr> Manage Employees</vt:lpstr>
      <vt:lpstr>Standing Instructions History</vt:lpstr>
      <vt:lpstr>Currency Configuration</vt:lpstr>
      <vt:lpstr>Manage Funds</vt:lpstr>
      <vt:lpstr>Bulk Loan Reassignment</vt:lpstr>
      <vt:lpstr>System</vt:lpstr>
      <vt:lpstr>Manage Data Tables</vt:lpstr>
      <vt:lpstr>Manage Codes</vt:lpstr>
      <vt:lpstr>Manage Roles and Permissions</vt:lpstr>
      <vt:lpstr>Configure Maker Checker Tasks</vt:lpstr>
      <vt:lpstr>Manage Hooks</vt:lpstr>
      <vt:lpstr>Audit Trails</vt:lpstr>
      <vt:lpstr>Manage Reports</vt:lpstr>
      <vt:lpstr>Manage Scheduler Jobs</vt:lpstr>
      <vt:lpstr>Global Configurations</vt:lpstr>
      <vt:lpstr>Products</vt:lpstr>
      <vt:lpstr>Loan Products</vt:lpstr>
      <vt:lpstr>Saving Products</vt:lpstr>
      <vt:lpstr>Charges</vt:lpstr>
      <vt:lpstr>Products Mix</vt:lpstr>
      <vt:lpstr>Fixed Deposit Products </vt:lpstr>
      <vt:lpstr>Recurring Deposit Products</vt:lpstr>
      <vt:lpstr>Templates</vt:lpstr>
      <vt:lpstr>PowerPoint Presentation</vt:lpstr>
    </vt:vector>
  </TitlesOfParts>
  <Company>The Mifos Initiative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Mifos Board Report 15 OCT 2014</dc:title>
  <dc:subject>Co-Op Initiative</dc:subject>
  <dc:creator>Dayna Harp</dc:creator>
  <cp:lastModifiedBy>Ravi Ravindra</cp:lastModifiedBy>
  <cp:revision>1036</cp:revision>
  <dcterms:created xsi:type="dcterms:W3CDTF">2010-10-16T00:38:40Z</dcterms:created>
  <dcterms:modified xsi:type="dcterms:W3CDTF">2014-12-20T18:58:07Z</dcterms:modified>
</cp:coreProperties>
</file>