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785" r:id="rId2"/>
    <p:sldId id="732" r:id="rId3"/>
    <p:sldId id="826" r:id="rId4"/>
    <p:sldId id="827" r:id="rId5"/>
    <p:sldId id="829" r:id="rId6"/>
    <p:sldId id="831" r:id="rId7"/>
    <p:sldId id="832" r:id="rId8"/>
    <p:sldId id="833" r:id="rId9"/>
    <p:sldId id="834" r:id="rId10"/>
    <p:sldId id="835" r:id="rId11"/>
    <p:sldId id="836" r:id="rId12"/>
    <p:sldId id="838" r:id="rId13"/>
    <p:sldId id="840" r:id="rId14"/>
    <p:sldId id="843" r:id="rId15"/>
    <p:sldId id="842" r:id="rId16"/>
    <p:sldId id="844" r:id="rId17"/>
    <p:sldId id="845" r:id="rId18"/>
    <p:sldId id="848" r:id="rId19"/>
    <p:sldId id="850" r:id="rId20"/>
    <p:sldId id="851" r:id="rId21"/>
    <p:sldId id="852" r:id="rId22"/>
    <p:sldId id="853" r:id="rId23"/>
    <p:sldId id="854" r:id="rId24"/>
    <p:sldId id="846" r:id="rId25"/>
    <p:sldId id="847" r:id="rId26"/>
  </p:sldIdLst>
  <p:sldSz cx="9144000" cy="6858000" type="screen4x3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25701E-6CF3-F145-8266-297EA78D72A8}">
          <p14:sldIdLst>
            <p14:sldId id="785"/>
            <p14:sldId id="732"/>
            <p14:sldId id="826"/>
            <p14:sldId id="827"/>
            <p14:sldId id="829"/>
            <p14:sldId id="831"/>
            <p14:sldId id="832"/>
            <p14:sldId id="833"/>
            <p14:sldId id="834"/>
            <p14:sldId id="835"/>
            <p14:sldId id="836"/>
            <p14:sldId id="838"/>
            <p14:sldId id="840"/>
            <p14:sldId id="843"/>
            <p14:sldId id="842"/>
            <p14:sldId id="844"/>
            <p14:sldId id="845"/>
            <p14:sldId id="848"/>
            <p14:sldId id="850"/>
            <p14:sldId id="851"/>
            <p14:sldId id="852"/>
            <p14:sldId id="853"/>
            <p14:sldId id="854"/>
            <p14:sldId id="846"/>
            <p14:sldId id="84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8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 Werbel" initials="LW" lastIdx="15" clrIdx="0"/>
  <p:cmAuthor id="1" name="X" initials="X" lastIdx="2" clrIdx="1"/>
  <p:cmAuthor id="2" name="David Edelstein" initials="DE" lastIdx="3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7AD63E"/>
    <a:srgbClr val="6585CF"/>
    <a:srgbClr val="D9D9D9"/>
    <a:srgbClr val="62ACC6"/>
    <a:srgbClr val="FFFFE1"/>
    <a:srgbClr val="65E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1" autoAdjust="0"/>
    <p:restoredTop sz="91466" autoAdjust="0"/>
  </p:normalViewPr>
  <p:slideViewPr>
    <p:cSldViewPr snapToGrid="0">
      <p:cViewPr>
        <p:scale>
          <a:sx n="109" d="100"/>
          <a:sy n="109" d="100"/>
        </p:scale>
        <p:origin x="-214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2592"/>
    </p:cViewPr>
  </p:sorterViewPr>
  <p:notesViewPr>
    <p:cSldViewPr snapToGrid="0">
      <p:cViewPr varScale="1">
        <p:scale>
          <a:sx n="79" d="100"/>
          <a:sy n="79" d="100"/>
        </p:scale>
        <p:origin x="-2082" y="-102"/>
      </p:cViewPr>
      <p:guideLst>
        <p:guide orient="horz" pos="2948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29B162-A5EB-473F-BE3A-733AFE5E9976}" type="datetimeFigureOut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B9DA86-9945-44BB-8E26-1DCB8FB87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69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6265A6-2241-476E-9069-4E4B8E75CDDB}" type="datetimeFigureOut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8363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8" tIns="46884" rIns="93768" bIns="468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8" tIns="46884" rIns="93768" bIns="468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0AB823-E0EA-42B0-8176-EE6A4B8DAE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01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2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07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96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039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07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07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82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70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C9A04C-E2C2-43D0-A1BE-DCCCD0BDF0D1}" type="datetime1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88804A-E7E0-4B34-8703-BF87DFC47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DF06BA7C-3384-41F2-85A3-BCFFDD9E12E2}" type="datetime1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D53034-DB0B-40F5-82FC-0CF3EB668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D6D4-5285-49FB-8E0C-15C463AF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14400"/>
            <a:ext cx="8153400" cy="5181600"/>
          </a:xfrm>
        </p:spPr>
        <p:txBody>
          <a:bodyPr/>
          <a:lstStyle>
            <a:lvl1pPr>
              <a:buSzPct val="80000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85D6CA-8A2D-4265-956B-F94F785C7E13}" type="datetime1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95BD33-2106-4495-943C-71ED82D0E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914400"/>
            <a:ext cx="3886200" cy="5247167"/>
          </a:xfrm>
        </p:spPr>
        <p:txBody>
          <a:bodyPr/>
          <a:lstStyle>
            <a:lvl1pPr>
              <a:buFont typeface="Wingdings 2" pitchFamily="18" charset="2"/>
              <a:buChar char="¦"/>
              <a:defRPr/>
            </a:lvl1pPr>
            <a:lvl2pPr>
              <a:buFont typeface="Wingdings 2" pitchFamily="18" charset="2"/>
              <a:buChar char="¦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914400"/>
            <a:ext cx="3886200" cy="524716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89DB5155-B5B9-43BA-8982-B256A7B69100}" type="datetime1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079500"/>
            <a:ext cx="533400" cy="219075"/>
          </a:xfrm>
          <a:solidFill>
            <a:schemeClr val="accent2"/>
          </a:solidFill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169F50-909B-4D83-97B5-2605610D7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676400"/>
            <a:ext cx="38862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676400"/>
            <a:ext cx="38862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9144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9144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3A326E64-34E7-4E97-9D51-95CC46531999}" type="datetime1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69B3E3-4D09-4DA0-AD12-71A7C2BCA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FA1D-342F-4EE3-A184-70617ED50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60C802-45B2-48C3-9FE1-A5A94CB4C1EE}" type="datetime1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5C10-FD6C-47C6-B932-888BA6878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CC4D4B-5347-4414-A63C-1C66CA939F62}" type="datetime1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914400"/>
            <a:ext cx="1600200" cy="5181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914400"/>
            <a:ext cx="64008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2B8A9F-D946-41DD-9F4B-E5F212FC6AF4}" type="datetime1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1BAF3-CB35-4EE5-A2C8-E9632F0FE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990600"/>
            <a:ext cx="8153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35B88E8E-43A4-4EE2-9C85-5EAA6F6320D7}" type="datetime1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685800"/>
            <a:ext cx="9144000" cy="2286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533400" cy="1428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685800"/>
            <a:ext cx="8553450" cy="14446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85800"/>
            <a:ext cx="533400" cy="1397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7D6FDF20-296E-4483-BD85-24032E3F7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mifos_color_update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24632" y="78218"/>
            <a:ext cx="1405719" cy="5542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Char char="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65000"/>
        <a:buFont typeface="Wingdings 2" pitchFamily="18" charset="2"/>
        <a:buChar char="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6BB1C9"/>
        </a:buClr>
        <a:buSzPct val="4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6585CF"/>
        </a:buClr>
        <a:buSzPct val="40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297" y="2301966"/>
            <a:ext cx="6477000" cy="2095885"/>
          </a:xfrm>
        </p:spPr>
        <p:txBody>
          <a:bodyPr/>
          <a:lstStyle/>
          <a:p>
            <a:pPr algn="ctr"/>
            <a:r>
              <a:rPr lang="en-US" sz="5400" dirty="0" smtClean="0"/>
              <a:t>Training slides for teller training</a:t>
            </a:r>
            <a:endParaRPr lang="en-US" sz="5400" dirty="0"/>
          </a:p>
        </p:txBody>
      </p:sp>
      <p:pic>
        <p:nvPicPr>
          <p:cNvPr id="8" name="Picture"/>
          <p:cNvPicPr>
            <a:picLocks noChangeAspect="1"/>
          </p:cNvPicPr>
          <p:nvPr/>
        </p:nvPicPr>
        <p:blipFill>
          <a:blip r:embed="rId3"/>
          <a:srcRect t="15152" r="7992" b="13105"/>
          <a:stretch>
            <a:fillRect/>
          </a:stretch>
        </p:blipFill>
        <p:spPr bwMode="auto">
          <a:xfrm>
            <a:off x="5193456" y="405719"/>
            <a:ext cx="3381539" cy="158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Accounting Rules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1907"/>
            <a:ext cx="9144000" cy="8575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5691" y="782575"/>
            <a:ext cx="717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After selecting this option you will get to the following screen.</a:t>
            </a:r>
            <a:endParaRPr lang="bg-BG" dirty="0"/>
          </a:p>
        </p:txBody>
      </p:sp>
      <p:sp>
        <p:nvSpPr>
          <p:cNvPr id="6" name="TextBox 5"/>
          <p:cNvSpPr txBox="1"/>
          <p:nvPr/>
        </p:nvSpPr>
        <p:spPr>
          <a:xfrm>
            <a:off x="374468" y="2211977"/>
            <a:ext cx="8395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From here you can click on an Accounting Rule to view it on the following screen.</a:t>
            </a:r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42268"/>
            <a:ext cx="9144000" cy="354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71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 smtClean="0">
                <a:latin typeface="Century Gothic"/>
                <a:cs typeface="Century Gothic"/>
              </a:rPr>
              <a:t>Reports Tab</a:t>
            </a:r>
            <a:endParaRPr lang="en-US" sz="3000" dirty="0">
              <a:latin typeface="Century Gothic"/>
              <a:cs typeface="Century Gothic"/>
            </a:endParaRPr>
          </a:p>
        </p:txBody>
      </p:sp>
      <p:sp>
        <p:nvSpPr>
          <p:cNvPr id="7" name="Content Placeholder 139"/>
          <p:cNvSpPr txBox="1">
            <a:spLocks/>
          </p:cNvSpPr>
          <p:nvPr/>
        </p:nvSpPr>
        <p:spPr>
          <a:xfrm>
            <a:off x="199571" y="1433287"/>
            <a:ext cx="8716378" cy="3483428"/>
          </a:xfrm>
          <a:prstGeom prst="rect">
            <a:avLst/>
          </a:prstGeom>
        </p:spPr>
        <p:txBody>
          <a:bodyPr/>
          <a:lstStyle/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§"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idx="1"/>
          </p:nvPr>
        </p:nvSpPr>
        <p:spPr>
          <a:xfrm>
            <a:off x="103778" y="2856411"/>
            <a:ext cx="6802120" cy="3709852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All of the options from this tab have similar way of working, they give you report for the chosen element and option.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It contains 6 options: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Clients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Loans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Savings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Funds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Accounting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XBRL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680" y="2728341"/>
            <a:ext cx="962159" cy="23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0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Loans</a:t>
            </a:r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905691" y="782575"/>
            <a:ext cx="717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After selecting this option you will get to the following screen.</a:t>
            </a:r>
            <a:endParaRPr lang="bg-B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1908"/>
            <a:ext cx="9144000" cy="20005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757" y="3154267"/>
            <a:ext cx="84124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From here you choose the element you need and click on it to get to the following screen.</a:t>
            </a:r>
            <a:endParaRPr lang="bg-BG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0" y="3492821"/>
            <a:ext cx="9030789" cy="30037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29646" y="4572000"/>
            <a:ext cx="2542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 filters to create the report you need.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7254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Admin tab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596" y="3198251"/>
            <a:ext cx="1236273" cy="2543572"/>
          </a:xfrm>
          <a:prstGeom prst="rect">
            <a:avLst/>
          </a:prstGeom>
        </p:spPr>
      </p:pic>
      <p:sp>
        <p:nvSpPr>
          <p:cNvPr id="7" name="Text Placeholder 3"/>
          <p:cNvSpPr txBox="1">
            <a:spLocks/>
          </p:cNvSpPr>
          <p:nvPr/>
        </p:nvSpPr>
        <p:spPr bwMode="auto">
          <a:xfrm>
            <a:off x="199572" y="3175001"/>
            <a:ext cx="7838440" cy="2590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 2" pitchFamily="18" charset="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BB1C9"/>
              </a:buClr>
              <a:buSzPct val="4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4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This is the Admin tab which contains 5 options: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Users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Organization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System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Products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Templates</a:t>
            </a:r>
          </a:p>
        </p:txBody>
      </p:sp>
    </p:spTree>
    <p:extLst>
      <p:ext uri="{BB962C8B-B14F-4D97-AF65-F5344CB8AC3E}">
        <p14:creationId xmlns:p14="http://schemas.microsoft.com/office/powerpoint/2010/main" val="1952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Users</a:t>
            </a:r>
            <a:endParaRPr lang="bg-B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1907"/>
            <a:ext cx="9144000" cy="26208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5691" y="782575"/>
            <a:ext cx="717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After selecting this option you will get to the following screen.</a:t>
            </a:r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810" y="4080427"/>
            <a:ext cx="4610744" cy="27040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1" y="3757262"/>
            <a:ext cx="9074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 filter to find the user you need easier and after that click on the user to get to the following screen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532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Organization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6" y="1870408"/>
            <a:ext cx="9144000" cy="21069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4034" y="1045028"/>
            <a:ext cx="655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all the features of the Admin’s Organization option.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9593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System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1653"/>
            <a:ext cx="9144000" cy="25109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4034" y="1045028"/>
            <a:ext cx="655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all the features of the Admin’s System option.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5290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Products</a:t>
            </a:r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1254034" y="957942"/>
            <a:ext cx="655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all the features of the Admin’s Products option.</a:t>
            </a:r>
            <a:endParaRPr lang="bg-B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2342"/>
            <a:ext cx="9144000" cy="149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29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-17748" y="2743199"/>
            <a:ext cx="7123113" cy="16732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entury Gothic"/>
                <a:cs typeface="Century Gothic"/>
              </a:rPr>
              <a:t>This is the 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quick tab which contains a lot </a:t>
            </a:r>
          </a:p>
          <a:p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of useful options. You can find it on the </a:t>
            </a:r>
          </a:p>
          <a:p>
            <a:r>
              <a:rPr lang="en-US" dirty="0">
                <a:solidFill>
                  <a:schemeClr val="tx1"/>
                </a:solidFill>
                <a:latin typeface="Century Gothic"/>
                <a:cs typeface="Century Gothic"/>
              </a:rPr>
              <a:t>l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eft side of the screen.</a:t>
            </a:r>
            <a:endParaRPr lang="en-US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Navigations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365" y="2743199"/>
            <a:ext cx="2038635" cy="40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51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Advance Search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01" y="1988374"/>
            <a:ext cx="8059275" cy="44487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3027" y="1001486"/>
            <a:ext cx="845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advance search screen which contains a lot of different filters to help you find the needed Loan Journal.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64225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 smtClean="0">
                <a:latin typeface="Century Gothic"/>
                <a:cs typeface="Century Gothic"/>
              </a:rPr>
              <a:t>Clients Tab</a:t>
            </a:r>
            <a:endParaRPr lang="en-US" sz="3000" dirty="0">
              <a:latin typeface="Century Gothic"/>
              <a:cs typeface="Century Gothic"/>
            </a:endParaRPr>
          </a:p>
        </p:txBody>
      </p:sp>
      <p:sp>
        <p:nvSpPr>
          <p:cNvPr id="7" name="Content Placeholder 139"/>
          <p:cNvSpPr txBox="1">
            <a:spLocks/>
          </p:cNvSpPr>
          <p:nvPr/>
        </p:nvSpPr>
        <p:spPr>
          <a:xfrm>
            <a:off x="199571" y="1433287"/>
            <a:ext cx="8716378" cy="3483428"/>
          </a:xfrm>
          <a:prstGeom prst="rect">
            <a:avLst/>
          </a:prstGeom>
        </p:spPr>
        <p:txBody>
          <a:bodyPr/>
          <a:lstStyle/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§"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idx="1"/>
          </p:nvPr>
        </p:nvSpPr>
        <p:spPr>
          <a:xfrm>
            <a:off x="72132" y="3415893"/>
            <a:ext cx="7123113" cy="2340473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This is the Clients tab which has 3 different options: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Clients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Groups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Centers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Groups and Centers work similarly to Clients.</a:t>
            </a:r>
            <a:endParaRPr lang="en-US" sz="20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898" y="3440251"/>
            <a:ext cx="1274234" cy="1624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Navigation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5268"/>
            <a:ext cx="9144000" cy="49395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051" y="844731"/>
            <a:ext cx="8368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Navigation screen which gives you information about Offices, Loan Officers, Centers, Groups and Clients, also it has useful name filter.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44867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Checker Inbox &amp; Tasks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2209"/>
            <a:ext cx="9144000" cy="16505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9633" y="1027611"/>
            <a:ext cx="8395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you can Approve Clients, Check Inbox, and approve or disburse loans.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3656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Frequent Postings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3727"/>
            <a:ext cx="9144000" cy="44794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966651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the screen of Frequent Postings option.</a:t>
            </a:r>
          </a:p>
        </p:txBody>
      </p:sp>
    </p:spTree>
    <p:extLst>
      <p:ext uri="{BB962C8B-B14F-4D97-AF65-F5344CB8AC3E}">
        <p14:creationId xmlns:p14="http://schemas.microsoft.com/office/powerpoint/2010/main" val="3703334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Adding Functions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223" y="2801898"/>
            <a:ext cx="2114845" cy="1219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932" y="2647631"/>
            <a:ext cx="37446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three functions add: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Client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Group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Center</a:t>
            </a:r>
          </a:p>
          <a:p>
            <a:r>
              <a:rPr lang="en-US" dirty="0" smtClean="0"/>
              <a:t>Just by clicking on them and filling the needed information.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13046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entury Gothic"/>
              </a:rPr>
              <a:t>Questions?</a:t>
            </a:r>
            <a:endParaRPr lang="en-US" dirty="0"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2389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your attention!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3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Century Gothic"/>
                <a:cs typeface="Century Gothic"/>
              </a:rPr>
              <a:t>How does it work?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330925" y="835685"/>
            <a:ext cx="849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After you select Clients by clicking on the tab’s content box you get to this screen.</a:t>
            </a:r>
            <a:endParaRPr lang="bg-BG" dirty="0"/>
          </a:p>
        </p:txBody>
      </p:sp>
      <p:pic>
        <p:nvPicPr>
          <p:cNvPr id="5" name="Content Placeholder 1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22" y="1205017"/>
            <a:ext cx="8098972" cy="4934526"/>
          </a:xfrm>
        </p:spPr>
      </p:pic>
      <p:sp>
        <p:nvSpPr>
          <p:cNvPr id="6" name="TextBox 5"/>
          <p:cNvSpPr txBox="1"/>
          <p:nvPr/>
        </p:nvSpPr>
        <p:spPr>
          <a:xfrm>
            <a:off x="478970" y="6196709"/>
            <a:ext cx="8003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Then you can use the filter on the top to find the client you want faster click on the client to get his information.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0184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Client Overview</a:t>
            </a:r>
            <a:endParaRPr lang="bg-B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7940"/>
            <a:ext cx="9144000" cy="52538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5691" y="849902"/>
            <a:ext cx="768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the screen you get to after selecting the client.</a:t>
            </a:r>
            <a:endParaRPr lang="bg-BG" dirty="0"/>
          </a:p>
        </p:txBody>
      </p:sp>
      <p:sp>
        <p:nvSpPr>
          <p:cNvPr id="7" name="TextBox 6"/>
          <p:cNvSpPr txBox="1"/>
          <p:nvPr/>
        </p:nvSpPr>
        <p:spPr>
          <a:xfrm>
            <a:off x="609596" y="4887069"/>
            <a:ext cx="4763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you can get all the information your organization has for this client.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4063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 smtClean="0">
                <a:latin typeface="Century Gothic"/>
                <a:cs typeface="Century Gothic"/>
              </a:rPr>
              <a:t>Accounting Section</a:t>
            </a:r>
            <a:endParaRPr lang="en-US" sz="3000" dirty="0">
              <a:latin typeface="Century Gothic"/>
              <a:cs typeface="Century Gothic"/>
            </a:endParaRPr>
          </a:p>
        </p:txBody>
      </p:sp>
      <p:sp>
        <p:nvSpPr>
          <p:cNvPr id="7" name="Content Placeholder 139"/>
          <p:cNvSpPr txBox="1">
            <a:spLocks/>
          </p:cNvSpPr>
          <p:nvPr/>
        </p:nvSpPr>
        <p:spPr>
          <a:xfrm>
            <a:off x="199571" y="1433287"/>
            <a:ext cx="8716378" cy="3483428"/>
          </a:xfrm>
          <a:prstGeom prst="rect">
            <a:avLst/>
          </a:prstGeom>
        </p:spPr>
        <p:txBody>
          <a:bodyPr/>
          <a:lstStyle/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§"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idx="1"/>
          </p:nvPr>
        </p:nvSpPr>
        <p:spPr>
          <a:xfrm>
            <a:off x="199571" y="3175001"/>
            <a:ext cx="8491583" cy="2590073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In this section the user can choose between five different features: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Search Journal Entries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Accounts Linked to Financial Activities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Chart of Accounts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Closing Entries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Accounting Rules</a:t>
            </a:r>
          </a:p>
        </p:txBody>
      </p:sp>
    </p:spTree>
    <p:extLst>
      <p:ext uri="{BB962C8B-B14F-4D97-AF65-F5344CB8AC3E}">
        <p14:creationId xmlns:p14="http://schemas.microsoft.com/office/powerpoint/2010/main" val="78037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Search Journal Entries</a:t>
            </a:r>
            <a:endParaRPr lang="bg-BG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48896"/>
            <a:ext cx="9144000" cy="10762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84068" y="879564"/>
            <a:ext cx="717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After selecting this option you will get to the following screen.</a:t>
            </a:r>
            <a:endParaRPr lang="bg-BG" dirty="0"/>
          </a:p>
        </p:txBody>
      </p:sp>
      <p:sp>
        <p:nvSpPr>
          <p:cNvPr id="14" name="TextBox 13"/>
          <p:cNvSpPr txBox="1"/>
          <p:nvPr/>
        </p:nvSpPr>
        <p:spPr>
          <a:xfrm>
            <a:off x="156754" y="2325188"/>
            <a:ext cx="8743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here you can use a lot of different filters to adjust what you are searching in the Journal, but also you can use transaction search e.g. S2.</a:t>
            </a:r>
            <a:endParaRPr lang="bg-BG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7" y="3777396"/>
            <a:ext cx="9144000" cy="250148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93669" y="2906878"/>
            <a:ext cx="8793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screen you get to after using the search option        and pick from the list by clicking on the journal you want to view.</a:t>
            </a:r>
            <a:endParaRPr lang="bg-BG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002" y="2962812"/>
            <a:ext cx="342948" cy="25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7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Accounts Linked to Financial Activities</a:t>
            </a:r>
            <a:endParaRPr lang="bg-BG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984068" y="879564"/>
            <a:ext cx="717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After selecting this option you will get to the following screen.</a:t>
            </a:r>
            <a:endParaRPr lang="bg-B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89076"/>
            <a:ext cx="9144000" cy="8402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2479" y="2307771"/>
            <a:ext cx="708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From here you can select an element from the list by clicking on it. </a:t>
            </a:r>
            <a:endParaRPr lang="bg-BG" dirty="0"/>
          </a:p>
        </p:txBody>
      </p:sp>
      <p:sp>
        <p:nvSpPr>
          <p:cNvPr id="7" name="TextBox 6"/>
          <p:cNvSpPr txBox="1"/>
          <p:nvPr/>
        </p:nvSpPr>
        <p:spPr>
          <a:xfrm>
            <a:off x="222067" y="3002893"/>
            <a:ext cx="8456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selecting the element you are given the following screen which will give you view of this Financial Activity Mapping.</a:t>
            </a:r>
            <a:endParaRPr lang="bg-B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3884023"/>
            <a:ext cx="9144000" cy="197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95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Chart of Accounts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1908"/>
            <a:ext cx="9144000" cy="26101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5691" y="782575"/>
            <a:ext cx="717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After selecting this option you will get to the following screen.</a:t>
            </a:r>
            <a:endParaRPr lang="bg-BG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830823"/>
            <a:ext cx="9030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can use the filter on the top to find the account you need more easier and after that click on it to get to the following screen.</a:t>
            </a:r>
            <a:endParaRPr lang="bg-B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841" y="4477154"/>
            <a:ext cx="5469561" cy="227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68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Closing Entries</a:t>
            </a:r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905691" y="782575"/>
            <a:ext cx="717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After selecting this option you will get to the following screen.</a:t>
            </a:r>
            <a:endParaRPr lang="bg-B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1907"/>
            <a:ext cx="9144000" cy="15927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1257" y="2856411"/>
            <a:ext cx="8360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 Office filter the find the element you need faster and after clicking on the element you needed you will View Accounting Closures.</a:t>
            </a:r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2743"/>
            <a:ext cx="9144000" cy="295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57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4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6585CF"/>
      </a:accent1>
      <a:accent2>
        <a:srgbClr val="92D050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43012</TotalTime>
  <Words>690</Words>
  <Application>Microsoft Office PowerPoint</Application>
  <PresentationFormat>On-screen Show (4:3)</PresentationFormat>
  <Paragraphs>97</Paragraphs>
  <Slides>25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Training slides for teller training</vt:lpstr>
      <vt:lpstr>Clients Tab</vt:lpstr>
      <vt:lpstr>How does it work?</vt:lpstr>
      <vt:lpstr>Client Overview</vt:lpstr>
      <vt:lpstr>Accounting Section</vt:lpstr>
      <vt:lpstr>Search Journal Entries</vt:lpstr>
      <vt:lpstr>Accounts Linked to Financial Activities</vt:lpstr>
      <vt:lpstr>Chart of Accounts</vt:lpstr>
      <vt:lpstr>Closing Entries</vt:lpstr>
      <vt:lpstr>Accounting Rules</vt:lpstr>
      <vt:lpstr>Reports Tab</vt:lpstr>
      <vt:lpstr>Loans</vt:lpstr>
      <vt:lpstr>Admin tab</vt:lpstr>
      <vt:lpstr>Users</vt:lpstr>
      <vt:lpstr>Organization</vt:lpstr>
      <vt:lpstr>System</vt:lpstr>
      <vt:lpstr>Products</vt:lpstr>
      <vt:lpstr>Navigations</vt:lpstr>
      <vt:lpstr>Advance Search</vt:lpstr>
      <vt:lpstr>Navigation</vt:lpstr>
      <vt:lpstr>Checker Inbox &amp; Tasks</vt:lpstr>
      <vt:lpstr>Frequent Postings</vt:lpstr>
      <vt:lpstr>Adding Functions</vt:lpstr>
      <vt:lpstr>Questions?</vt:lpstr>
      <vt:lpstr>Thank you for your attention!</vt:lpstr>
    </vt:vector>
  </TitlesOfParts>
  <Company>The Mifos Initiative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Co-Op Initiative</dc:subject>
  <dc:creator>Kaloyan Nikov</dc:creator>
  <cp:lastModifiedBy>KoKoNaDe</cp:lastModifiedBy>
  <cp:revision>969</cp:revision>
  <dcterms:created xsi:type="dcterms:W3CDTF">2010-10-16T00:38:40Z</dcterms:created>
  <dcterms:modified xsi:type="dcterms:W3CDTF">2014-12-02T18:36:31Z</dcterms:modified>
</cp:coreProperties>
</file>