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785" r:id="rId2"/>
    <p:sldId id="846" r:id="rId3"/>
    <p:sldId id="847" r:id="rId4"/>
    <p:sldId id="849" r:id="rId5"/>
    <p:sldId id="850" r:id="rId6"/>
  </p:sldIdLst>
  <p:sldSz cx="9144000" cy="6858000" type="screen4x3"/>
  <p:notesSz cx="7053263" cy="9356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E25701E-6CF3-F145-8266-297EA78D72A8}">
          <p14:sldIdLst>
            <p14:sldId id="785"/>
            <p14:sldId id="846"/>
            <p14:sldId id="847"/>
          </p14:sldIdLst>
        </p14:section>
        <p14:section name="Untitled Section" id="{1186EADE-D224-2947-9088-FC60BA4BE2A3}">
          <p14:sldIdLst>
            <p14:sldId id="849"/>
            <p14:sldId id="85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8">
          <p15:clr>
            <a:srgbClr val="A4A3A4"/>
          </p15:clr>
        </p15:guide>
        <p15:guide id="2" pos="22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a Werbel" initials="LW" lastIdx="15" clrIdx="0"/>
  <p:cmAuthor id="1" name="X" initials="X" lastIdx="2" clrIdx="1"/>
  <p:cmAuthor id="2" name="David Edelstein" initials="DE" lastIdx="37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48F"/>
    <a:srgbClr val="FFFFCC"/>
    <a:srgbClr val="97D2FF"/>
    <a:srgbClr val="ECE3F1"/>
    <a:srgbClr val="FFF3CD"/>
    <a:srgbClr val="3BABFF"/>
    <a:srgbClr val="FFF0C1"/>
    <a:srgbClr val="FF9933"/>
    <a:srgbClr val="7AD63E"/>
    <a:srgbClr val="658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35" autoAdjust="0"/>
    <p:restoredTop sz="92897" autoAdjust="0"/>
  </p:normalViewPr>
  <p:slideViewPr>
    <p:cSldViewPr snapToGrid="0">
      <p:cViewPr varScale="1">
        <p:scale>
          <a:sx n="81" d="100"/>
          <a:sy n="81" d="100"/>
        </p:scale>
        <p:origin x="-7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2082" y="-102"/>
      </p:cViewPr>
      <p:guideLst>
        <p:guide orient="horz" pos="2948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8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29B162-A5EB-473F-BE3A-733AFE5E9976}" type="datetimeFigureOut">
              <a:rPr lang="en-US"/>
              <a:pPr>
                <a:defRPr/>
              </a:pPr>
              <a:t>1/16/15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8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BB9DA86-9945-44BB-8E26-1DCB8FB87A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69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8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C6265A6-2241-476E-9069-4E4B8E75CDDB}" type="datetimeFigureOut">
              <a:rPr lang="en-US"/>
              <a:pPr>
                <a:defRPr/>
              </a:pPr>
              <a:t>1/16/15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8363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68" tIns="46884" rIns="93768" bIns="4688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44445"/>
            <a:ext cx="5642610" cy="4210526"/>
          </a:xfrm>
          <a:prstGeom prst="rect">
            <a:avLst/>
          </a:prstGeom>
        </p:spPr>
        <p:txBody>
          <a:bodyPr vert="horz" lIns="93768" tIns="46884" rIns="93768" bIns="468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8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D0AB823-E0EA-42B0-8176-EE6A4B8DAE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01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820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974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DC9A04C-E2C2-43D0-A1BE-DCCCD0BDF0D1}" type="datetime1">
              <a:rPr lang="en-US"/>
              <a:pPr>
                <a:defRPr/>
              </a:pPr>
              <a:t>1/16/15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88804A-E7E0-4B34-8703-BF87DFC472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DF06BA7C-3384-41F2-85A3-BCFFDD9E12E2}" type="datetime1">
              <a:rPr lang="en-US"/>
              <a:pPr>
                <a:defRPr/>
              </a:pPr>
              <a:t>1/16/15</a:t>
            </a:fld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9BD53034-DB0B-40F5-82FC-0CF3EB668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AD6D4-5285-49FB-8E0C-15C463AFBF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6448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914400"/>
            <a:ext cx="8153400" cy="5181600"/>
          </a:xfrm>
        </p:spPr>
        <p:txBody>
          <a:bodyPr/>
          <a:lstStyle>
            <a:lvl1pPr>
              <a:buSzPct val="80000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85D6CA-8A2D-4265-956B-F94F785C7E13}" type="datetime1">
              <a:rPr lang="en-US"/>
              <a:pPr>
                <a:defRPr/>
              </a:pPr>
              <a:t>1/16/15</a:t>
            </a:fld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95BD33-2106-4495-943C-71ED82D0EF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914400"/>
            <a:ext cx="3886200" cy="5247167"/>
          </a:xfrm>
        </p:spPr>
        <p:txBody>
          <a:bodyPr/>
          <a:lstStyle>
            <a:lvl1pPr>
              <a:buFont typeface="Wingdings 2" pitchFamily="18" charset="2"/>
              <a:buChar char="¦"/>
              <a:defRPr/>
            </a:lvl1pPr>
            <a:lvl2pPr>
              <a:buFont typeface="Wingdings 2" pitchFamily="18" charset="2"/>
              <a:buChar char="¦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914400"/>
            <a:ext cx="3886200" cy="524716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89DB5155-B5B9-43BA-8982-B256A7B69100}" type="datetime1">
              <a:rPr lang="en-US"/>
              <a:pPr>
                <a:defRPr/>
              </a:pPr>
              <a:t>1/16/15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1079500"/>
            <a:ext cx="533400" cy="219075"/>
          </a:xfrm>
          <a:solidFill>
            <a:schemeClr val="accent2"/>
          </a:solidFill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169F50-909B-4D83-97B5-2605610D72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676400"/>
            <a:ext cx="38862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676400"/>
            <a:ext cx="38862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9144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9144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3A326E64-34E7-4E97-9D51-95CC46531999}" type="datetime1">
              <a:rPr lang="en-US"/>
              <a:pPr>
                <a:defRPr/>
              </a:pPr>
              <a:t>1/16/15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D69B3E3-4D09-4DA0-AD12-71A7C2BCA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4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1FA1D-342F-4EE3-A184-70617ED50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60C802-45B2-48C3-9FE1-A5A94CB4C1EE}" type="datetime1">
              <a:rPr lang="en-US"/>
              <a:pPr>
                <a:defRPr/>
              </a:pPr>
              <a:t>1/16/15</a:t>
            </a:fld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5C10-FD6C-47C6-B932-888BA68782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CC4D4B-5347-4414-A63C-1C66CA939F62}" type="datetime1">
              <a:rPr lang="en-US"/>
              <a:pPr>
                <a:defRPr/>
              </a:pPr>
              <a:t>1/16/15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6448" cy="68580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914400"/>
            <a:ext cx="1600200" cy="5181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914400"/>
            <a:ext cx="64008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2B8A9F-D946-41DD-9F4B-E5F212FC6AF4}" type="datetime1">
              <a:rPr lang="en-US"/>
              <a:pPr>
                <a:defRPr/>
              </a:pPr>
              <a:t>1/16/15</a:t>
            </a:fld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1BAF3-CB35-4EE5-A2C8-E9632F0FE4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990600"/>
            <a:ext cx="8153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35B88E8E-43A4-4EE2-9C85-5EAA6F6320D7}" type="datetime1">
              <a:rPr lang="en-US"/>
              <a:pPr>
                <a:defRPr/>
              </a:pPr>
              <a:t>1/16/15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 dirty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685800"/>
            <a:ext cx="9144000" cy="2286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533400" cy="1428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685800"/>
            <a:ext cx="8553450" cy="14446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685800"/>
            <a:ext cx="533400" cy="1397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7D6FDF20-296E-4483-BD85-24032E3F77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 descr="mifos_color_updated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129392" y="237797"/>
            <a:ext cx="1000959" cy="39463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377" y="237797"/>
            <a:ext cx="1533333" cy="3809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8" r:id="rId1"/>
    <p:sldLayoutId id="2147484389" r:id="rId2"/>
    <p:sldLayoutId id="2147484390" r:id="rId3"/>
    <p:sldLayoutId id="2147484391" r:id="rId4"/>
    <p:sldLayoutId id="2147484392" r:id="rId5"/>
    <p:sldLayoutId id="2147484393" r:id="rId6"/>
    <p:sldLayoutId id="2147484394" r:id="rId7"/>
    <p:sldLayoutId id="2147484395" r:id="rId8"/>
    <p:sldLayoutId id="2147484396" r:id="rId9"/>
    <p:sldLayoutId id="2147484397" r:id="rId10"/>
    <p:sldLayoutId id="2147484398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75000"/>
        <a:buFont typeface="Wingdings 2" pitchFamily="18" charset="2"/>
        <a:buChar char="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65000"/>
        <a:buFont typeface="Wingdings 2" pitchFamily="18" charset="2"/>
        <a:buChar char="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6BB1C9"/>
        </a:buClr>
        <a:buSzPct val="4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6585CF"/>
        </a:buClr>
        <a:buSzPct val="40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inny@confluxtechnologies.com" TargetMode="External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821232"/>
            <a:ext cx="7797800" cy="2434068"/>
          </a:xfrm>
        </p:spPr>
        <p:txBody>
          <a:bodyPr/>
          <a:lstStyle/>
          <a:p>
            <a:pPr algn="r"/>
            <a:r>
              <a:rPr lang="en-US" sz="2400" cap="small" dirty="0" smtClean="0">
                <a:latin typeface="Century Gothic"/>
                <a:cs typeface="Century Gothic"/>
              </a:rPr>
              <a:t>Teller Cash Management in Mifos X</a:t>
            </a:r>
            <a:br>
              <a:rPr lang="en-US" sz="2400" cap="small" dirty="0" smtClean="0">
                <a:latin typeface="Century Gothic"/>
                <a:cs typeface="Century Gothic"/>
              </a:rPr>
            </a:br>
            <a:r>
              <a:rPr lang="en-US" sz="2000" cap="small" dirty="0" smtClean="0"/>
              <a:t>December 10, 2014</a:t>
            </a:r>
            <a:r>
              <a:rPr lang="en-US" sz="2000" cap="small" baseline="30000" dirty="0" smtClean="0"/>
              <a:t/>
            </a:r>
            <a:br>
              <a:rPr lang="en-US" sz="2000" cap="small" baseline="30000" dirty="0" smtClean="0"/>
            </a:br>
            <a:r>
              <a:rPr lang="en-US" sz="2000" cap="small" dirty="0" smtClean="0"/>
              <a:t/>
            </a:r>
            <a:br>
              <a:rPr lang="en-US" sz="2000" cap="small" dirty="0" smtClean="0"/>
            </a:br>
            <a:r>
              <a:rPr lang="en-US" sz="2000" cap="small" dirty="0" smtClean="0"/>
              <a:t/>
            </a:r>
            <a:br>
              <a:rPr lang="en-US" sz="2000" cap="small" dirty="0" smtClean="0"/>
            </a:br>
            <a:r>
              <a:rPr lang="en-US" sz="2000" cap="small" dirty="0"/>
              <a:t/>
            </a:r>
            <a:br>
              <a:rPr lang="en-US" sz="2000" cap="small" dirty="0"/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4368" y="4506588"/>
            <a:ext cx="6705600" cy="685800"/>
          </a:xfrm>
        </p:spPr>
        <p:txBody>
          <a:bodyPr>
            <a:noAutofit/>
          </a:bodyPr>
          <a:lstStyle/>
          <a:p>
            <a:pPr algn="r"/>
            <a:r>
              <a:rPr lang="en-US" sz="1800" cap="small" dirty="0">
                <a:solidFill>
                  <a:schemeClr val="tx1"/>
                </a:solidFill>
              </a:rPr>
              <a:t>Binny Gopinath </a:t>
            </a:r>
            <a:r>
              <a:rPr lang="en-US" sz="1800" cap="small" dirty="0" smtClean="0">
                <a:solidFill>
                  <a:schemeClr val="tx1"/>
                </a:solidFill>
              </a:rPr>
              <a:t>Sreevas</a:t>
            </a:r>
            <a:r>
              <a:rPr lang="en-US" sz="1800" cap="small" dirty="0">
                <a:solidFill>
                  <a:schemeClr val="tx1"/>
                </a:solidFill>
              </a:rPr>
              <a:t/>
            </a:r>
            <a:br>
              <a:rPr lang="en-US" sz="1800" cap="small" dirty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  <a:hlinkClick r:id="rId3"/>
              </a:rPr>
              <a:t>binny@confluxtechnologies.com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8" name="Picture"/>
          <p:cNvPicPr>
            <a:picLocks noChangeAspect="1"/>
          </p:cNvPicPr>
          <p:nvPr/>
        </p:nvPicPr>
        <p:blipFill>
          <a:blip r:embed="rId4"/>
          <a:srcRect t="15152" r="7992" b="13105"/>
          <a:stretch>
            <a:fillRect/>
          </a:stretch>
        </p:blipFill>
        <p:spPr bwMode="auto">
          <a:xfrm>
            <a:off x="136477" y="5079804"/>
            <a:ext cx="1978925" cy="93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647" y="678217"/>
            <a:ext cx="3875964" cy="9607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Tellers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33934" y="943199"/>
            <a:ext cx="8153400" cy="5635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 2" pitchFamily="18" charset="2"/>
              <a:buChar char="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 2" pitchFamily="18" charset="2"/>
              <a:buChar char="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BB1C9"/>
              </a:buClr>
              <a:buSzPct val="4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40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Used by institutions where Cash transactions (loan disbursements, repayments, savings deposits and withdrawals) are done at designated desks (or Tellers) at </a:t>
            </a:r>
            <a:r>
              <a:rPr lang="en-US" sz="2400" dirty="0" err="1" smtClean="0"/>
              <a:t>Branche</a:t>
            </a:r>
            <a:endParaRPr lang="en-US" sz="2400" dirty="0" smtClean="0"/>
          </a:p>
          <a:p>
            <a:r>
              <a:rPr lang="en-US" sz="2400" dirty="0" smtClean="0"/>
              <a:t>Need to constantly monitor the cash position at each teller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659" y="2978623"/>
            <a:ext cx="4945607" cy="3297071"/>
          </a:xfrm>
          <a:prstGeom prst="rect">
            <a:avLst/>
          </a:prstGeom>
        </p:spPr>
      </p:pic>
      <p:sp>
        <p:nvSpPr>
          <p:cNvPr id="5" name="Line Callout 2 4"/>
          <p:cNvSpPr/>
          <p:nvPr/>
        </p:nvSpPr>
        <p:spPr>
          <a:xfrm>
            <a:off x="6782937" y="2743200"/>
            <a:ext cx="1624084" cy="68921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19596"/>
              <a:gd name="adj6" fmla="val -222400"/>
            </a:avLst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Teller Desk</a:t>
            </a:r>
            <a:endParaRPr lang="en-IN" dirty="0"/>
          </a:p>
        </p:txBody>
      </p:sp>
      <p:sp>
        <p:nvSpPr>
          <p:cNvPr id="6" name="Line Callout 2 5"/>
          <p:cNvSpPr/>
          <p:nvPr/>
        </p:nvSpPr>
        <p:spPr>
          <a:xfrm>
            <a:off x="165480" y="2967818"/>
            <a:ext cx="1624084" cy="1659340"/>
          </a:xfrm>
          <a:prstGeom prst="borderCallout2">
            <a:avLst>
              <a:gd name="adj1" fmla="val 48453"/>
              <a:gd name="adj2" fmla="val 99230"/>
              <a:gd name="adj3" fmla="val 77611"/>
              <a:gd name="adj4" fmla="val 147199"/>
              <a:gd name="adj5" fmla="val 103920"/>
              <a:gd name="adj6" fmla="val 182090"/>
            </a:avLst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Cashier behind the Teller (can be a different person on each day)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63795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Typical teller cash life-cycle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6766" y="1161567"/>
            <a:ext cx="8153400" cy="4843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 2" pitchFamily="18" charset="2"/>
              <a:buChar char="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 2" pitchFamily="18" charset="2"/>
              <a:buChar char="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BB1C9"/>
              </a:buClr>
              <a:buSzPct val="4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40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1194179" y="1665547"/>
            <a:ext cx="1487606" cy="1009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 Cash Vault</a:t>
            </a:r>
            <a:endParaRPr lang="en-IN" dirty="0"/>
          </a:p>
        </p:txBody>
      </p:sp>
      <p:pic>
        <p:nvPicPr>
          <p:cNvPr id="1028" name="Picture 4" descr="https://encrypted-tbn3.gstatic.com/images?q=tbn:ANd9GcQznsN0RfHOalOyajpKGVZz1cWjdW0GsyJowBEhmwysWkjEu6j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903" y="1330117"/>
            <a:ext cx="1995826" cy="1400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data:image/png;base64,iVBORw0KGgoAAAANSUhEUgAAANUAAADtCAMAAAAft8BxAAAAe1BMVEX///9NTU1MTEtMTEzm5ubn5+f8/Pzq6ur5+fnt7e3v7+/z8/P29vZJSUlDQ0NBQUE8PDyurq61tbXc3Nyjo6NTU1NfX1/JyclYWFioqKjT09PIyMiDg4OSkpKZmZm+vr54eHhvb29lZWV9fX1wcHCLi4uVlZU3NzYyMjKgJA/hAAAgAElEQVR4nN1dibKzKLfVYJwBozGDmadz7vs/4WVWARWTnK6/O1Xdn5VwtiyBxWavDXreH3/i6rA/Ha+3+87fbW7X42l/qfK/vqn4hHEsaxGH2kXYXowVan+TF+n2fK1/C4wg+QDgg8WCXCBc/Pq3n0M2YMByl3k1aEtnubzIxFd5JgrFnd88+dtYIfZbXq2fiOABvr8AC59/2guCDd3WTRbmQwZ6xmV9ZaHxGuTyqYr6hmkqSmep+C2Xv8XqtzSNtUK6gepnVzBEFAEAEkvvgiAr6uNWu0u3BrFZA1VIr0HHgAAcR4n4JopE6XQpSmdLYSmOIl46TJaqkLCUL1sDoZeUdyQhDYPiTQbRZr/UDbBPYtQgVzXoVDMzqpmIQqk0uZT1TQJZOhC/xUtlMhC3S2WhPIikgchbHiGCdAjJTichyG/aC/YbKX1tVCMslxKUvEsWpGYNRqopDKjh0jVplA4MkxZQURocC9pKoFtx0lqUJBAjDdjClFcAFrdKq0FkgMrbGow9e2kglqPM1lLmc1qaLSWbOmkIJl5f2VKU8lC9uVNKP59ej+d9t6AkAjutuFgA+PuounX6GJQn+cVWeg4oL/jB0O+Aou2zee23VUoJRhTKlgGZwI4b2nQKFC1cnJIkmgMqHQPlfQvUZYNAy9+kW22Oqyo2DIhvmvVxxzrrQjYZqktvENRSdfIxUPKpSGyO3W94TGVH0VAMFCz8UxUliiLNB00eT968IIYtm0B0THgN1KNLhw2MgFKz8KegmoVoKDpcYPE4xKQq0wby8l6ojkj77GWgpeaMqawlis/YbyXrRkCh4rXsPRXTgLpLHmXVQ3RE9tfFOV0aLdVyrAOle3IWJo9ADVOjpUaGqRxT8atQ3QjBU+RsgNcpeEGo5jB8i4ZBOUynXpTwQmEaORHFEKjojmWdID5GfQNO5FU920EJd9WUgbGWUoWUw/UeqMpHcnbCu61mwG2cR8lhx8YlYxq4fZ/9FEnHmTmm5oAi3Uc0FPrRDbiTV37GQLgkAG/j90C13pziwffYrwOqPoSaAUdQvPc0NVRtXubKgA5qdEwF+nrU4k46sJ8CBfBVFnJiP1Wnln+rO5Z+Ft727jLBfgYo5WGYs8Q0eXVBoXXyoetGlhdrzAcXAPjgubJf5y5yTElUo47/IKi0VqAu6YeuG6vThQ0u6vTDagLUsDeX5y6rmcE6hU/BftA/mC01z8sRdTpA4ULBXRTNAdWyX5ap0m/V6UfMU7Buok9ByRocoJi54E0tj928OemSqKosR1rKIApVp7IQ3W/3PVBptK25n7LAJ27g3QW6MSTGQYmOUf3KJcRqjChcXLeo66WvGBOSflhsXUH1DfDfshFGHjFZSydnZ64cZrpuPQNZzaJtlDHycVAm+6lnr6KSsyjd815I+H7obEy+c123/lM5I58zBnp589ivBeUZdXIZEuFFrqcWuJkG5eS6yaZusFoel8mboLx3QMXBvV35ZoYBbw4oo/8GKpYI6+QdUKGchWeCStaoXTn06zTPdQtNUPmyVsEndJ4GZfBZnOvdzymUGEaVrwIv8D4Eapbr1jGQ7YBc8wMcTD4VA1Tm4OXYTKYnJEGR2dKzsp8LedlAEQO8d7PlMbzOjjpEKgY0i9KXUcC8UL4com31JqWHBlFwA6ytxJq/2KazxlSuCqUzyct7QQWKTFe9ph4BNey6aU+lBm0wHuyieaDkKJH90JW8vKBoQfmgjpZOROFUJ2qATsOtwlBc3gGlZmF31+0IW1DEA2jaYKYA9a7rxg1UEHRkE85GM8OTahbOXdiPOQQJ7qkeeKsMfAhK1InMwi2ohc9m+bmgPO2baX+UeDRdKQeXmgE3121YBVvhLigfPp1jrrL7yVnYkdJpocwHPX0KvqZBzRoSR9QFRbp40BKbQ8zVC+UsPMcfveC+6MYmrHdX45Y6pa0zxm+DfpIZkbz57MdMPmEPlA828TdBRcEO9EARb3A5A1ScKLV7BqhAA0X6YxSPEsXIatwYUyGZ4n3QA0VG7mESVKeardrtOqbIZ436oEgPaaKZ7DesLJNOXmENlBi5Tgv00FS7XfzR8A41UD4+tAq8E/uNgvKawvf7IxfUmSP7haba7bQabzDQQPn4opu0dD8n8mIGDlgDRZzBg9sC/U2120vbhZWSrES3/5jSRZ0O2MjWgK9wTsS+/bj6o0+ogxLOxcfsF4unssVAH7lgN6+lJDbXOqUQ6KD8gro0n2drSANNoYPy+S2cQY2q3RbyCpvCAOUXlTuljxGF+G1bGKCkVzYWc7Wq3Y6r8T0yQPmo+g6li9+25shdcG53E4w6ardrKPEJDVBkFu7mH33AfszAsvLNTg52U9XsCkbcpKPaTRsWAh0UuWPqOCiHvZxubJoHY7S7/OZzBCP2m5vaTUsnvwYoH26Wn+UAdOrExJm72R8oXbiBks6Yo9rNSlPW1UCR9U/7VOaoYEOgvCs0Hx0q01khU0e1m5cusQHKRyfPAdQweRmZjmdkeXSvZBYo+XEirxMyQEnXYiYoC/tJA4fOo1PpKc+RahrdT3kYTv5o/oQGKICqvsl52oolfbOxPDq4mQGqo3a7OATpBui3I1fZB6Bs5CXD3b274GlQFrXbycsJpbrZ6SH8Kb4nl9tzUvMNNO7iF+5PJTNvN+668b7Rux08WkHNSovRmvoIjbv4ReysLCu129V1K8zbofILoPrpmyUy7uIXmasKJunIXe0uzNvhajalG+ynDcoGG3fxi9SpqW1q9+RqnPRA7XYAh04ZUM4SPv2r7lwvuB0Hy0GStoCapXbXxu3gPf8a+6k63aExYRXRSPczDHiG2j1GXhvjdvDn3Vwfk7ykgfCEdFALHE4b6IDyZoBqA0xtnmypN/W7aTGtgajE2l0A9IcNGKBMtXvUH02OUL/d7/JLoDrCcJL+andZCI/JSVtxUru74uQF688QaAZCGRN3pHS5iMl60h4AfVAA7Z2fiql2T4USucrYfYYPUSdSKKyaw2W1X5WXw7aJ5Pan8dzzqmmaw+GwPRwqeRfK+w/Yu8vCZ3EsN7ncRe3WHnTRB+XzZ5gvm/2D7mAkH4QQ+X/xi+8/l3gMVFQeN7go2B+R/xe//nXV5HyD2x71QZHpyt79LMqyrnY7uG49yZZcsGcY7W9iv1/XH4UQg58qM6cZCopupUBQMqqQISAqFieaYEFWp31QwJ/y5hQopfe0suwUqGwHeqDYMzzsZI69PpkBVLxSAxS5y4X+iRHMZNkwaE3unRQ9UD7YhbkByhuSy1mpVsSaAnWpYR8UgDFZH0sVje+IQwiqbY1ggW+hCepcQG6A/on4G5rDyeQwfMvaVCYJGN4veccAr+awYKRm4enVePjCGigfbLwt3yNCek+xe5zO6/1+fXq9nmSUIUDrhB4GqDVXPSD+9Z+vn9PPer8+n453VPDng+6JocwBiNfToJa62j3tuoVXpHU/FolhebKwuO8baZKzX9ycfaafFKU2ppisQrf+NLRaeaIaoSk37BHhl3fTdhLSZPCXN0DpRkspYWRaGH60vNSKm1emkcBN5bW7c9v9J6UPabZzuuyRF63xAh9DUafeOG9qSPWIVKR0LPg2XKH3/Iymb7aREDkLO/ijZSG9dAR3tdzsx1vq6YX2p8LUUHRQ45xSeoUoqLW8i5YslO3ggnRsCQriHURyP11xicZAWdTuSfYT3Q+g3boJkjWELSOjwAKKG1ghui1B3CViCMhcBODdaCnZe5j7AgQotLlkwf6udoEG3jSojto96bqtkQC1zzK6hq5qFZuGt2wwB4Bq4/C53Z8e1xvdXru+VFfyFVppdepkFW5aokCPnA68tBG5dXg1DEotRYfVbtN1wwLUQa58tyoWCY/pYF5CXhOOhvzUBMbimLa5iLZZUiWXS5XQRjriLhOTb35nLhQAAvl0dDHM0umFq5DKSGdS3HOTcwpB5Q0ZSGtj7UKrCwPP1v2YYHRGkiioaiVqEGHuOFWuIVMXtdvj6zjiuLTLoYtUz9CrUyfNwHLXbuAGAIi0LuBHA6BCNu4E+9WdGvywhAjidroJRqNqt2RkkYUDT1nbo2OxhFwINrAa4LE90vHIgK9rMpciyp6gToeTWinBsIbFZWeBc8B8JrG6SQ5qt205lPHwJiqjjjvZiDgaRzWgLFPo8EZIIiBrk6C6rF+UZnZ5ZvYeYeCCZVZW16FNuHS7y6blcpvabV+48jFUHFQhersrd90YqiG5nLYVWolvPLrTngo5u2hpGRLcQCn89aKMOw4tS1slSKPB7teCUmr3BKicoQJF0AXlJTtMezsVbYeE4YROPSrNhA1K4jYAMJL/+WI20e+r76Wz/g5QaoAyDGS5Y9gu5odWFMsuKMJM6zXvT96Q2k2l64V8GJxpCMcBMfHY6hTR1oXH9SHr73jnCiSMh0EZavdULDJkerDPq9eZZlI2u6BTOgAq30Gq0uTiLuzfhsUwk4E6ZT+UbXHj6ZmOBCxdioYaKFMwGlO7tcU0BGzl23g6IzPKwHJbj6atJE9aFcUmfJyHNKgI75G1TjyjCO5CI5TCPDbCIFZQNr3Honbrpe9sWyZ1dHRGZhXH16pvgPaevKzZ86WTU8fLydeUpCEoExWOajNInpi7sbG+8s1+2UaHzRQoQ+0eC9vxXFh4NKeZJYLsQIvnqqrUxJ4so+1PjWmQAxSHHqg0yB/Me8D+68A7CY+bpNX+xo9eQFdzOc+dGyorTcvl7LtpUKFINQO1uR+JzC98hka4vj9eZDV8fl1vGx+Lg0Z+Oe9313jxhkk5ZDEMNtfj6/VDT5S511jEBdAtMY7G4H4U7SxOgpGaskZzfSKRXIQuJiMnTY3EelVGIdj5X7zivxfPdN3CRyHDSvIP6OE/fPItHpF53kdai7SLrK3moFzupHazzsqPNJBZCH3yil8sRmGewET6ZWUBRT7lAkO1H0n+HWUDDC+W8GRy4A8OpUYgzqKC2dRueyjxxBNW6swERQ2eF7T/tKk6gIUDr40wYDgEUVJuIIKdvRP0ZDeENmVoS17nK34fPpLh7qdAuajdgitJF2QRo71ncd2o8L5d33awwGQBRVzZAu3ujzLtPJU+KFanYHUlw69g4V7yN/7mWlb2YGZU8YZVZyl8qnbL0uGORQ9oY1mT13P219VltaJx9iaIolZFGN5msGyq5lCSPynLivOhVVsRXLFYJMOg1ArJTe0WhfY8jRidx5LXVeg+HAkadCZf+egyJY3YQIW8qYAM4YyxX7sWSM12NUOJFac1gEbzvN9L35ySy5889APTIVCjes+YOpSL7GiZe/PF9M0puZxJj2CBfvp3sbCfTe22p2/KOlFPlS0SX7pJo6Vmpm9OyOVVwRYMkPOvU0t5o2p3b5xfRBpEUTp3P8f0zVFQdGcU5V+eUewkl6uPS5r2UwRRi4vr/njnTEdvgCgIqA2fKflOQCe5fFzt1hm5UueprNLhIfFdUInIV+UhRDdheJ7anZQiWLbAr3galEuuzygocnGoRRIu7faz1W5H8jphEdtD9bqaCyqU7s4oUSgDSRpcbkgoIujoObJf3p7vZ2E/e++hSyMRmy7+72ikxVgMZFGWbMs9Pb2SrDrW5aGKpdthP9NRPoLDL1fpGKin58h+42r3kJfzQG0u7M6B0qv11aeunoyzI1wUm3XFfWKDvDr7K9Oz3OtPQYXj7GcJmUq122mTSn5tN2CJjNsRothe5WG+i46iDVFxL+OJ0zeV3Ah8fM3tY2oYlIqzu20niqK1OlpAJqwM5fpE10IqDAtN3od4YzmXqiMYhUso1jWgOIeORNERhkOt9KSXs/XF8XFsT+0wqMZHiwFQDNfKrFPHgHCTAKKnWs4G5c0FRf7ZC4kOLkfYryngCChS32I/BIoauHJKx+fccyUKBUoJI/P2QlZiWbIa3nWd++Og6Mqiso5zZiDi+2z4djK3BKZZarc1lMjT9eFmmP3OY92PJzbAp50oqAGqHhM3aRN7c4miPcl8rj8a8rxEHuvzbHJ5rNI+eRwJ8w8PQMmEIL9aDoCif04p/TwflIvaPeC6RVxOYMns1hyAingFgKHxb8fTenW5XMqS/Lc/v647XPCcIHww1W6xZZOH1nA1BcpUwZTaPStPtrediJ3BY0tsqG5Fsbv+rC5NIP9OJQxWy6o8Pwi2WiYFGkEDvjygCQxuR2MYBixqt8PCVezEoo1lOe+DRWhpWE55RyZ5hVElZ3YjsaEp2FjE5UxKb5d9rdrtwn7KpBg3v8G7yeuZKTcqA9w4qOOZ7Deidjsl+ed7Eca4mv13zlFt1ujiheexoXXslr5pgvJmgWpfRhDVMrnoLQNjoCKxCxUGlgO2R9I3Z6rd1uUQJ/cF3MXTBlx6T7t2EUn66GQsJkbZb6baPbBwFacXsjnl/eR1U6zeIhF5HIm5joHKDbV7zsaZQ8FTSlEzMaZmgUrlIX5oba6QHCjdSe0eW0yLTSpk9fjW1h17GDcR/Q/6LvOUZeZRGRljavdI0HcrFpDoOi2XjxNFB5TY3qCcsfH0TfPZG2r3vJ03xF1fiw0WxcrhqbiwXxJVnFp5lq03wH4WUPpjjS16j0MokdaJ7/GRiva4ASdQy4jv1AQyJjIb1Ay1e3Cc0629i3apNKYiOIzzZCk2JIOFODxtHNSwtqKmrHnbBmWdViKVCtZR5gZqmP2SZfwSurkleX2OYKQ8jHns18ZyrmJbG6wbJ8FohCiW8UkcxSR2W70rGI2q3S6MHAUiBRWQ1tIM2M6fG3bdSPdToECuGZglGNnU7pnk1Ua44C7wpmSIkZaKMgWKxxnnnHbUA+XEflPkRRmDr7VAMyKX2xeuLajoKkCJk5BcQRkirEXtnuXliDodZA44QKVbcNsy+QZ3QRQLpn68D6pVuz903VYqSC3OVJ9N6emlllnsPEr4uVxu0Xtmum6rQgSpF4idgO+086bjj0Y/SBrgbsrHcrlF7Z7JyOR2l0LuvIHo0t0K4+KPZs1dggIC1LyYq+n4eK3a/aY/ym53wPKFcaC4Ng5pMZ06ndXmFsgV7bkxVwso7y1Qxnqq8tVmdoRXcnns4LodNlhud6Ek6vWJ4i1QHbX7M1Be3tyRCkDjzSW0U7oOir79Sgap0SZ4A5SFKPLB7udIXu1El+X8LVj8qG58vyyNs4aM/lu9UPuKs+KYTYGajjp4o2q3G6VrLgnNVVV7A7EvVuiDRHG4ISXHAsinqS/kAAyr3W6hRMPPSjadY4UBwtdDbA1mktLVGXR3tOJd0K+B27lUtmWfk9o9xX5dk2G0hpLPWANg/Fg3oXh0kqCC6nKuC+ZnyYYVbwKYfd7HSA6AoXbPJIqu7+dF7A2Hats2Vbb9689qWzVVmiZBc1k/NgVGcuMix/SszMf6ZtRBQjDUbkd/dCiBaXvDsNMPfS74FAWiG6ULjNpt22IA3suWjj5sKQVBxtnfZr9Ib+qw3BTmmaR8568hNxabMtBBuR2qZ31Zpdf/vAsqbPaNbiDKD7fCcn6iDooQ3/2SRvqoXgqLb0QdZCjaBdQw+2XlHRV8jaeRF5mKMBwDRaikOFa2szWWEG9WkRWUU9TBqnY7gOIms/L2S2peh56VvKLy6ssXd2ug6Gu7wfWS25OF0geE6Pcus6ZnLyZsardL1I1cpJdHwV7NyvJwbeRF39+6/aHbP9gOC4aOvz8ZLzavS8rra8v1YRlMpClvZTIEaiQDylC7nVw3L02DywNicc4kzbEcY+Tqsj5d73T7KaFBUG+up/2lGSQvZmCNZB9F1zJRbxWfirkKAxa122GNl21fNYbqJAOCatQfZeMmztKgaYIooblL2dSbzfiOYb47BoOHDLjPiTo4q92iNOGH3qnLBJWT69a+PH0iJ5Xu+W/pk2ao3eixOk65Pu1jjQ29Z5go0rXfvodVLIvqeavx0ZRobuAFQS+vBiJwDuRhARPhSVGDEbVbX7g2j1+kH+hCLqpBAy0jq/TN1DbONQM3IwMKoN/bdhqUGiXyMxlKzKnHYDuWR+Q+joHKm9X6fHq9zuvVJTJB6YNyZ8sqhMWObqZ2clHlLDwOKvKyfT101hA/GXYEVLreFXw/HEsAOvbe5WLx/YKBtC66ZKtarW0YVEftHgYVpdG6RsC3gppWu7dADkXpJp3t6ZuSYy/ICor+PQbnRANlGhhRu9tHkFY/vnqlsdFSPKNzBFRSwL5D6/vFKhpuKfIIkeUu8isEftKJHIBM0cogKC84Qxmts4JixzqMLFzXWAflw50M9Jv0mQThA1ruogwABNdJMjydtmr3SCxnLeMl9u5HP7hJhvMSWAa8ZgBCvU7dVVu8Af4wKIYL701Q+mxoqt0K1KFu87yHQPnwNHJydXJGhgFxPN/Ay4EqPA6K9cO6//5hF7VbvZL7WkCLSQ0UPXB0ENQyqn4NA1wbH3rj0RpNgmIR4ioceTWaqXYLUNkPQnaTfVAL/vrBQRXshTQDfM/R0BuPwhscztTt1ACilzH9t6CG1O5LjYZN9tdM/HSlIWkv3vUnOiDzP+29Z8kPfZsCRaf/+mIz0EIy2C+9YuOotiFQ/PD04dV4UHejM/xN48Mv1lshR1CAvgE9sY4piUqrU4nglMnufYtgVFmudopHAfIrrzfO9Qyo1gl0qAFEq6RdC0hQubX7JbcCzAFF08PG4iZRelaS+CnzhiidP4FiBijKGvelBmpA7Wavzp4DikzEU7HIgIecEHO8x6KLZzQHFNu9f+gZsKvd8Q+VNmaBIk9sa4DqL1wDzDdSrSZAZd2Dw9xqAPAp7okzosm6ajfX0meCktn6w9qKeO8EDd2MRRdzedbyvAFwb9qzFGx6zxbCN0AB/zcbBRXWggNQNbaNP1Pv/5tXAwj114r21O59K6zNAsXOzxoJ223lyzTgKx0BtWwKw7hbDYr+Bjevu7f7pR+o7ArKB344JsI+lKRYy+MabYJRfoJvgSJXxdGudqfxA78Lih3sNhyLrNq/k69rs2ormdwDORsUqcBDnaHT3dudX9H7oIiLO6yCyeMWqAHurw8IRqu3aiAu0E12g87e7uz5lkk5Y8kXyNtkiOWtPZEZwGhQr4x371CVukBPLpd3TjIPb5+0FPUarlpLKVBRgzoGyJQ1JMIyWn8bFJkN6enOcVft/qj78R1gzUDUWHZA4brd4oGU/nAz16fRC6ErqUFH7X59QBTigjSWXTCK+dmcsnSxNfxRTl70oE+ba+EMip7VrCaOLCPz1MegaGPZjg5OxUv9lAF5OKkOiqaRfwiKPDJxYA5Vuyv0zuS70ArBZ6KzH3Obj7BnAPqhDRRtqo9BqfdWebHHDzr9FJS/EO+K1EKmGTviu2OAu8I6KDKqRmrgsuZndxFHMHriMNvPQYnXoevKcqm/dYexpZHYUOKPiEL9Ro9io52BbdT+Aij2blkzfZMePdk38JuboEL4efdjXwFcsRX+4w1CtYJipwnroIJfc+WwygwRqw3xmqCcux/7wCvLISjmgwJGIVVfXYZod663S+edcYhJgofvMg+Uz/fuv3qBLSdQ9pai3/iVHjRoczzbLia8q46Trd4W/z77ya/YC7FDBABwKO0Cyl/IYxMVqIOtZ4kUs84p0QgYhd4DRQoBFNId718DBdqT12W88WqcZE7PZ2f7VjtpXZYl8HvdjxUiU8fZkJc+AKVHPPMKmI2w4K+MaUEle2QU+gCUD8/ew0UgcAbFdkW3oCJLfdl9j92Wki9o/BIon6zh7sC5tAsouoZvc1LTm33J3jnZIg7SF/oqKB/cvfq7oHz+CgYBqhIveDQLtZuBU3Hq7NdA+Yva+xKoTiER8qSC0Xpo1caOB/JYcJCfS/hFUKSQ9x1QPSmHHTfOVLDnkNssjjikEc+TjvxTUOQb7+ug+ArK+s6xthB/TQqNeDb60u5jUAuOqjNhfdz92G94G/NYegDtKhhg3gUtFNbQYuCT7ke/8v4AFKU4wXANsk0cgL0zgCF/IZuBD0ExVN8GRRynq2C4tLQlNmAhjYT8rTxfByXY4rugqAAutrwtPf4ylV6dirMnMkiW9JF+H1SL6ostRS6YP8hj06tCqxM7t5GnxTzhd0HJK29OaWdQVKkKZcLKuuiDuipQ9MyFP2gpheqtxfQIKELvx0yqCK82wYa+xyGWGSRN8SegFu0s/G1QndBcEh3bLDK4yeRkFvU19W+BAtK3+AtQCxlIo3G0B5KgqH7FWyrcwL8BBeQsPA/UWON3fgOASi8sOkO1CVoIwErlzx2RrU5yxkP8MHp2IL26wO2FUYPe0PdoLf8EFE/bEplt8YYKwyxQItRuwhTDBsBuvS/5Z68u1it+sSJfnXXnsc9nHd/iC8NU+w0dExlyCmrSWvSFFaKlLr2XP2otRUafTLqUOwjIClQeyUFfrlJpr5nVSJq21Uh9PwJFHMKjTL6JgutvvVWgGhuo1gA/49EbzvPW6FOfedQs/P2Wor8VZ1udaLh4pKX8hXzz4WDyelOMgVKo/gYU4fe9VqfQcOVNUCJi76n9BiqNJ4xUutMIqBbV34Bi0Rk9Iz/tvfrWAoqwxYp81uv9in326zW/WMmLMxoBJWfhvwNFD3NP+mna0WYKFP2rDqMjk+THQMlZ+K+6H79QGc0cVLCbBjWjBiYoMQv/YUuxQnxZIkBVk93vM1ByFm4Xw38DiruEkv3gH4Ni33ifg3KoU/ESqWaHCUr/DqjeLPxnoGgKH1MV9gVwqNPHoDor/L8ERY/vbLz4iJ3q9DGorm/xFih3cR2ubugfAtXxLd4CNaNOoJ9N/oeg2ln4z0E51+kbBrz/Hihgxtn/E6D0OPu/BJRZqD89ef9GUCNEYczC/xpQZiHdkejG2f8zoLpx9n+mTv8EqE6c3cnk/3JLqd/aOLtijM6VeQFmFLL+NucubxtQcXY3k+JhLP4RUO/fRa3wxTeWPtr5zanQ/4SBlgP/S5//Bwtzfv4AAAAESURBVMaFkq2167h7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" name="AutoShape 8" descr="data:image/jpeg;base64,/9j/4AAQSkZJRgABAQAAAQABAAD/2wCEAAkGBxQOERAQEhMTFRUVFhUSFA8RERsYGRgYFBUZHR8YFhUYHSggGhomHRYTITEiJykrLi4uGh8zODUsNygtLisBCgoKBQUFDgUFDisZExkrKysrKysrKysrKysrKysrKysrKysrKysrKysrKysrKysrKysrKysrKysrKysrKysrK//AABEIAMwAzAMBIgACEQEDEQH/xAAcAAEAAQUBAQAAAAAAAAAAAAAABwECBQYIAwT/xABKEAABAwIBCAYFCAgCCwAAAAABAAIDBBEFBgcSEyExQVEUImFxgZEyUnKSsRc0U1RzocHRFSNCk6Kys9Il4RYkM0NiY2SCo8Lx/8QAFAEBAAAAAAAAAAAAAAAAAAAAAP/EABQRAQAAAAAAAAAAAAAAAAAAAAD/2gAMAwEAAhEDEQA/AJxREQEREBERAREQEREBERAREQEREBERAREQEREBERAREQEREBERAREQEREBERARYnGcpaWh+cTxsO/Vl13nuYNq1WqzuULDZonf2tjt/MQgkBFHcOeCiJ60dQ3tLAfg5bDhGXNDVkNjqGBx3RydRx7g610Gxol0QEREBERAREQEREBERAREQEREBERAREQWyyBgLnEAAElxNgAN5J4BQxlxnQkmc6ChdoRDYakem/2PVb27z2L7M82VZv8Ao2J2ywdUEdu0R+W0+CidBV7i4lxJLiblxNyTzJO9UREBUIuqog27JDOBU4cWscTNBuMLztaP+W47u47O5TvgeMRV0LKiB2kx3mCN7XDg4cly0tszcZUuw2qaHO/USkMladwvukHaDa/ZdB0Sio032qqAiIgIiICIiAiIgIiICIiAiIgLyq5xFG+R25jXPJ7Gi5+C9VrmcWcx4XXEbzC5l/bs3/2Qc7YnXuqppah/pSPc8+J2DwFh4L5lRVQEREBERAVCFVEHRebLFTV4bTucbvYDC88zHsBPe3RW1KLsxNRenq4/Vla4f9zP8lKF0FUVLpdBVFS6XQVREQEREBERAREQEREBavnObfCq3sYHe69p/BbQsZlNRdJo6uC19ZDIwDtLDb77IOXUVB27+KqgIiICIiAqKqIPSGoey+g97b79B5bfvsV6dPm+mm/fP/NSHkFm5hxGjbUzPlaXOeGhhAGi02vtHMFbH8jtJ9LUe83+1BDPT5vppv3z/wA06fN9NN++f+amb5HaT6Wo95v9qfI7SfS1HvN/tQQz0+b6ab98/wDNXw4rOwhzZ5gRuOtd+amP5HaT6Wo95v8AasdlHmtpaWlqKhksxdHG54Di21wOOxBtmbXKJ2I0YfJtkjdq3uHEgbHd5FltijHMT81qvth/IFJyAiIgIiICIiAiIgIiIOZ8usK6FX1MNrDS1jPZk6w/EeCwSmfPVk9rYWVzB1oepJbjGTsJ9lx/iKhhAREQEREBU7t/BVV0e9vePig6awSmZh1BDG42ZDC3Sd3Nu53ncr0wLKKnxAPdTyB4YQHGxFiRfiveroxUUzoSbCSPQJHDSbZYfIrJBmEslYyRz9YQSXAC1hbgg8pM4uHtLmmoFwS0jRdvBseCt+UjDvrI9x35LXp8z8L3vf0iTrOc62iP2iT+Ks+RuH6xJ7oQbKzONhziAKgXJAHUdvPgvuy5P+HVv2L/AILTosz0LXNd0iTYQfRHA3W45cC2HVv2L/gg0/MR81qvth/IFJyjHMR81qvth/IFJyAiIgIiICIiAiIgIiIPKpgbKx0bwHNcC1zTuIIsQVzhlxkw7C6l0ViYndaGTm31SfWbuPgeK6UWFytwCPEaaSGQbbF0bxvY8DYQfiOIQcyIquaWkg7wSD3g2VEBERB9OGUElVLHBE3SfIdFrfxPIAXJK27ONgLMNOG0zNpET3Pfxe8yNu78uQst3zMYAyOk6aW/rZi9oeeEbXEWbyuWknwWAz5fO6H7N39RqCUsWa80coivrDCdDR36Wjst2rV81lPWxx1PTdbpFzdDWm+zR228VttbWdHpXzWvq4tPR56Lb2WDyDyw/S7Jn6vV6sgW0r3uLoIyrMPxrWSaIqtHTfo2eN2kbW28rLx/R+N8qr3x+a2apzxaD3s6NfRc5t9Z6pI/Befyz/8AS/8AkQYGnw/GtNlxVW0m3u8bri/FTjW0jJ4nxSi7Ht0Xgm1wRt2rWsh8rJcV039H1cTdglL76TuTR8Sr8paj9I09ZSUVQBPHZr2t39rL8L7rhBk8m6SjhY9tEIg3S64hdfrAW6207bBZhc35F41Phda1rQ7rPEU1Of2uta1vWHBdIICIiAiIgIiICIiAiL4cWxiCjYZJ5WRt5uO09w3k9yD7lbLfRNt9ja/NRTj+eFou2jhLuAmn2DvEY2+dluub/G3YhQQzyEGTrMkIFhpMcRuG64sfFBz3jdBLTTyxzsLJNJzi3gbkm7Txb2r4V09lDk3T4izQqIw63ovGx7fZcNo+CjnFczlruhqw1u+07Nw9ppHwQROqsYXENAJJNg0C5JPAAbypLwzNC6azjWwuZ60DC7yJNlIGS2QVJhpEjGmSXdr5drh7I3N8NqD3zfUElLh1JDM3Qe1p0mXvbSe5wvbjYi6jvPn87ovs3f1GqYaqYRsfIdzWlx7gLrmzKrKqXFHxSStYHRhzWuYLXa51xpDnsG5B0eIGyxBjwHNcwNc07iCNy8MJwSCjDm08TYw6xcGDfbmo3os8cbY2NfTSFwaA4te2xIG8XXv8s0P1WX32oNwfkTQOJJpYiSSSdHeSqf6D4f8AVIvdWofLND9Vl99q2vEspyzC3YgGFjnRCRkTyCbu9EG2/eEGvZwcq48JgFDRhrJS2wDBsiYePtHh5qI8BxyWgqG1MTjpA9YE7Hg7w7vWSyvybq6TRqaotfrzpawOuS4jSs4cP8lmc2ORBr5BUzt/1dh2NP8AvHDh7I4oJOwfB6WukgxcQlsj4wQ14ttP7RbxcNwK2pUa0AAAWA2ADgFVAREQEREBERAXlVVLIWOkkc1jGi7nuNgAOZK+LH8aiw+B9RM6zWjYBvceDWjiSufssMsZ8Vku8lkQ9CmaeqO13rO7Tu4IN4ytztbXRUDb8OlSN++Nh3958lFtfXSVLzJNI+R53ve658OQ7AvnRAUv5icRvHV0xPoubM0djhon72hRAttzV4p0XE4L+jNeB3e8dX+INHig6IXO2cDK2avqZo9NzYGOdGyBpsDoGxc+3pEkHfu2LolQznMzeuidNX02jqtss0LjYsO8uZwIO+2/ldBomT2UE+HSNkgkLbG7or9R45Obu8d4XSWA4k2spoKloIErGyBp4aQ3KA8hsiZcWfpaTWQMdoyyX626+ixvPtNh3roPD6NlPFHDG3RZG0Ma3kGiwQa5nQxLo2GVJB60gELe+QgHybpHwXOilrPrifzWkB9adw/hbf8AiUTICzOT2JU0LrVdI2dh3ua4tkb3WIDu4+awyIJ1wLJTBsQjEtPEx44t03hzTyc0uuCvTOfTyikpKelhMg10f6touA2EEtB7LhoUJYPis1FK2eB5Y8cRuI9Vw/ab2Kfcg8tI8VjIIDJ2AayG+/8A42c2/BBhKzJ2vxnVNrtTT07XB+oj60htssXcNhKkGjpWQRsijaGsYA1rRuAC9kQEREBERAREQERUduKDnfOZlG6vrZGhx1UJMUbL7Lg2c+3Mkb+QC1NXSm7nX36Tr+ZVqAiIgK+CYxua9vpMcHtPa03HwViIOqMFr21VPDUN2iRjXjxG377rQM92Naumio2nbM7TeB6kZvY9hdo+SuzI4vrKWWkcetC8uYD6khv9ztLzUdZyMV6ZiNS8G7WEQx8tGPYbd7tM+KDL5nMb6NXdHcepUgtHISMBLT4gOHkp4XJ9JUuhkZKw2cxzXtPa03/BdDZSZTNhwp1cw/7SJuq7XzAAeRN/AoIVzg4r0zEaqUG7Q7VM9mIaP3uDj4rXkv8A/UQEREBfXhGJSUc0dREbPjNx2ji08wRsXyIg6pwbEW1cENQz0ZWNkA5aQvY9o3L7Fq2bA/4VRew7+o5bSgIiICIiAiIgIiIObMvcAdh9bKwjqSOdLE7gWuN7X5gm1u7mtdXUePYFBiERhqGBzd4O5zT6zXbwVD+UWaapgJdTOFRHvDT1ZB2WOx3eCO5BHiL3r6KSmdozRviPKRpbfuJ3+C+XWt5jzQXorNa3mPNNa3mPNBm8k8edhtS2obcjRex7AfSa5vxB0T4LEOcXEuO0kkk9p3rz1reY801reY80F6zOIZQPmoqOhN9GAyOJv6Wk4lvugkLB61vMeaa1vMeaC9FZrW8x5prW8x5oL0VmtbzHmr4QZHBrAXOO5rBpE9wG1AXtQ0b6iRkMTS57yGtaOJPPs7VtOBZtq6rsTGIGHfJPsNuxg2n7lL2R2RFPhY0mDTmIs6oeNtuIaP2W9gQZbJzDOhUtPTXvqo2sLuZA2nxN1kkRAREQEREBERAREQEREFLJZVRBSyWVUQUsllVEFLJZVRBSyWVUQUsllVEBERAREQEREBERAREQEREBERAREQEREBERAREQEREBERAREQEREBERAREQ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AutoShape 10" descr="data:image/jpeg;base64,/9j/4AAQSkZJRgABAQAAAQABAAD/2wCEAAkGBxQOERAQEhMTFRUVFhUSFA8RERsYGRgYFBUZHR8YFhUYHSggGhomHRYTITEiJykrLi4uGh8zODUsNygtLisBCgoKBQUFDgUFDisZExkrKysrKysrKysrKysrKysrKysrKysrKysrKysrKysrKysrKysrKysrKysrKysrKysrK//AABEIAMwAzAMBIgACEQEDEQH/xAAcAAEAAQUBAQAAAAAAAAAAAAAABwECBQYIAwT/xABKEAABAwIBCAYFCAgCCwAAAAABAAIDBBEFBgcSEyExQVEUImFxgZEyUnKSsRc0U1RzocHRFSNCk6Kys9Il4RYkM0NiY2SCo8Lx/8QAFAEBAAAAAAAAAAAAAAAAAAAAAP/EABQRAQAAAAAAAAAAAAAAAAAAAAD/2gAMAwEAAhEDEQA/AJxREQEREBERAREQEREBERAREQEREBERAREQEREBERAREQEREBERAREQEREBERARYnGcpaWh+cTxsO/Vl13nuYNq1WqzuULDZonf2tjt/MQgkBFHcOeCiJ60dQ3tLAfg5bDhGXNDVkNjqGBx3RydRx7g610Gxol0QEREBERAREQEREBERAREQEREBERAREQWyyBgLnEAAElxNgAN5J4BQxlxnQkmc6ChdoRDYakem/2PVb27z2L7M82VZv8Ao2J2ywdUEdu0R+W0+CidBV7i4lxJLiblxNyTzJO9UREBUIuqog27JDOBU4cWscTNBuMLztaP+W47u47O5TvgeMRV0LKiB2kx3mCN7XDg4cly0tszcZUuw2qaHO/USkMladwvukHaDa/ZdB0Sio032qqAiIgIiICIiAiIgIiICIiAiIgLyq5xFG+R25jXPJ7Gi5+C9VrmcWcx4XXEbzC5l/bs3/2Qc7YnXuqppah/pSPc8+J2DwFh4L5lRVQEREBERAVCFVEHRebLFTV4bTucbvYDC88zHsBPe3RW1KLsxNRenq4/Vla4f9zP8lKF0FUVLpdBVFS6XQVREQEREBERAREQEREBavnObfCq3sYHe69p/BbQsZlNRdJo6uC19ZDIwDtLDb77IOXUVB27+KqgIiICIiAqKqIPSGoey+g97b79B5bfvsV6dPm+mm/fP/NSHkFm5hxGjbUzPlaXOeGhhAGi02vtHMFbH8jtJ9LUe83+1BDPT5vppv3z/wA06fN9NN++f+amb5HaT6Wo95v9qfI7SfS1HvN/tQQz0+b6ab98/wDNXw4rOwhzZ5gRuOtd+amP5HaT6Wo95v8AasdlHmtpaWlqKhksxdHG54Di21wOOxBtmbXKJ2I0YfJtkjdq3uHEgbHd5FltijHMT81qvth/IFJyAiIgIiICIiAiIgIiIOZ8usK6FX1MNrDS1jPZk6w/EeCwSmfPVk9rYWVzB1oepJbjGTsJ9lx/iKhhAREQEREBU7t/BVV0e9vePig6awSmZh1BDG42ZDC3Sd3Nu53ncr0wLKKnxAPdTyB4YQHGxFiRfiveroxUUzoSbCSPQJHDSbZYfIrJBmEslYyRz9YQSXAC1hbgg8pM4uHtLmmoFwS0jRdvBseCt+UjDvrI9x35LXp8z8L3vf0iTrOc62iP2iT+Ks+RuH6xJ7oQbKzONhziAKgXJAHUdvPgvuy5P+HVv2L/AILTosz0LXNd0iTYQfRHA3W45cC2HVv2L/gg0/MR81qvth/IFJyjHMR81qvth/IFJyAiIgIiICIiAiIgIiIPKpgbKx0bwHNcC1zTuIIsQVzhlxkw7C6l0ViYndaGTm31SfWbuPgeK6UWFytwCPEaaSGQbbF0bxvY8DYQfiOIQcyIquaWkg7wSD3g2VEBERB9OGUElVLHBE3SfIdFrfxPIAXJK27ONgLMNOG0zNpET3Pfxe8yNu78uQst3zMYAyOk6aW/rZi9oeeEbXEWbyuWknwWAz5fO6H7N39RqCUsWa80coivrDCdDR36Wjst2rV81lPWxx1PTdbpFzdDWm+zR228VttbWdHpXzWvq4tPR56Lb2WDyDyw/S7Jn6vV6sgW0r3uLoIyrMPxrWSaIqtHTfo2eN2kbW28rLx/R+N8qr3x+a2apzxaD3s6NfRc5t9Z6pI/Befyz/8AS/8AkQYGnw/GtNlxVW0m3u8bri/FTjW0jJ4nxSi7Ht0Xgm1wRt2rWsh8rJcV039H1cTdglL76TuTR8Sr8paj9I09ZSUVQBPHZr2t39rL8L7rhBk8m6SjhY9tEIg3S64hdfrAW6207bBZhc35F41Phda1rQ7rPEU1Of2uta1vWHBdIICIiAiIgIiICIiAiL4cWxiCjYZJ5WRt5uO09w3k9yD7lbLfRNt9ja/NRTj+eFou2jhLuAmn2DvEY2+dluub/G3YhQQzyEGTrMkIFhpMcRuG64sfFBz3jdBLTTyxzsLJNJzi3gbkm7Txb2r4V09lDk3T4izQqIw63ovGx7fZcNo+CjnFczlruhqw1u+07Nw9ppHwQROqsYXENAJJNg0C5JPAAbypLwzNC6azjWwuZ60DC7yJNlIGS2QVJhpEjGmSXdr5drh7I3N8NqD3zfUElLh1JDM3Qe1p0mXvbSe5wvbjYi6jvPn87ovs3f1GqYaqYRsfIdzWlx7gLrmzKrKqXFHxSStYHRhzWuYLXa51xpDnsG5B0eIGyxBjwHNcwNc07iCNy8MJwSCjDm08TYw6xcGDfbmo3os8cbY2NfTSFwaA4te2xIG8XXv8s0P1WX32oNwfkTQOJJpYiSSSdHeSqf6D4f8AVIvdWofLND9Vl99q2vEspyzC3YgGFjnRCRkTyCbu9EG2/eEGvZwcq48JgFDRhrJS2wDBsiYePtHh5qI8BxyWgqG1MTjpA9YE7Hg7w7vWSyvybq6TRqaotfrzpawOuS4jSs4cP8lmc2ORBr5BUzt/1dh2NP8AvHDh7I4oJOwfB6WukgxcQlsj4wQ14ttP7RbxcNwK2pUa0AAAWA2ADgFVAREQEREBERAXlVVLIWOkkc1jGi7nuNgAOZK+LH8aiw+B9RM6zWjYBvceDWjiSufssMsZ8Vku8lkQ9CmaeqO13rO7Tu4IN4ytztbXRUDb8OlSN++Nh3958lFtfXSVLzJNI+R53ve658OQ7AvnRAUv5icRvHV0xPoubM0djhon72hRAttzV4p0XE4L+jNeB3e8dX+INHig6IXO2cDK2avqZo9NzYGOdGyBpsDoGxc+3pEkHfu2LolQznMzeuidNX02jqtss0LjYsO8uZwIO+2/ldBomT2UE+HSNkgkLbG7or9R45Obu8d4XSWA4k2spoKloIErGyBp4aQ3KA8hsiZcWfpaTWQMdoyyX626+ixvPtNh3roPD6NlPFHDG3RZG0Ma3kGiwQa5nQxLo2GVJB60gELe+QgHybpHwXOilrPrifzWkB9adw/hbf8AiUTICzOT2JU0LrVdI2dh3ua4tkb3WIDu4+awyIJ1wLJTBsQjEtPEx44t03hzTyc0uuCvTOfTyikpKelhMg10f6touA2EEtB7LhoUJYPis1FK2eB5Y8cRuI9Vw/ab2Kfcg8tI8VjIIDJ2AayG+/8A42c2/BBhKzJ2vxnVNrtTT07XB+oj60htssXcNhKkGjpWQRsijaGsYA1rRuAC9kQEREBERAREQERUduKDnfOZlG6vrZGhx1UJMUbL7Lg2c+3Mkb+QC1NXSm7nX36Tr+ZVqAiIgK+CYxua9vpMcHtPa03HwViIOqMFr21VPDUN2iRjXjxG377rQM92Naumio2nbM7TeB6kZvY9hdo+SuzI4vrKWWkcetC8uYD6khv9ztLzUdZyMV6ZiNS8G7WEQx8tGPYbd7tM+KDL5nMb6NXdHcepUgtHISMBLT4gOHkp4XJ9JUuhkZKw2cxzXtPa03/BdDZSZTNhwp1cw/7SJuq7XzAAeRN/AoIVzg4r0zEaqUG7Q7VM9mIaP3uDj4rXkv8A/UQEREBfXhGJSUc0dREbPjNx2ji08wRsXyIg6pwbEW1cENQz0ZWNkA5aQvY9o3L7Fq2bA/4VRew7+o5bSgIiICIiAiIgIiIObMvcAdh9bKwjqSOdLE7gWuN7X5gm1u7mtdXUePYFBiERhqGBzd4O5zT6zXbwVD+UWaapgJdTOFRHvDT1ZB2WOx3eCO5BHiL3r6KSmdozRviPKRpbfuJ3+C+XWt5jzQXorNa3mPNNa3mPNBm8k8edhtS2obcjRex7AfSa5vxB0T4LEOcXEuO0kkk9p3rz1reY801reY80F6zOIZQPmoqOhN9GAyOJv6Wk4lvugkLB61vMeaa1vMeaC9FZrW8x5prW8x5oL0VmtbzHmr4QZHBrAXOO5rBpE9wG1AXtQ0b6iRkMTS57yGtaOJPPs7VtOBZtq6rsTGIGHfJPsNuxg2n7lL2R2RFPhY0mDTmIs6oeNtuIaP2W9gQZbJzDOhUtPTXvqo2sLuZA2nxN1kkRAREQEREBERAREQEREFLJZVRBSyWVUQUsllVEFLJZVRBSyWVUQUsllVEBERAREQEREBERAREQEREBERAREQEREBERAREQEREBERAREQEREBERAREQf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43" y="2472874"/>
            <a:ext cx="666071" cy="741121"/>
          </a:xfrm>
          <a:prstGeom prst="rect">
            <a:avLst/>
          </a:prstGeom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310" y="4202729"/>
            <a:ext cx="161925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>
            <a:off x="2911451" y="1951632"/>
            <a:ext cx="153884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29802" y="1506920"/>
            <a:ext cx="1603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Allocate Cash</a:t>
            </a:r>
            <a:endParaRPr lang="en-IN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2920617" y="2265519"/>
            <a:ext cx="152967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59336" y="2340687"/>
            <a:ext cx="1390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Settle Cash</a:t>
            </a:r>
            <a:endParaRPr lang="en-IN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5909816" y="2907269"/>
            <a:ext cx="356740" cy="11734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336275" y="2907269"/>
            <a:ext cx="361665" cy="11734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266556" y="3213995"/>
            <a:ext cx="2345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Loan Disbursements,</a:t>
            </a:r>
          </a:p>
          <a:p>
            <a:r>
              <a:rPr lang="en-US" dirty="0" smtClean="0"/>
              <a:t>Withdrawals</a:t>
            </a:r>
            <a:endParaRPr lang="en-IN" dirty="0"/>
          </a:p>
        </p:txBody>
      </p:sp>
      <p:sp>
        <p:nvSpPr>
          <p:cNvPr id="34" name="TextBox 33"/>
          <p:cNvSpPr txBox="1"/>
          <p:nvPr/>
        </p:nvSpPr>
        <p:spPr>
          <a:xfrm>
            <a:off x="3154871" y="3218925"/>
            <a:ext cx="2345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Loan Repayments, </a:t>
            </a:r>
          </a:p>
          <a:p>
            <a:pPr algn="r"/>
            <a:r>
              <a:rPr lang="en-US" dirty="0" smtClean="0"/>
              <a:t>Deposits</a:t>
            </a:r>
            <a:endParaRPr lang="en-IN" dirty="0"/>
          </a:p>
        </p:txBody>
      </p:sp>
      <p:sp>
        <p:nvSpPr>
          <p:cNvPr id="42" name="TextBox 41"/>
          <p:cNvSpPr txBox="1"/>
          <p:nvPr/>
        </p:nvSpPr>
        <p:spPr>
          <a:xfrm>
            <a:off x="5732842" y="4460726"/>
            <a:ext cx="16036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Clients</a:t>
            </a:r>
            <a:endParaRPr lang="en-IN" sz="1600" dirty="0"/>
          </a:p>
        </p:txBody>
      </p:sp>
      <p:sp>
        <p:nvSpPr>
          <p:cNvPr id="36" name="Rectangle 35"/>
          <p:cNvSpPr/>
          <p:nvPr/>
        </p:nvSpPr>
        <p:spPr>
          <a:xfrm>
            <a:off x="1527214" y="2835940"/>
            <a:ext cx="18742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 smtClean="0">
                <a:solidFill>
                  <a:prstClr val="black"/>
                </a:solidFill>
              </a:rPr>
              <a:t>Branch Manager / </a:t>
            </a:r>
          </a:p>
          <a:p>
            <a:pPr lvl="0"/>
            <a:r>
              <a:rPr lang="en-US" sz="1600" dirty="0" smtClean="0">
                <a:solidFill>
                  <a:prstClr val="black"/>
                </a:solidFill>
              </a:rPr>
              <a:t>Accountant</a:t>
            </a:r>
            <a:endParaRPr lang="en-IN" sz="1600" dirty="0">
              <a:solidFill>
                <a:prstClr val="black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15504" y="1496270"/>
            <a:ext cx="16036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Cashier</a:t>
            </a:r>
            <a:endParaRPr lang="en-IN" sz="1600" dirty="0"/>
          </a:p>
        </p:txBody>
      </p:sp>
      <p:sp>
        <p:nvSpPr>
          <p:cNvPr id="45" name="Rectangle 44"/>
          <p:cNvSpPr/>
          <p:nvPr/>
        </p:nvSpPr>
        <p:spPr>
          <a:xfrm>
            <a:off x="888438" y="4627630"/>
            <a:ext cx="265894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 smtClean="0">
                <a:solidFill>
                  <a:prstClr val="black"/>
                </a:solidFill>
              </a:rPr>
              <a:t>Allocation / Settlement of cash can happen:</a:t>
            </a:r>
          </a:p>
          <a:p>
            <a:pPr marL="285750" lvl="0" indent="-285750">
              <a:buFontTx/>
              <a:buChar char="-"/>
            </a:pPr>
            <a:r>
              <a:rPr lang="en-US" sz="1600" dirty="0" smtClean="0">
                <a:solidFill>
                  <a:prstClr val="black"/>
                </a:solidFill>
              </a:rPr>
              <a:t>at beginning-of-day</a:t>
            </a:r>
          </a:p>
          <a:p>
            <a:pPr marL="285750" lvl="0" indent="-285750">
              <a:buFontTx/>
              <a:buChar char="-"/>
            </a:pPr>
            <a:r>
              <a:rPr lang="en-US" sz="1600" dirty="0" smtClean="0">
                <a:solidFill>
                  <a:prstClr val="black"/>
                </a:solidFill>
              </a:rPr>
              <a:t>intra-day</a:t>
            </a:r>
          </a:p>
          <a:p>
            <a:pPr marL="285750" lvl="0" indent="-285750">
              <a:buFontTx/>
              <a:buChar char="-"/>
            </a:pPr>
            <a:r>
              <a:rPr lang="en-US" sz="1600" dirty="0" smtClean="0">
                <a:solidFill>
                  <a:prstClr val="black"/>
                </a:solidFill>
              </a:rPr>
              <a:t>at end-of-day</a:t>
            </a:r>
            <a:endParaRPr lang="en-IN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19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Teller Management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33934" y="943199"/>
            <a:ext cx="8153400" cy="4843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 2" pitchFamily="18" charset="2"/>
              <a:buChar char="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 2" pitchFamily="18" charset="2"/>
              <a:buChar char="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BB1C9"/>
              </a:buClr>
              <a:buSzPct val="4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40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Create Tellers at Branches</a:t>
            </a:r>
          </a:p>
          <a:p>
            <a:r>
              <a:rPr lang="en-US" sz="2400" dirty="0" smtClean="0"/>
              <a:t>Allocate Staff as Cashiers for each Teller for different dates</a:t>
            </a:r>
          </a:p>
          <a:p>
            <a:endParaRPr lang="en-US" sz="2400" dirty="0" smtClean="0"/>
          </a:p>
          <a:p>
            <a:r>
              <a:rPr lang="en-US" sz="2400" dirty="0" smtClean="0"/>
              <a:t>Day Beginning</a:t>
            </a:r>
          </a:p>
          <a:p>
            <a:pPr lvl="1"/>
            <a:r>
              <a:rPr lang="en-US" sz="2000" dirty="0" smtClean="0"/>
              <a:t>Allocate Cash from Main Cash Vault to Cashier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Intra-Day</a:t>
            </a:r>
          </a:p>
          <a:p>
            <a:pPr lvl="1"/>
            <a:r>
              <a:rPr lang="en-US" sz="2000" dirty="0" smtClean="0"/>
              <a:t>Do Transactions (Cash In / Cash Out)</a:t>
            </a:r>
          </a:p>
          <a:p>
            <a:pPr lvl="1"/>
            <a:r>
              <a:rPr lang="en-US" sz="2000" dirty="0" smtClean="0"/>
              <a:t>Allocate Additional Cash to Cashier from Main Cash Vault</a:t>
            </a:r>
          </a:p>
          <a:p>
            <a:pPr lvl="1"/>
            <a:r>
              <a:rPr lang="en-US" sz="2000" dirty="0" smtClean="0"/>
              <a:t>Settle Excess Cash with Cashier to Main Cash Vault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Day End</a:t>
            </a:r>
          </a:p>
          <a:p>
            <a:pPr lvl="1"/>
            <a:r>
              <a:rPr lang="en-US" sz="2000" dirty="0" smtClean="0"/>
              <a:t>Settle Cash by Cashier to Main Cash Vault</a:t>
            </a:r>
          </a:p>
          <a:p>
            <a:pPr lvl="1"/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4235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Teller Management – Pending Tasks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33934" y="943199"/>
            <a:ext cx="8153400" cy="4843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 2" pitchFamily="18" charset="2"/>
              <a:buChar char="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 2" pitchFamily="18" charset="2"/>
              <a:buChar char="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BB1C9"/>
              </a:buClr>
              <a:buSzPct val="4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40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  <a:p>
            <a:r>
              <a:rPr lang="en-US" sz="2400" dirty="0" smtClean="0"/>
              <a:t>Designating GL codes as Main Cash Vault and Teller Cash</a:t>
            </a:r>
          </a:p>
          <a:p>
            <a:r>
              <a:rPr lang="en-US" sz="2400" dirty="0" smtClean="0"/>
              <a:t>Accounting entries for Cash Allocation and Settlement</a:t>
            </a:r>
          </a:p>
          <a:p>
            <a:r>
              <a:rPr lang="en-US" sz="2400" dirty="0" smtClean="0"/>
              <a:t>Automatically selecting a </a:t>
            </a:r>
            <a:r>
              <a:rPr lang="en-US" sz="2400" dirty="0"/>
              <a:t>P</a:t>
            </a:r>
            <a:r>
              <a:rPr lang="en-US" sz="2400" dirty="0" smtClean="0"/>
              <a:t>ayment Type for Cashier transactions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UI improvements</a:t>
            </a:r>
          </a:p>
          <a:p>
            <a:pPr lvl="1"/>
            <a:r>
              <a:rPr lang="en-US" sz="2000" dirty="0" smtClean="0"/>
              <a:t>Viewing/filtering </a:t>
            </a:r>
            <a:r>
              <a:rPr lang="en-US" sz="2000" dirty="0"/>
              <a:t>of Allocated Staff as Cashiers for each Teller for different dates</a:t>
            </a:r>
          </a:p>
          <a:p>
            <a:pPr lvl="1"/>
            <a:r>
              <a:rPr lang="en-US" sz="2000" dirty="0" smtClean="0"/>
              <a:t>Pagination of Views</a:t>
            </a:r>
            <a:endParaRPr lang="en-US" sz="1600" dirty="0" smtClean="0"/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338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ustom 4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6585CF"/>
      </a:accent1>
      <a:accent2>
        <a:srgbClr val="92D050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47899</TotalTime>
  <Words>231</Words>
  <Application>Microsoft Macintosh PowerPoint</Application>
  <PresentationFormat>On-screen Show (4:3)</PresentationFormat>
  <Paragraphs>51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Teller Cash Management in Mifos X December 10, 2014    </vt:lpstr>
      <vt:lpstr>Tellers</vt:lpstr>
      <vt:lpstr>Typical teller cash life-cycle</vt:lpstr>
      <vt:lpstr>Teller Management</vt:lpstr>
      <vt:lpstr>Teller Management – Pending Tasks</vt:lpstr>
    </vt:vector>
  </TitlesOfParts>
  <Company>Conflux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Conflux Technologies Offerings</dc:title>
  <dc:creator>prahalad</dc:creator>
  <cp:lastModifiedBy>Dayna B Harp</cp:lastModifiedBy>
  <cp:revision>1001</cp:revision>
  <dcterms:created xsi:type="dcterms:W3CDTF">2010-10-16T00:38:40Z</dcterms:created>
  <dcterms:modified xsi:type="dcterms:W3CDTF">2015-01-16T18:15:23Z</dcterms:modified>
</cp:coreProperties>
</file>