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17"/>
  </p:notesMasterIdLst>
  <p:handoutMasterIdLst>
    <p:handoutMasterId r:id="rId18"/>
  </p:handoutMasterIdLst>
  <p:sldIdLst>
    <p:sldId id="256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35" r:id="rId16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C6E5D-25EF-4F15-8054-7420C5E1D853}" type="datetimeFigureOut">
              <a:rPr lang="en-IN" smtClean="0"/>
              <a:t>04-03-2015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90048-1FF7-4B57-9FC5-C4130F7F23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0231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44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03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59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3/4/2015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3/4/2015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3/4/2015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training - Accounting</a:t>
            </a: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5805" y="474239"/>
            <a:ext cx="9144000" cy="68580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algn="ctr" defTabSz="514350" fontAlgn="base">
              <a:spcBef>
                <a:spcPct val="0"/>
              </a:spcBef>
              <a:spcAft>
                <a:spcPct val="0"/>
              </a:spcAft>
            </a:pPr>
            <a:endParaRPr lang="en-IN" sz="1913">
              <a:solidFill>
                <a:srgbClr val="000000"/>
              </a:solidFill>
              <a:ea typeface="ヒラギノ角ゴ ProN W3" pitchFamily="-107" charset="-128"/>
              <a:cs typeface="ヒラギノ角ゴ ProN W3" pitchFamily="-107" charset="-128"/>
              <a:sym typeface="Gill Sans" pitchFamily="-107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7821" y="1261895"/>
            <a:ext cx="871296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Accounting </a:t>
            </a:r>
            <a:r>
              <a:rPr lang="en-US" sz="2000" b="1" dirty="0">
                <a:sym typeface="Wingdings" panose="05000000000000000000" pitchFamily="2" charset="2"/>
              </a:rPr>
              <a:t> Frequent </a:t>
            </a:r>
            <a:r>
              <a:rPr lang="en-US" sz="2000" b="1" dirty="0" smtClean="0">
                <a:sym typeface="Wingdings" panose="05000000000000000000" pitchFamily="2" charset="2"/>
              </a:rPr>
              <a:t>Postings </a:t>
            </a:r>
            <a:endParaRPr lang="en-US" sz="2000" b="1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Allow an end user to create journal entries without understanding accounting principles</a:t>
            </a:r>
          </a:p>
          <a:p>
            <a:r>
              <a:rPr lang="en-US" dirty="0">
                <a:sym typeface="Wingdings" panose="05000000000000000000" pitchFamily="2" charset="2"/>
              </a:rPr>
              <a:t>Example: </a:t>
            </a:r>
            <a:r>
              <a:rPr lang="en-US" dirty="0" smtClean="0">
                <a:sym typeface="Wingdings" panose="05000000000000000000" pitchFamily="2" charset="2"/>
              </a:rPr>
              <a:t>When </a:t>
            </a:r>
            <a:r>
              <a:rPr lang="en-US" dirty="0">
                <a:sym typeface="Wingdings" panose="05000000000000000000" pitchFamily="2" charset="2"/>
              </a:rPr>
              <a:t>cash is withdrawn from bank</a:t>
            </a:r>
            <a:r>
              <a:rPr lang="en-US" dirty="0" smtClean="0">
                <a:sym typeface="Wingdings" panose="05000000000000000000" pitchFamily="2" charset="2"/>
              </a:rPr>
              <a:t>, user </a:t>
            </a:r>
            <a:r>
              <a:rPr lang="en-US" dirty="0">
                <a:sym typeface="Wingdings" panose="05000000000000000000" pitchFamily="2" charset="2"/>
              </a:rPr>
              <a:t>simply selects “accounting rule” </a:t>
            </a:r>
            <a:r>
              <a:rPr lang="en-US" dirty="0" smtClean="0">
                <a:sym typeface="Wingdings" panose="05000000000000000000" pitchFamily="2" charset="2"/>
              </a:rPr>
              <a:t>as for </a:t>
            </a:r>
            <a:r>
              <a:rPr lang="en-US" dirty="0">
                <a:sym typeface="Wingdings" panose="05000000000000000000" pitchFamily="2" charset="2"/>
              </a:rPr>
              <a:t>“</a:t>
            </a:r>
            <a:r>
              <a:rPr lang="en-US" u="sng" dirty="0">
                <a:sym typeface="Wingdings" panose="05000000000000000000" pitchFamily="2" charset="2"/>
              </a:rPr>
              <a:t>Cash Withdrawn from </a:t>
            </a:r>
            <a:r>
              <a:rPr lang="en-US" u="sng" dirty="0" smtClean="0">
                <a:sym typeface="Wingdings" panose="05000000000000000000" pitchFamily="2" charset="2"/>
              </a:rPr>
              <a:t>Bank</a:t>
            </a:r>
            <a:r>
              <a:rPr lang="en-US" dirty="0" smtClean="0">
                <a:sym typeface="Wingdings" panose="05000000000000000000" pitchFamily="2" charset="2"/>
              </a:rPr>
              <a:t>” and </a:t>
            </a:r>
            <a:r>
              <a:rPr lang="en-US" dirty="0">
                <a:sym typeface="Wingdings" panose="05000000000000000000" pitchFamily="2" charset="2"/>
              </a:rPr>
              <a:t>enters date, amount and </a:t>
            </a:r>
            <a:r>
              <a:rPr lang="en-US" dirty="0" smtClean="0">
                <a:sym typeface="Wingdings" panose="05000000000000000000" pitchFamily="2" charset="2"/>
              </a:rPr>
              <a:t>comments 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104" y="647673"/>
            <a:ext cx="62311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1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821" y="645757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>
                <a:solidFill>
                  <a:schemeClr val="bg1"/>
                </a:solidFill>
              </a:rPr>
              <a:t>Accounting – </a:t>
            </a:r>
            <a:r>
              <a:rPr lang="en-US" sz="1600" b="1" dirty="0" smtClean="0">
                <a:solidFill>
                  <a:schemeClr val="bg1"/>
                </a:solidFill>
              </a:rPr>
              <a:t>Frequent postings</a:t>
            </a:r>
            <a:endParaRPr lang="en-IN" sz="1600" b="1" dirty="0">
              <a:solidFill>
                <a:schemeClr val="bg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62773"/>
            <a:ext cx="5681663" cy="37130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786928" y="3126705"/>
            <a:ext cx="1703070" cy="603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User selects accounting rule as </a:t>
            </a:r>
            <a:r>
              <a:rPr lang="en-US" sz="1100" u="sng" dirty="0">
                <a:solidFill>
                  <a:schemeClr val="tx1"/>
                </a:solidFill>
                <a:sym typeface="Wingdings" panose="05000000000000000000" pitchFamily="2" charset="2"/>
              </a:rPr>
              <a:t>Cash Withdrawn from Bank</a:t>
            </a:r>
            <a:endParaRPr lang="en-IN" sz="11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375448" y="3599627"/>
            <a:ext cx="411480" cy="364919"/>
          </a:xfrm>
          <a:prstGeom prst="straightConnector1">
            <a:avLst/>
          </a:prstGeom>
          <a:ln w="3492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786928" y="3931259"/>
            <a:ext cx="1703070" cy="5128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Debit and Credit Accounts are automatically populated</a:t>
            </a:r>
            <a:endParaRPr lang="en-IN" sz="11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449618" y="4454389"/>
            <a:ext cx="1337310" cy="364919"/>
          </a:xfrm>
          <a:prstGeom prst="straightConnector1">
            <a:avLst/>
          </a:prstGeom>
          <a:ln w="3492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796136" y="4454389"/>
            <a:ext cx="0" cy="254911"/>
          </a:xfrm>
          <a:prstGeom prst="straightConnector1">
            <a:avLst/>
          </a:prstGeom>
          <a:ln w="3492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259368" y="5596907"/>
            <a:ext cx="1703070" cy="6743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User enters transaction date, amount and comments and Submits</a:t>
            </a:r>
            <a:endParaRPr lang="en-IN" sz="11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375448" y="6069829"/>
            <a:ext cx="883920" cy="0"/>
          </a:xfrm>
          <a:prstGeom prst="straightConnector1">
            <a:avLst/>
          </a:prstGeom>
          <a:ln w="3492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375448" y="5727091"/>
            <a:ext cx="883920" cy="0"/>
          </a:xfrm>
          <a:prstGeom prst="straightConnector1">
            <a:avLst/>
          </a:prstGeom>
          <a:ln w="3492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4375448" y="4872329"/>
            <a:ext cx="853440" cy="712036"/>
          </a:xfrm>
          <a:prstGeom prst="straightConnector1">
            <a:avLst/>
          </a:prstGeom>
          <a:ln w="3492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55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5805" y="474239"/>
            <a:ext cx="9144000" cy="68580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algn="ctr" defTabSz="514350" fontAlgn="base">
              <a:spcBef>
                <a:spcPct val="0"/>
              </a:spcBef>
              <a:spcAft>
                <a:spcPct val="0"/>
              </a:spcAft>
            </a:pPr>
            <a:endParaRPr lang="en-IN" sz="1913">
              <a:solidFill>
                <a:srgbClr val="000000"/>
              </a:solidFill>
              <a:ea typeface="ヒラギノ角ゴ ProN W3" pitchFamily="-107" charset="-128"/>
              <a:cs typeface="ヒラギノ角ゴ ProN W3" pitchFamily="-107" charset="-128"/>
              <a:sym typeface="Gill Sans" pitchFamily="-107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7821" y="1331557"/>
            <a:ext cx="8712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b="1" dirty="0"/>
              <a:t>Account Closures</a:t>
            </a:r>
            <a:endParaRPr lang="en-IN" sz="1600" dirty="0"/>
          </a:p>
          <a:p>
            <a:r>
              <a:rPr lang="en-IN" sz="1600" dirty="0"/>
              <a:t>Viewing Closed Accounting details</a:t>
            </a:r>
          </a:p>
          <a:p>
            <a:r>
              <a:rPr lang="en-IN" sz="1600" b="1" dirty="0"/>
              <a:t>Accounting &gt;&gt; Closing </a:t>
            </a:r>
            <a:r>
              <a:rPr lang="en-IN" sz="1600" b="1" dirty="0" smtClean="0"/>
              <a:t>Entries</a:t>
            </a:r>
          </a:p>
          <a:p>
            <a:endParaRPr lang="en-IN" sz="1600" b="1" dirty="0"/>
          </a:p>
          <a:p>
            <a:endParaRPr lang="en-IN" sz="1600" b="1" dirty="0" smtClean="0"/>
          </a:p>
          <a:p>
            <a:endParaRPr lang="en-IN" sz="1600" b="1" dirty="0"/>
          </a:p>
          <a:p>
            <a:endParaRPr lang="en-IN" sz="1600" b="1" dirty="0" smtClean="0"/>
          </a:p>
          <a:p>
            <a:endParaRPr lang="en-IN" sz="1600" b="1" dirty="0"/>
          </a:p>
          <a:p>
            <a:endParaRPr lang="en-IN" sz="1600" b="1" dirty="0" smtClean="0"/>
          </a:p>
          <a:p>
            <a:endParaRPr lang="en-IN" sz="1600" b="1" dirty="0"/>
          </a:p>
          <a:p>
            <a:r>
              <a:rPr lang="en-IN" sz="1600" dirty="0"/>
              <a:t>Create Closure</a:t>
            </a:r>
          </a:p>
          <a:p>
            <a:r>
              <a:rPr lang="en-IN" sz="1600" b="1" dirty="0"/>
              <a:t>Accounting &gt;&gt; Closing Entries &gt;&gt; Create Closure</a:t>
            </a:r>
            <a:endParaRPr lang="en-IN" sz="1600" dirty="0"/>
          </a:p>
          <a:p>
            <a:r>
              <a:rPr lang="en-IN" sz="1600" dirty="0"/>
              <a:t>Closing your accounts as on a date so that no further entries can be made for any period prior to this date.</a:t>
            </a:r>
          </a:p>
          <a:p>
            <a:endParaRPr lang="en-IN" sz="1600" b="1" dirty="0" smtClean="0"/>
          </a:p>
          <a:p>
            <a:endParaRPr lang="en-IN" sz="1600" b="1" dirty="0"/>
          </a:p>
          <a:p>
            <a:endParaRPr lang="en-IN" sz="1600" b="1" dirty="0" smtClean="0"/>
          </a:p>
          <a:p>
            <a:endParaRPr lang="en-IN" sz="1600" b="1" dirty="0"/>
          </a:p>
          <a:p>
            <a:endParaRPr lang="en-IN" sz="1600" dirty="0"/>
          </a:p>
        </p:txBody>
      </p:sp>
      <p:sp>
        <p:nvSpPr>
          <p:cNvPr id="7" name="Rectangle 6"/>
          <p:cNvSpPr/>
          <p:nvPr/>
        </p:nvSpPr>
        <p:spPr>
          <a:xfrm>
            <a:off x="357104" y="647673"/>
            <a:ext cx="62311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1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821" y="645757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>
                <a:solidFill>
                  <a:schemeClr val="bg1"/>
                </a:solidFill>
              </a:rPr>
              <a:t>Accounting closure</a:t>
            </a:r>
            <a:endParaRPr lang="en-IN" sz="1600" b="1" dirty="0">
              <a:solidFill>
                <a:schemeClr val="bg1"/>
              </a:solidFill>
            </a:endParaRPr>
          </a:p>
        </p:txBody>
      </p:sp>
      <p:sp>
        <p:nvSpPr>
          <p:cNvPr id="8" name="Text Box 40"/>
          <p:cNvSpPr txBox="1"/>
          <p:nvPr/>
        </p:nvSpPr>
        <p:spPr>
          <a:xfrm>
            <a:off x="2305700" y="2432281"/>
            <a:ext cx="995680" cy="75057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b="1">
                <a:solidFill>
                  <a:srgbClr val="C0504D"/>
                </a:solidFill>
                <a:effectLst/>
                <a:ea typeface="Times New Roman" panose="02020603050405020304" pitchFamily="18" charset="0"/>
                <a:cs typeface="Tunga" panose="020B0502040204020203" pitchFamily="34" charset="0"/>
              </a:rPr>
              <a:t>Previous Accounting closures</a:t>
            </a:r>
            <a:endParaRPr lang="en-IN" sz="1100">
              <a:effectLst/>
              <a:ea typeface="Times New Roman" panose="02020603050405020304" pitchFamily="18" charset="0"/>
              <a:cs typeface="Tunga" panose="020B0502040204020203" pitchFamily="34" charset="0"/>
            </a:endParaRPr>
          </a:p>
        </p:txBody>
      </p:sp>
      <p:pic>
        <p:nvPicPr>
          <p:cNvPr id="10" name="Picture 9" descr="C:\Users\conflux-5\Pictures\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364211"/>
            <a:ext cx="5169535" cy="22199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Left Brace 10"/>
          <p:cNvSpPr/>
          <p:nvPr/>
        </p:nvSpPr>
        <p:spPr>
          <a:xfrm>
            <a:off x="3000390" y="2010006"/>
            <a:ext cx="795020" cy="1359535"/>
          </a:xfrm>
          <a:prstGeom prst="leftBrace">
            <a:avLst>
              <a:gd name="adj1" fmla="val 0"/>
              <a:gd name="adj2" fmla="val 41584"/>
            </a:avLst>
          </a:prstGeom>
          <a:ln w="2222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N"/>
          </a:p>
        </p:txBody>
      </p:sp>
      <p:pic>
        <p:nvPicPr>
          <p:cNvPr id="12" name="Picture 11" descr="C:\Users\conflux-5\Pictures\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178" y="4656026"/>
            <a:ext cx="2773045" cy="211518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3" name="Text Box 102"/>
          <p:cNvSpPr txBox="1"/>
          <p:nvPr/>
        </p:nvSpPr>
        <p:spPr>
          <a:xfrm>
            <a:off x="2055593" y="5038931"/>
            <a:ext cx="1677670" cy="5181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srgbClr val="C0504D"/>
                </a:solidFill>
                <a:effectLst/>
                <a:ea typeface="Times New Roman" panose="02020603050405020304" pitchFamily="18" charset="0"/>
                <a:cs typeface="Tunga" panose="020B0502040204020203" pitchFamily="34" charset="0"/>
              </a:rPr>
              <a:t>Select Office for closing accounting entries</a:t>
            </a:r>
            <a:endParaRPr lang="en-IN" sz="1100" dirty="0">
              <a:effectLst/>
              <a:ea typeface="Times New Roman" panose="02020603050405020304" pitchFamily="18" charset="0"/>
              <a:cs typeface="Tunga" panose="020B0502040204020203" pitchFamily="34" charset="0"/>
            </a:endParaRPr>
          </a:p>
        </p:txBody>
      </p:sp>
      <p:sp>
        <p:nvSpPr>
          <p:cNvPr id="14" name="Text Box 105"/>
          <p:cNvSpPr txBox="1"/>
          <p:nvPr/>
        </p:nvSpPr>
        <p:spPr>
          <a:xfrm>
            <a:off x="2532478" y="6344491"/>
            <a:ext cx="1200785" cy="3270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b="1">
                <a:solidFill>
                  <a:srgbClr val="C0504D"/>
                </a:solidFill>
                <a:effectLst/>
                <a:ea typeface="Times New Roman" panose="02020603050405020304" pitchFamily="18" charset="0"/>
                <a:cs typeface="Tunga" panose="020B0502040204020203" pitchFamily="34" charset="0"/>
              </a:rPr>
              <a:t>Date of Closure</a:t>
            </a:r>
            <a:endParaRPr lang="en-IN" sz="1100">
              <a:effectLst/>
              <a:ea typeface="Times New Roman" panose="02020603050405020304" pitchFamily="18" charset="0"/>
              <a:cs typeface="Tunga" panose="020B0502040204020203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3555463" y="5403421"/>
            <a:ext cx="1043940" cy="0"/>
          </a:xfrm>
          <a:prstGeom prst="straightConnector1">
            <a:avLst/>
          </a:prstGeom>
          <a:ln w="25400" cmpd="sng">
            <a:solidFill>
              <a:schemeClr val="accent2"/>
            </a:solidFill>
            <a:prstDash val="sysDot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1"/>
          <p:cNvCxnSpPr/>
          <p:nvPr/>
        </p:nvCxnSpPr>
        <p:spPr>
          <a:xfrm rot="10800000" flipV="1">
            <a:off x="3051908" y="5771721"/>
            <a:ext cx="1303020" cy="572770"/>
          </a:xfrm>
          <a:prstGeom prst="bentConnector3">
            <a:avLst>
              <a:gd name="adj1" fmla="val 99210"/>
            </a:avLst>
          </a:prstGeom>
          <a:ln w="25400" cmpd="sng">
            <a:solidFill>
              <a:schemeClr val="accent2"/>
            </a:solidFill>
            <a:prstDash val="sysDot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38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5805" y="474239"/>
            <a:ext cx="9144000" cy="68580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algn="ctr" defTabSz="514350" fontAlgn="base">
              <a:spcBef>
                <a:spcPct val="0"/>
              </a:spcBef>
              <a:spcAft>
                <a:spcPct val="0"/>
              </a:spcAft>
            </a:pPr>
            <a:endParaRPr lang="en-IN" sz="1913">
              <a:solidFill>
                <a:srgbClr val="000000"/>
              </a:solidFill>
              <a:ea typeface="ヒラギノ角ゴ ProN W3" pitchFamily="-107" charset="-128"/>
              <a:cs typeface="ヒラギノ角ゴ ProN W3" pitchFamily="-107" charset="-128"/>
              <a:sym typeface="Gill Sans" pitchFamily="-107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104" y="647673"/>
            <a:ext cx="62311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1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821" y="645757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Portfolio Accounting - Loans</a:t>
            </a:r>
            <a:endParaRPr lang="en-IN" sz="1600" b="1" dirty="0">
              <a:solidFill>
                <a:schemeClr val="bg1"/>
              </a:solidFill>
            </a:endParaRP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46756"/>
            <a:ext cx="2902928" cy="53157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3247159" y="1408045"/>
            <a:ext cx="1754380" cy="4007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Specifies if cash accounting is to be used or not</a:t>
            </a:r>
            <a:endParaRPr lang="en-IN" sz="11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47158" y="1884518"/>
            <a:ext cx="1837030" cy="4797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Asset Account representing receivables on loans</a:t>
            </a:r>
            <a:endParaRPr lang="en-IN" sz="11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75859" y="2462286"/>
            <a:ext cx="1442744" cy="4303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Source of funds when disbursing the loan</a:t>
            </a:r>
            <a:endParaRPr lang="en-IN" sz="11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275859" y="2996952"/>
            <a:ext cx="1725680" cy="5779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Temporary account when loan is transferred from one branch to another</a:t>
            </a:r>
            <a:endParaRPr lang="en-IN" sz="11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538496" y="3984775"/>
            <a:ext cx="1337700" cy="5936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Income from Interest, Fees and Penalties</a:t>
            </a:r>
            <a:endParaRPr lang="en-IN" sz="1100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33" idx="1"/>
          </p:cNvCxnSpPr>
          <p:nvPr/>
        </p:nvCxnSpPr>
        <p:spPr>
          <a:xfrm flipH="1" flipV="1">
            <a:off x="2665299" y="3984777"/>
            <a:ext cx="873197" cy="296807"/>
          </a:xfrm>
          <a:prstGeom prst="straightConnector1">
            <a:avLst/>
          </a:prstGeom>
          <a:ln w="3492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3" idx="1"/>
          </p:cNvCxnSpPr>
          <p:nvPr/>
        </p:nvCxnSpPr>
        <p:spPr>
          <a:xfrm flipH="1">
            <a:off x="2665299" y="4281584"/>
            <a:ext cx="873197" cy="377562"/>
          </a:xfrm>
          <a:prstGeom prst="straightConnector1">
            <a:avLst/>
          </a:prstGeom>
          <a:ln w="3492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485037" y="5006063"/>
            <a:ext cx="1337700" cy="382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Losses/Expenses from write-offs</a:t>
            </a:r>
            <a:endParaRPr lang="en-IN" sz="11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stCxn id="39" idx="1"/>
          </p:cNvCxnSpPr>
          <p:nvPr/>
        </p:nvCxnSpPr>
        <p:spPr>
          <a:xfrm flipH="1" flipV="1">
            <a:off x="2462042" y="5197228"/>
            <a:ext cx="1022995" cy="1"/>
          </a:xfrm>
          <a:prstGeom prst="straightConnector1">
            <a:avLst/>
          </a:prstGeom>
          <a:ln w="3492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3515742" y="5885172"/>
            <a:ext cx="1337700" cy="45540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Losses/Expenses from write-offs</a:t>
            </a:r>
            <a:endParaRPr lang="en-IN" sz="1100" dirty="0">
              <a:solidFill>
                <a:schemeClr val="tx1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H="1" flipV="1">
            <a:off x="2492747" y="6112873"/>
            <a:ext cx="1022995" cy="1"/>
          </a:xfrm>
          <a:prstGeom prst="straightConnector1">
            <a:avLst/>
          </a:prstGeom>
          <a:ln w="3492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2224163" y="1615338"/>
            <a:ext cx="1022995" cy="1"/>
          </a:xfrm>
          <a:prstGeom prst="straightConnector1">
            <a:avLst/>
          </a:prstGeom>
          <a:ln w="3492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 flipV="1">
            <a:off x="2224163" y="2003182"/>
            <a:ext cx="1022995" cy="1"/>
          </a:xfrm>
          <a:prstGeom prst="straightConnector1">
            <a:avLst/>
          </a:prstGeom>
          <a:ln w="3492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5363817" y="1331556"/>
            <a:ext cx="360067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Admin </a:t>
            </a:r>
            <a:r>
              <a:rPr lang="en-US" b="1" dirty="0">
                <a:sym typeface="Wingdings" panose="05000000000000000000" pitchFamily="2" charset="2"/>
              </a:rPr>
              <a:t> Products  Loan Products</a:t>
            </a:r>
          </a:p>
          <a:p>
            <a:r>
              <a:rPr lang="en-US" dirty="0">
                <a:sym typeface="Wingdings" panose="05000000000000000000" pitchFamily="2" charset="2"/>
              </a:rPr>
              <a:t>For product, accounting rules to be specified </a:t>
            </a:r>
            <a:r>
              <a:rPr lang="en-US" dirty="0" smtClean="0">
                <a:sym typeface="Wingdings" panose="05000000000000000000" pitchFamily="2" charset="2"/>
              </a:rPr>
              <a:t>under  </a:t>
            </a:r>
            <a:r>
              <a:rPr lang="en-US" dirty="0">
                <a:sym typeface="Wingdings" panose="05000000000000000000" pitchFamily="2" charset="2"/>
              </a:rPr>
              <a:t>“Accounting” section, under “Cash”.</a:t>
            </a:r>
          </a:p>
        </p:txBody>
      </p:sp>
      <p:pic>
        <p:nvPicPr>
          <p:cNvPr id="6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203" y="3666731"/>
            <a:ext cx="3700075" cy="21707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7" name="Straight Arrow Connector 66"/>
          <p:cNvCxnSpPr/>
          <p:nvPr/>
        </p:nvCxnSpPr>
        <p:spPr>
          <a:xfrm flipH="1">
            <a:off x="2661313" y="2495984"/>
            <a:ext cx="585846" cy="2116"/>
          </a:xfrm>
          <a:prstGeom prst="straightConnector1">
            <a:avLst/>
          </a:prstGeom>
          <a:ln w="3492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2661313" y="3053581"/>
            <a:ext cx="587583" cy="3518"/>
          </a:xfrm>
          <a:prstGeom prst="straightConnector1">
            <a:avLst/>
          </a:prstGeom>
          <a:ln w="3492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15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5805" y="474239"/>
            <a:ext cx="9144000" cy="68580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algn="ctr" defTabSz="514350" fontAlgn="base">
              <a:spcBef>
                <a:spcPct val="0"/>
              </a:spcBef>
              <a:spcAft>
                <a:spcPct val="0"/>
              </a:spcAft>
            </a:pPr>
            <a:endParaRPr lang="en-IN" sz="1913">
              <a:solidFill>
                <a:srgbClr val="000000"/>
              </a:solidFill>
              <a:ea typeface="ヒラギノ角ゴ ProN W3" pitchFamily="-107" charset="-128"/>
              <a:cs typeface="ヒラギノ角ゴ ProN W3" pitchFamily="-107" charset="-128"/>
              <a:sym typeface="Gill Sans" pitchFamily="-107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104" y="647673"/>
            <a:ext cx="62311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1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821" y="645757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Portfolio Accounting - </a:t>
            </a:r>
            <a:r>
              <a:rPr lang="en-US" sz="1600" b="1" dirty="0" smtClean="0">
                <a:solidFill>
                  <a:schemeClr val="bg1"/>
                </a:solidFill>
              </a:rPr>
              <a:t>Deposits</a:t>
            </a:r>
            <a:endParaRPr lang="en-IN" sz="1600" b="1" dirty="0">
              <a:solidFill>
                <a:schemeClr val="bg1"/>
              </a:solidFill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69" y="1301004"/>
            <a:ext cx="2594660" cy="54061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3131840" y="1578126"/>
            <a:ext cx="1752379" cy="4314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Specifies if cash accounting is to be used or not</a:t>
            </a:r>
            <a:endParaRPr lang="en-IN" sz="11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31841" y="2219472"/>
            <a:ext cx="1752378" cy="6770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Asset Account representing cash received or overdraft portfolio</a:t>
            </a:r>
            <a:endParaRPr lang="en-IN" sz="11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131840" y="5410806"/>
            <a:ext cx="1752379" cy="5857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Income from Interest, Fees and Penalties</a:t>
            </a:r>
            <a:endParaRPr lang="en-IN" sz="11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2310380" y="5478091"/>
            <a:ext cx="821460" cy="5155"/>
          </a:xfrm>
          <a:prstGeom prst="straightConnector1">
            <a:avLst/>
          </a:prstGeom>
          <a:ln w="3492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6" idx="1"/>
          </p:cNvCxnSpPr>
          <p:nvPr/>
        </p:nvCxnSpPr>
        <p:spPr>
          <a:xfrm flipH="1">
            <a:off x="2501232" y="5703701"/>
            <a:ext cx="630608" cy="200750"/>
          </a:xfrm>
          <a:prstGeom prst="straightConnector1">
            <a:avLst/>
          </a:prstGeom>
          <a:ln w="3492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131840" y="4124442"/>
            <a:ext cx="1752379" cy="5533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/>
                </a:solidFill>
              </a:rPr>
              <a:t>Losses/Expenses from interest paid and write-offs</a:t>
            </a:r>
            <a:endParaRPr lang="en-IN" sz="1100" dirty="0">
              <a:solidFill>
                <a:schemeClr val="tx1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2501232" y="4383575"/>
            <a:ext cx="635814" cy="0"/>
          </a:xfrm>
          <a:prstGeom prst="straightConnector1">
            <a:avLst/>
          </a:prstGeom>
          <a:ln w="3492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3131840" y="3106412"/>
            <a:ext cx="1752379" cy="7251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Liability Account representing deposit portfolio and portfolio under transfer</a:t>
            </a:r>
            <a:endParaRPr lang="en-IN" sz="11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2504348" y="4512697"/>
            <a:ext cx="627492" cy="349116"/>
          </a:xfrm>
          <a:prstGeom prst="straightConnector1">
            <a:avLst/>
          </a:prstGeom>
          <a:ln w="3492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H="1">
            <a:off x="2310380" y="3277690"/>
            <a:ext cx="821460" cy="5155"/>
          </a:xfrm>
          <a:prstGeom prst="straightConnector1">
            <a:avLst/>
          </a:prstGeom>
          <a:ln w="3492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2288290" y="2286770"/>
            <a:ext cx="821460" cy="5155"/>
          </a:xfrm>
          <a:prstGeom prst="straightConnector1">
            <a:avLst/>
          </a:prstGeom>
          <a:ln w="3492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2288290" y="1670492"/>
            <a:ext cx="821460" cy="5155"/>
          </a:xfrm>
          <a:prstGeom prst="straightConnector1">
            <a:avLst/>
          </a:prstGeom>
          <a:ln w="3492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292080" y="1301004"/>
            <a:ext cx="362613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Admin </a:t>
            </a:r>
            <a:r>
              <a:rPr lang="en-US" b="1" dirty="0">
                <a:sym typeface="Wingdings" panose="05000000000000000000" pitchFamily="2" charset="2"/>
              </a:rPr>
              <a:t> Products  Savings Products</a:t>
            </a:r>
          </a:p>
          <a:p>
            <a:r>
              <a:rPr lang="en-US" dirty="0">
                <a:sym typeface="Wingdings" panose="05000000000000000000" pitchFamily="2" charset="2"/>
              </a:rPr>
              <a:t>For product, accounting rules to be specified </a:t>
            </a:r>
            <a:r>
              <a:rPr lang="en-US" dirty="0" smtClean="0">
                <a:sym typeface="Wingdings" panose="05000000000000000000" pitchFamily="2" charset="2"/>
              </a:rPr>
              <a:t>under  </a:t>
            </a:r>
            <a:r>
              <a:rPr lang="en-US" dirty="0">
                <a:sym typeface="Wingdings" panose="05000000000000000000" pitchFamily="2" charset="2"/>
              </a:rPr>
              <a:t>“Accounting” section, under “Cash”.</a:t>
            </a:r>
          </a:p>
        </p:txBody>
      </p:sp>
      <p:pic>
        <p:nvPicPr>
          <p:cNvPr id="8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66496"/>
            <a:ext cx="3708380" cy="19335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681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1772816"/>
            <a:ext cx="69482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IN" sz="3200" b="1" dirty="0" smtClean="0">
                <a:solidFill>
                  <a:schemeClr val="accent2">
                    <a:lumMod val="50000"/>
                  </a:schemeClr>
                </a:solidFill>
              </a:rPr>
              <a:t>                  Thank You</a:t>
            </a:r>
          </a:p>
          <a:p>
            <a:endParaRPr lang="en-IN" sz="32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IN" sz="8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IN" sz="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IN" sz="8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IN" sz="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IN" sz="8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IN" sz="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IN" sz="8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IN" sz="8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60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5805" y="474239"/>
            <a:ext cx="9144000" cy="68580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algn="ctr" defTabSz="514350" fontAlgn="base">
              <a:spcBef>
                <a:spcPct val="0"/>
              </a:spcBef>
              <a:spcAft>
                <a:spcPct val="0"/>
              </a:spcAft>
            </a:pPr>
            <a:endParaRPr lang="en-IN" sz="1913">
              <a:solidFill>
                <a:srgbClr val="000000"/>
              </a:solidFill>
              <a:ea typeface="ヒラギノ角ゴ ProN W3" pitchFamily="-107" charset="-128"/>
              <a:cs typeface="ヒラギノ角ゴ ProN W3" pitchFamily="-107" charset="-128"/>
              <a:sym typeface="Gill Sans" pitchFamily="-107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7821" y="1331557"/>
            <a:ext cx="871296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Standard Financial Account Principles</a:t>
            </a:r>
            <a:endParaRPr lang="en-IN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IN" sz="1600" b="1" dirty="0"/>
          </a:p>
          <a:p>
            <a:r>
              <a:rPr lang="en-IN" sz="1600" b="1" dirty="0" smtClean="0"/>
              <a:t>Real </a:t>
            </a:r>
            <a:r>
              <a:rPr lang="en-IN" sz="1600" b="1" dirty="0"/>
              <a:t>Accounts – related to Assets and Liabilities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1600" dirty="0"/>
              <a:t>Debit – what comes 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Credit – what goes out</a:t>
            </a:r>
            <a:endParaRPr lang="en-IN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1600" dirty="0"/>
          </a:p>
          <a:p>
            <a:r>
              <a:rPr lang="en-IN" sz="1600" b="1" dirty="0"/>
              <a:t>Personal Accounts – related to people (or legal entities)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1600" dirty="0"/>
              <a:t>Debit – the receiver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Credit – the giver</a:t>
            </a:r>
            <a:endParaRPr lang="en-IN" sz="1600" dirty="0"/>
          </a:p>
          <a:p>
            <a:endParaRPr lang="en-US" sz="1600" b="1" dirty="0"/>
          </a:p>
          <a:p>
            <a:r>
              <a:rPr lang="en-IN" sz="1600" b="1" dirty="0"/>
              <a:t>Nominal Accounts – related to profits, losses, incomes and expenses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1600" dirty="0"/>
              <a:t>Debit – all expenses and losses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Credit – the </a:t>
            </a:r>
            <a:r>
              <a:rPr lang="en-US" sz="1600" dirty="0" smtClean="0"/>
              <a:t>giver</a:t>
            </a:r>
          </a:p>
          <a:p>
            <a:endParaRPr lang="en-US" sz="1600" dirty="0"/>
          </a:p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Accounting Entries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– Examples</a:t>
            </a:r>
          </a:p>
          <a:p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IN" sz="1600" b="1" dirty="0"/>
              <a:t>Business started with 3,000,000 as capital in Bank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Bank account (Asset) </a:t>
            </a:r>
            <a:r>
              <a:rPr lang="en-US" sz="1600" dirty="0" err="1"/>
              <a:t>Dr</a:t>
            </a:r>
            <a:r>
              <a:rPr lang="en-US" sz="1600" dirty="0"/>
              <a:t> 	3,000,000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Capital account (Liability) Cr		</a:t>
            </a:r>
            <a:r>
              <a:rPr lang="en-US" sz="1600" dirty="0" smtClean="0"/>
              <a:t>3,000,000</a:t>
            </a:r>
            <a:endParaRPr lang="en-IN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104" y="647673"/>
            <a:ext cx="62311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1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821" y="645757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>
                <a:solidFill>
                  <a:schemeClr val="bg1"/>
                </a:solidFill>
              </a:rPr>
              <a:t>Accounting</a:t>
            </a:r>
          </a:p>
        </p:txBody>
      </p:sp>
    </p:spTree>
    <p:extLst>
      <p:ext uri="{BB962C8B-B14F-4D97-AF65-F5344CB8AC3E}">
        <p14:creationId xmlns:p14="http://schemas.microsoft.com/office/powerpoint/2010/main" val="300144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5805" y="474239"/>
            <a:ext cx="9144000" cy="68580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algn="ctr" defTabSz="514350" fontAlgn="base">
              <a:spcBef>
                <a:spcPct val="0"/>
              </a:spcBef>
              <a:spcAft>
                <a:spcPct val="0"/>
              </a:spcAft>
            </a:pPr>
            <a:endParaRPr lang="en-IN" sz="1913">
              <a:solidFill>
                <a:srgbClr val="000000"/>
              </a:solidFill>
              <a:ea typeface="ヒラギノ角ゴ ProN W3" pitchFamily="-107" charset="-128"/>
              <a:cs typeface="ヒラギノ角ゴ ProN W3" pitchFamily="-107" charset="-128"/>
              <a:sym typeface="Gill Sans" pitchFamily="-107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7821" y="1331557"/>
            <a:ext cx="87129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/>
              <a:t>1,000,000 Cash withdrawn from bank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/>
              <a:t>Cash account (Asset) Dr	1,000,000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Bank account (Asset) Cr		1,000,000</a:t>
            </a:r>
          </a:p>
          <a:p>
            <a:endParaRPr lang="en-US" b="1" dirty="0"/>
          </a:p>
          <a:p>
            <a:r>
              <a:rPr lang="en-IN" b="1" dirty="0"/>
              <a:t>Bought office furniture for cash 100,000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/>
              <a:t>Fixtures and Fittings (Asset) Dr	100,000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Cash Account (Asset) Cr			100,000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IN" b="1" dirty="0"/>
              <a:t>Paid electricity bill in cash 9,000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/>
              <a:t>Electricity Charges (Expense) Dr	9,000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Cash Account (Asset) Cr			</a:t>
            </a:r>
            <a:r>
              <a:rPr lang="en-US" dirty="0" smtClean="0"/>
              <a:t>9,000</a:t>
            </a:r>
          </a:p>
          <a:p>
            <a:endParaRPr lang="en-US" b="1" dirty="0"/>
          </a:p>
          <a:p>
            <a:r>
              <a:rPr lang="en-IN" b="1" dirty="0"/>
              <a:t>Salaries paid by bank transfer  50,000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/>
              <a:t>Salaries and Wages (Expense) Dr	50,000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Bank Account (Asset) Cr			50,000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IN" b="1" dirty="0"/>
              <a:t>Make provisions, example provision for bad debts for 200,000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/>
              <a:t>Bad Debts (Expense) Dr		200,000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Allowance for Bad and Doubtful Debts (Asset) Cr	</a:t>
            </a:r>
            <a:r>
              <a:rPr lang="en-US" dirty="0" smtClean="0"/>
              <a:t>200,000</a:t>
            </a:r>
            <a:endParaRPr lang="en-IN" b="1" dirty="0"/>
          </a:p>
        </p:txBody>
      </p:sp>
      <p:sp>
        <p:nvSpPr>
          <p:cNvPr id="7" name="Rectangle 6"/>
          <p:cNvSpPr/>
          <p:nvPr/>
        </p:nvSpPr>
        <p:spPr>
          <a:xfrm>
            <a:off x="357104" y="647673"/>
            <a:ext cx="62311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1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821" y="645757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>
                <a:solidFill>
                  <a:schemeClr val="bg1"/>
                </a:solidFill>
              </a:rPr>
              <a:t>Accounting</a:t>
            </a:r>
          </a:p>
        </p:txBody>
      </p:sp>
    </p:spTree>
    <p:extLst>
      <p:ext uri="{BB962C8B-B14F-4D97-AF65-F5344CB8AC3E}">
        <p14:creationId xmlns:p14="http://schemas.microsoft.com/office/powerpoint/2010/main" val="131607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5805" y="474239"/>
            <a:ext cx="9144000" cy="68580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algn="ctr" defTabSz="514350" fontAlgn="base">
              <a:spcBef>
                <a:spcPct val="0"/>
              </a:spcBef>
              <a:spcAft>
                <a:spcPct val="0"/>
              </a:spcAft>
            </a:pPr>
            <a:endParaRPr lang="en-IN" sz="1913">
              <a:solidFill>
                <a:srgbClr val="000000"/>
              </a:solidFill>
              <a:ea typeface="ヒラギノ角ゴ ProN W3" pitchFamily="-107" charset="-128"/>
              <a:cs typeface="ヒラギノ角ゴ ProN W3" pitchFamily="-107" charset="-128"/>
              <a:sym typeface="Gill Sans" pitchFamily="-107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7821" y="1331557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Accounting Entries – For loan portfolio transactions</a:t>
            </a:r>
            <a:endParaRPr lang="en-IN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IN" b="1" dirty="0"/>
          </a:p>
          <a:p>
            <a:r>
              <a:rPr lang="en-IN" b="1" dirty="0" smtClean="0"/>
              <a:t>Income </a:t>
            </a:r>
            <a:r>
              <a:rPr lang="en-IN" b="1" dirty="0"/>
              <a:t>Generating Loan disbursed by cheque 500,000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/>
              <a:t>Loan Portfolio (Asset) Dr	500,000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Bank Account (Asset) Cr			500,000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IN" b="1" dirty="0"/>
              <a:t>Fees paid by customer in cash 10,000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/>
              <a:t>Cash Account (Asset) Dr	10,000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Fees and Charges Received (Income) Cr			10,000</a:t>
            </a:r>
          </a:p>
          <a:p>
            <a:endParaRPr lang="en-IN" b="1" dirty="0"/>
          </a:p>
          <a:p>
            <a:r>
              <a:rPr lang="en-IN" b="1" dirty="0" err="1"/>
              <a:t>Installment</a:t>
            </a:r>
            <a:r>
              <a:rPr lang="en-IN" b="1" dirty="0"/>
              <a:t> repaid by cash 50,000 of which 3,000 is interest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/>
              <a:t>Cash Account (Asset) Dr	50,000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Interest Received (Income) Cr			3,000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Loan Portfolio (Asset / Principal repaid) Cr	47,000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IN" b="1" dirty="0"/>
              <a:t>Loan outstanding written off: 12,000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/>
              <a:t>Loan Write Offs (Expense) Dr	12,000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Loan Portfolio (Asset / Principal repaid) Cr	12,000</a:t>
            </a:r>
            <a:endParaRPr lang="en-IN" b="1" dirty="0"/>
          </a:p>
        </p:txBody>
      </p:sp>
      <p:sp>
        <p:nvSpPr>
          <p:cNvPr id="7" name="Rectangle 6"/>
          <p:cNvSpPr/>
          <p:nvPr/>
        </p:nvSpPr>
        <p:spPr>
          <a:xfrm>
            <a:off x="357104" y="647673"/>
            <a:ext cx="62311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1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821" y="645757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>
                <a:solidFill>
                  <a:schemeClr val="bg1"/>
                </a:solidFill>
              </a:rPr>
              <a:t>Accounting</a:t>
            </a:r>
          </a:p>
        </p:txBody>
      </p:sp>
    </p:spTree>
    <p:extLst>
      <p:ext uri="{BB962C8B-B14F-4D97-AF65-F5344CB8AC3E}">
        <p14:creationId xmlns:p14="http://schemas.microsoft.com/office/powerpoint/2010/main" val="317875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5805" y="474239"/>
            <a:ext cx="9144000" cy="68580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algn="ctr" defTabSz="514350" fontAlgn="base">
              <a:spcBef>
                <a:spcPct val="0"/>
              </a:spcBef>
              <a:spcAft>
                <a:spcPct val="0"/>
              </a:spcAft>
            </a:pPr>
            <a:endParaRPr lang="en-IN" sz="1913">
              <a:solidFill>
                <a:srgbClr val="000000"/>
              </a:solidFill>
              <a:ea typeface="ヒラギノ角ゴ ProN W3" pitchFamily="-107" charset="-128"/>
              <a:cs typeface="ヒラギノ角ゴ ProN W3" pitchFamily="-107" charset="-128"/>
              <a:sym typeface="Gill Sans" pitchFamily="-107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7821" y="1331557"/>
            <a:ext cx="87129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Accounting Entries – For savings portfolio transactions</a:t>
            </a:r>
            <a:endParaRPr lang="en-IN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IN" b="1" dirty="0" smtClean="0"/>
          </a:p>
          <a:p>
            <a:r>
              <a:rPr lang="en-IN" b="1" dirty="0"/>
              <a:t>Deposit  in cash by customer 50,000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/>
              <a:t>Cash Account (Asset) Dr		50,000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/>
              <a:t>Savings Portfolio (Liability) Cr 	</a:t>
            </a:r>
            <a:r>
              <a:rPr lang="en-US" dirty="0"/>
              <a:t>	50,000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IN" b="1" dirty="0"/>
              <a:t>Withdrawal in cash by customer 20,000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/>
              <a:t>Savings Portfolio (Liability) Dr		20,000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/>
              <a:t>Cash Account (Asset) Cr </a:t>
            </a:r>
            <a:r>
              <a:rPr lang="en-US" dirty="0"/>
              <a:t>			20,000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IN" b="1" dirty="0"/>
              <a:t>Interest of 5,000 paid on savings account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/>
              <a:t>Interest on deposits (Expense) Dr	5,000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dirty="0"/>
              <a:t>Savings Portfolio (Liability) Cr 	</a:t>
            </a:r>
            <a:r>
              <a:rPr lang="en-US" dirty="0"/>
              <a:t>	5,000</a:t>
            </a:r>
          </a:p>
        </p:txBody>
      </p:sp>
      <p:sp>
        <p:nvSpPr>
          <p:cNvPr id="7" name="Rectangle 6"/>
          <p:cNvSpPr/>
          <p:nvPr/>
        </p:nvSpPr>
        <p:spPr>
          <a:xfrm>
            <a:off x="357104" y="647673"/>
            <a:ext cx="62311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1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821" y="645757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>
                <a:solidFill>
                  <a:schemeClr val="bg1"/>
                </a:solidFill>
              </a:rPr>
              <a:t>Accounting</a:t>
            </a:r>
          </a:p>
        </p:txBody>
      </p:sp>
    </p:spTree>
    <p:extLst>
      <p:ext uri="{BB962C8B-B14F-4D97-AF65-F5344CB8AC3E}">
        <p14:creationId xmlns:p14="http://schemas.microsoft.com/office/powerpoint/2010/main" val="55502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5805" y="474239"/>
            <a:ext cx="9144000" cy="68580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algn="ctr" defTabSz="514350" fontAlgn="base">
              <a:spcBef>
                <a:spcPct val="0"/>
              </a:spcBef>
              <a:spcAft>
                <a:spcPct val="0"/>
              </a:spcAft>
            </a:pPr>
            <a:endParaRPr lang="en-IN" sz="1913">
              <a:solidFill>
                <a:srgbClr val="000000"/>
              </a:solidFill>
              <a:ea typeface="ヒラギノ角ゴ ProN W3" pitchFamily="-107" charset="-128"/>
              <a:cs typeface="ヒラギノ角ゴ ProN W3" pitchFamily="-107" charset="-128"/>
              <a:sym typeface="Gill Sans" pitchFamily="-107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7821" y="1331557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Accounts </a:t>
            </a:r>
            <a:r>
              <a:rPr lang="en-US" b="1" dirty="0">
                <a:sym typeface="Wingdings" panose="05000000000000000000" pitchFamily="2" charset="2"/>
              </a:rPr>
              <a:t> Chart of </a:t>
            </a:r>
            <a:r>
              <a:rPr lang="en-US" b="1" dirty="0" smtClean="0">
                <a:sym typeface="Wingdings" panose="05000000000000000000" pitchFamily="2" charset="2"/>
              </a:rPr>
              <a:t>Accounts </a:t>
            </a:r>
            <a:endParaRPr lang="en-IN" b="1" dirty="0"/>
          </a:p>
        </p:txBody>
      </p:sp>
      <p:sp>
        <p:nvSpPr>
          <p:cNvPr id="7" name="Rectangle 6"/>
          <p:cNvSpPr/>
          <p:nvPr/>
        </p:nvSpPr>
        <p:spPr>
          <a:xfrm>
            <a:off x="357104" y="647673"/>
            <a:ext cx="62311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1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821" y="645757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>
                <a:solidFill>
                  <a:schemeClr val="bg1"/>
                </a:solidFill>
              </a:rPr>
              <a:t>Accounting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558997"/>
              </p:ext>
            </p:extLst>
          </p:nvPr>
        </p:nvGraphicFramePr>
        <p:xfrm>
          <a:off x="344367" y="1813550"/>
          <a:ext cx="8128000" cy="22199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4000"/>
                <a:gridCol w="40640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Liabilities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Assets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Capital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Cash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Savings Portfolio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Bank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Fixtures and Fittings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Loan Portfolio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Allowance for Bad and Doubtful Debts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367963"/>
              </p:ext>
            </p:extLst>
          </p:nvPr>
        </p:nvGraphicFramePr>
        <p:xfrm>
          <a:off x="812789" y="4221088"/>
          <a:ext cx="8128000" cy="22199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4000"/>
                <a:gridCol w="40640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Income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Expenses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Fees and Charges Received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Electricity Charges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 Received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Salaries and Wages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Bad Debts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 on Deposits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Loan Write Offs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16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5805" y="474239"/>
            <a:ext cx="9144000" cy="68580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algn="ctr" defTabSz="514350" fontAlgn="base">
              <a:spcBef>
                <a:spcPct val="0"/>
              </a:spcBef>
              <a:spcAft>
                <a:spcPct val="0"/>
              </a:spcAft>
            </a:pPr>
            <a:endParaRPr lang="en-IN" sz="1913">
              <a:solidFill>
                <a:srgbClr val="000000"/>
              </a:solidFill>
              <a:ea typeface="ヒラギノ角ゴ ProN W3" pitchFamily="-107" charset="-128"/>
              <a:cs typeface="ヒラギノ角ゴ ProN W3" pitchFamily="-107" charset="-128"/>
              <a:sym typeface="Gill Sans" pitchFamily="-107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104" y="647673"/>
            <a:ext cx="62311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1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821" y="645757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>
                <a:solidFill>
                  <a:schemeClr val="bg1"/>
                </a:solidFill>
              </a:rPr>
              <a:t>Accounting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1458" y="1276969"/>
            <a:ext cx="7819505" cy="463062"/>
          </a:xfrm>
        </p:spPr>
        <p:txBody>
          <a:bodyPr>
            <a:normAutofit fontScale="90000"/>
          </a:bodyPr>
          <a:lstStyle/>
          <a:p>
            <a:r>
              <a:rPr lang="en-US" cap="none" dirty="0" smtClean="0"/>
              <a:t>Making journal entries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260584" y="1821042"/>
            <a:ext cx="51914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Accounting </a:t>
            </a:r>
            <a:r>
              <a:rPr lang="en-US" sz="2000" b="1" dirty="0" smtClean="0">
                <a:sym typeface="Wingdings" panose="05000000000000000000" pitchFamily="2" charset="2"/>
              </a:rPr>
              <a:t> Add Journal Entry </a:t>
            </a:r>
            <a:endParaRPr lang="en-IN" sz="2000" b="1" dirty="0" smtClean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413" y="2420888"/>
            <a:ext cx="7056783" cy="412786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205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5805" y="474239"/>
            <a:ext cx="9144000" cy="68580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algn="ctr" defTabSz="514350" fontAlgn="base">
              <a:spcBef>
                <a:spcPct val="0"/>
              </a:spcBef>
              <a:spcAft>
                <a:spcPct val="0"/>
              </a:spcAft>
            </a:pPr>
            <a:endParaRPr lang="en-IN" sz="1913">
              <a:solidFill>
                <a:srgbClr val="000000"/>
              </a:solidFill>
              <a:ea typeface="ヒラギノ角ゴ ProN W3" pitchFamily="-107" charset="-128"/>
              <a:cs typeface="ヒラギノ角ゴ ProN W3" pitchFamily="-107" charset="-128"/>
              <a:sym typeface="Gill Sans" pitchFamily="-107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7821" y="1331557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Cash Accounting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sz="2000" dirty="0"/>
              <a:t>Income is accounted only when cash is actually received for this income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sz="2000" dirty="0"/>
              <a:t>Expense is accounted only when cash is actually paid for this expense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endParaRPr lang="en-US" sz="2000" dirty="0"/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1600" dirty="0"/>
              <a:t>Example: member joins on 5</a:t>
            </a:r>
            <a:r>
              <a:rPr lang="en-US" sz="1600" baseline="30000" dirty="0"/>
              <a:t>th</a:t>
            </a:r>
            <a:r>
              <a:rPr lang="en-US" sz="1600" dirty="0"/>
              <a:t> January, but pays membership fee only on 12</a:t>
            </a:r>
            <a:r>
              <a:rPr lang="en-US" sz="1600" baseline="30000" dirty="0"/>
              <a:t>th</a:t>
            </a:r>
            <a:r>
              <a:rPr lang="en-US" sz="1600" dirty="0"/>
              <a:t> January – the membership fee is accounted only on 12</a:t>
            </a:r>
            <a:r>
              <a:rPr lang="en-US" sz="1600" baseline="30000" dirty="0"/>
              <a:t>th</a:t>
            </a:r>
            <a:r>
              <a:rPr lang="en-US" sz="1600" dirty="0"/>
              <a:t> January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/>
              <a:t>Accrual Accounting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sz="2000" dirty="0"/>
              <a:t>Income is accounted when sale occurs or services are rendered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en-US" sz="2000" dirty="0"/>
              <a:t>Expense is accounted when goods or services is received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1257300" lvl="4" indent="-342900">
              <a:buFont typeface="Wingdings" panose="05000000000000000000" pitchFamily="2" charset="2"/>
              <a:buChar char="ü"/>
            </a:pPr>
            <a:r>
              <a:rPr lang="en-US" sz="1600" dirty="0"/>
              <a:t>Example: member joins on 5</a:t>
            </a:r>
            <a:r>
              <a:rPr lang="en-US" sz="1600" baseline="30000" dirty="0"/>
              <a:t>th</a:t>
            </a:r>
            <a:r>
              <a:rPr lang="en-US" sz="1600" dirty="0"/>
              <a:t> January, but pays membership fee only on 12</a:t>
            </a:r>
            <a:r>
              <a:rPr lang="en-US" sz="1600" baseline="30000" dirty="0"/>
              <a:t>th</a:t>
            </a:r>
            <a:r>
              <a:rPr lang="en-US" sz="1600" dirty="0"/>
              <a:t> January – the membership fee is accounted on 5</a:t>
            </a:r>
            <a:r>
              <a:rPr lang="en-US" sz="1600" baseline="30000" dirty="0"/>
              <a:t>th</a:t>
            </a:r>
            <a:r>
              <a:rPr lang="en-US" sz="1600" dirty="0"/>
              <a:t> January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Mifos only supports Cash Accounting as of today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Accrual Accounting will be added in Mifos shortly (within 3-6 months)</a:t>
            </a:r>
            <a:endParaRPr lang="en-IN" sz="2000" dirty="0"/>
          </a:p>
        </p:txBody>
      </p:sp>
      <p:sp>
        <p:nvSpPr>
          <p:cNvPr id="7" name="Rectangle 6"/>
          <p:cNvSpPr/>
          <p:nvPr/>
        </p:nvSpPr>
        <p:spPr>
          <a:xfrm>
            <a:off x="357104" y="647673"/>
            <a:ext cx="62311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1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7821" y="645757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dirty="0" smtClean="0">
                <a:solidFill>
                  <a:schemeClr val="bg1"/>
                </a:solidFill>
              </a:rPr>
              <a:t>Accounting - </a:t>
            </a:r>
            <a:r>
              <a:rPr lang="en-US" sz="1600" b="1" dirty="0">
                <a:solidFill>
                  <a:schemeClr val="bg1"/>
                </a:solidFill>
              </a:rPr>
              <a:t>Cash Accounting Vs. Accrual Accounting</a:t>
            </a:r>
            <a:endParaRPr lang="en-IN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86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5805" y="474239"/>
            <a:ext cx="9144000" cy="685800"/>
          </a:xfrm>
          <a:prstGeom prst="rect">
            <a:avLst/>
          </a:prstGeom>
          <a:solidFill>
            <a:srgbClr val="0070C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algn="ctr" defTabSz="514350" fontAlgn="base">
              <a:spcBef>
                <a:spcPct val="0"/>
              </a:spcBef>
              <a:spcAft>
                <a:spcPct val="0"/>
              </a:spcAft>
            </a:pPr>
            <a:endParaRPr lang="en-IN" sz="1913">
              <a:solidFill>
                <a:srgbClr val="000000"/>
              </a:solidFill>
              <a:ea typeface="ヒラギノ角ゴ ProN W3" pitchFamily="-107" charset="-128"/>
              <a:cs typeface="ヒラギノ角ゴ ProN W3" pitchFamily="-107" charset="-128"/>
              <a:sym typeface="Gill Sans" pitchFamily="-107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7821" y="1331557"/>
            <a:ext cx="871296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dirty="0"/>
              <a:t>Not all users are accountants</a:t>
            </a:r>
          </a:p>
          <a:p>
            <a:pPr marL="342900" indent="-342900">
              <a:buFontTx/>
              <a:buChar char="-"/>
            </a:pPr>
            <a:r>
              <a:rPr lang="en-US" dirty="0"/>
              <a:t>Not all users know which account to debit and which accounts to debit</a:t>
            </a:r>
          </a:p>
          <a:p>
            <a:pPr marL="342900" indent="-342900">
              <a:buFontTx/>
              <a:buChar char="-"/>
            </a:pPr>
            <a:r>
              <a:rPr lang="en-US" dirty="0"/>
              <a:t>So, instead of selecting specific accounts to be debited or credited, a rule is pre-defined (which says which account to be debited and which account is to be credited)</a:t>
            </a:r>
          </a:p>
          <a:p>
            <a:pPr marL="342900" indent="-342900">
              <a:buFontTx/>
              <a:buChar char="-"/>
            </a:pPr>
            <a:r>
              <a:rPr lang="en-US" dirty="0"/>
              <a:t>User only has to enter amount and comments</a:t>
            </a:r>
          </a:p>
          <a:p>
            <a:pPr marL="342900" indent="-342900">
              <a:buFontTx/>
              <a:buChar char="-"/>
            </a:pPr>
            <a:endParaRPr lang="en-US" sz="2000" dirty="0"/>
          </a:p>
          <a:p>
            <a:r>
              <a:rPr lang="en-US" sz="2000" b="1" dirty="0"/>
              <a:t>Accounting </a:t>
            </a:r>
            <a:r>
              <a:rPr lang="en-US" sz="2000" b="1" dirty="0">
                <a:sym typeface="Wingdings" panose="05000000000000000000" pitchFamily="2" charset="2"/>
              </a:rPr>
              <a:t> Accounting Rules  Add Rule</a:t>
            </a:r>
          </a:p>
          <a:p>
            <a:endParaRPr lang="en-US" sz="2000" b="1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Example: </a:t>
            </a:r>
          </a:p>
          <a:p>
            <a:r>
              <a:rPr lang="en-US" sz="2000" dirty="0">
                <a:sym typeface="Wingdings" panose="05000000000000000000" pitchFamily="2" charset="2"/>
              </a:rPr>
              <a:t>To define a reusable Accounting Rule </a:t>
            </a:r>
          </a:p>
          <a:p>
            <a:r>
              <a:rPr lang="en-US" sz="2000" dirty="0">
                <a:sym typeface="Wingdings" panose="05000000000000000000" pitchFamily="2" charset="2"/>
              </a:rPr>
              <a:t>for “</a:t>
            </a:r>
            <a:r>
              <a:rPr lang="en-US" sz="2000" u="sng" dirty="0">
                <a:sym typeface="Wingdings" panose="05000000000000000000" pitchFamily="2" charset="2"/>
              </a:rPr>
              <a:t>Cash Withdrawn from Bank</a:t>
            </a:r>
            <a:r>
              <a:rPr lang="en-US" sz="2000" dirty="0">
                <a:sym typeface="Wingdings" panose="05000000000000000000" pitchFamily="2" charset="2"/>
              </a:rPr>
              <a:t>”,</a:t>
            </a:r>
          </a:p>
          <a:p>
            <a:r>
              <a:rPr lang="en-US" sz="2000" dirty="0">
                <a:sym typeface="Wingdings" panose="05000000000000000000" pitchFamily="2" charset="2"/>
              </a:rPr>
              <a:t>an accountant creates the following rule</a:t>
            </a:r>
          </a:p>
          <a:p>
            <a:endParaRPr lang="en-US" sz="2000" b="1" dirty="0">
              <a:sym typeface="Wingdings" panose="05000000000000000000" pitchFamily="2" charset="2"/>
            </a:endParaRPr>
          </a:p>
          <a:p>
            <a:endParaRPr lang="en-US" sz="2000" b="1" dirty="0">
              <a:sym typeface="Wingdings" panose="05000000000000000000" pitchFamily="2" charset="2"/>
            </a:endParaRPr>
          </a:p>
          <a:p>
            <a:endParaRPr lang="en-IN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357104" y="647673"/>
            <a:ext cx="62311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1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04" y="647673"/>
            <a:ext cx="5688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Accounting made easy in </a:t>
            </a:r>
            <a:r>
              <a:rPr lang="en-US" sz="1600" b="1" dirty="0" smtClean="0">
                <a:solidFill>
                  <a:schemeClr val="bg1"/>
                </a:solidFill>
              </a:rPr>
              <a:t>Mifos – Add accounting rule</a:t>
            </a:r>
            <a:endParaRPr lang="en-IN" sz="1600" b="1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886241"/>
            <a:ext cx="4440797" cy="25236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69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7663390-1AD8-4488-A23F-16904AB097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TS010167126 (1)</Template>
  <TotalTime>0</TotalTime>
  <Words>697</Words>
  <Application>Microsoft Office PowerPoint</Application>
  <PresentationFormat>On-screen Show (4:3)</PresentationFormat>
  <Paragraphs>180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Bookman Old Style</vt:lpstr>
      <vt:lpstr>Calibri</vt:lpstr>
      <vt:lpstr>Gill Sans</vt:lpstr>
      <vt:lpstr>Gill Sans MT</vt:lpstr>
      <vt:lpstr>Times New Roman</vt:lpstr>
      <vt:lpstr>Tunga</vt:lpstr>
      <vt:lpstr>Wingdings</vt:lpstr>
      <vt:lpstr>Wingdings 3</vt:lpstr>
      <vt:lpstr>ヒラギノ角ゴ ProN W3</vt:lpstr>
      <vt:lpstr>Origin</vt:lpstr>
      <vt:lpstr>User training - Accounting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Making journal entries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2015-01-04T22:04:14Z</dcterms:created>
  <dcterms:modified xsi:type="dcterms:W3CDTF">2015-03-04T10:06:11Z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