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318" r:id="rId4"/>
    <p:sldId id="287" r:id="rId5"/>
    <p:sldId id="304" r:id="rId6"/>
    <p:sldId id="336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6E5D-25EF-4F15-8054-7420C5E1D853}" type="datetimeFigureOut">
              <a:rPr lang="en-IN" smtClean="0"/>
              <a:t>04-03-2015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90048-1FF7-4B57-9FC5-C4130F7F2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231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0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3/4/2015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3/4/2015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training – Deposit Products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/>
              <a:t>Thursday</a:t>
            </a:r>
            <a:r>
              <a:rPr lang="en-IN" dirty="0"/>
              <a:t>, March 12 • 14:30 - 16:00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6672"/>
            <a:ext cx="91440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7862"/>
            <a:ext cx="3697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</a:rPr>
              <a:t> AGENDA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74442"/>
            <a:ext cx="878497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                              </a:t>
            </a:r>
          </a:p>
          <a:p>
            <a:endParaRPr lang="en-IN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chemeClr val="accent2">
                    <a:lumMod val="50000"/>
                  </a:schemeClr>
                </a:solidFill>
              </a:rPr>
              <a:t>Deposits</a:t>
            </a:r>
          </a:p>
          <a:p>
            <a:endParaRPr lang="en-IN" sz="9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Savings products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Savings Account Creation, Approval and Activation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Interest Calculation and posting for Savings </a:t>
            </a:r>
            <a:r>
              <a:rPr lang="en-IN" sz="2000" dirty="0" smtClean="0"/>
              <a:t>Accounts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basic passbook savings </a:t>
            </a:r>
            <a:r>
              <a:rPr lang="en-IN" sz="2000" dirty="0" smtClean="0"/>
              <a:t>accounts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recurring and fixed </a:t>
            </a:r>
            <a:r>
              <a:rPr lang="en-IN" sz="2000" dirty="0" smtClean="0"/>
              <a:t>deposits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current accounts</a:t>
            </a:r>
            <a:r>
              <a:rPr lang="en-IN" sz="2000" dirty="0" smtClean="0"/>
              <a:t>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/>
              <a:t>standing instructions.</a:t>
            </a:r>
          </a:p>
          <a:p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347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241078"/>
            <a:ext cx="871296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>
                <a:solidFill>
                  <a:schemeClr val="accent2">
                    <a:lumMod val="50000"/>
                  </a:schemeClr>
                </a:solidFill>
              </a:rPr>
              <a:t>Savings Product</a:t>
            </a:r>
          </a:p>
          <a:p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Admin&gt;&gt;Products&gt;&gt;Savings Product</a:t>
            </a:r>
          </a:p>
          <a:p>
            <a:endParaRPr lang="en-IN" sz="7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600" b="1" dirty="0">
                <a:solidFill>
                  <a:schemeClr val="accent4">
                    <a:lumMod val="50000"/>
                  </a:schemeClr>
                </a:solidFill>
              </a:rPr>
              <a:t>Interest Compounding Period </a:t>
            </a:r>
            <a:r>
              <a:rPr lang="en-IN" sz="1600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en-IN" sz="1600" b="1" dirty="0"/>
              <a:t>Daily: </a:t>
            </a:r>
            <a:r>
              <a:rPr lang="en-IN" sz="1600" dirty="0"/>
              <a:t>compounding occurs on the balance each day and is accumulated with the balance so that the next day’s interest calculation takes it into account.</a:t>
            </a:r>
          </a:p>
          <a:p>
            <a:pPr lvl="0"/>
            <a:r>
              <a:rPr lang="en-IN" sz="1600" b="1" dirty="0"/>
              <a:t>Monthly: </a:t>
            </a:r>
            <a:r>
              <a:rPr lang="en-IN" sz="1600" dirty="0"/>
              <a:t>compounding occurs on the interest earned over the entire month. Next month’s interest calculation is on the savings account balance + any interest earned in previous compounding period</a:t>
            </a:r>
            <a:r>
              <a:rPr lang="en-IN" sz="1600" dirty="0" smtClean="0"/>
              <a:t>.</a:t>
            </a:r>
            <a:r>
              <a:rPr lang="en-IN" sz="1600" dirty="0"/>
              <a:t> </a:t>
            </a:r>
            <a:endParaRPr lang="en-IN" sz="1600" dirty="0" smtClean="0"/>
          </a:p>
          <a:p>
            <a:r>
              <a:rPr lang="en-IN" sz="1600" b="1" dirty="0" smtClean="0">
                <a:solidFill>
                  <a:schemeClr val="accent4">
                    <a:lumMod val="50000"/>
                  </a:schemeClr>
                </a:solidFill>
              </a:rPr>
              <a:t>Interest Posting Period </a:t>
            </a:r>
          </a:p>
          <a:p>
            <a:r>
              <a:rPr lang="en-IN" sz="1600" dirty="0" smtClean="0"/>
              <a:t>In </a:t>
            </a:r>
            <a:r>
              <a:rPr lang="en-IN" sz="1600" dirty="0"/>
              <a:t>the span of time which at the end of the interest earned over this period on savings account is credited or posted to the clients account. A posting period may include many compounding periods. The following posting period frequencies are supported:</a:t>
            </a:r>
          </a:p>
          <a:p>
            <a:pPr lvl="0"/>
            <a:r>
              <a:rPr lang="en-IN" sz="1600" b="1" dirty="0"/>
              <a:t>Monthly: </a:t>
            </a:r>
            <a:r>
              <a:rPr lang="en-IN" sz="1600" dirty="0"/>
              <a:t>The period mirrors the calendar month so periods are</a:t>
            </a:r>
            <a:r>
              <a:rPr lang="en-IN" sz="1600" i="1" dirty="0"/>
              <a:t> (01 Jan - 31 Jan, 01 Feb - 28 Feb, 01 Mar - 31 Mar) etc.</a:t>
            </a:r>
            <a:endParaRPr lang="en-IN" sz="1600" dirty="0"/>
          </a:p>
          <a:p>
            <a:pPr lvl="0"/>
            <a:r>
              <a:rPr lang="en-IN" sz="1600" b="1" dirty="0"/>
              <a:t>Quarterly: </a:t>
            </a:r>
            <a:r>
              <a:rPr lang="en-IN" sz="1600" dirty="0"/>
              <a:t>The period mirrors the calendar quarter so periods are (</a:t>
            </a:r>
            <a:r>
              <a:rPr lang="en-IN" sz="1600" i="1" dirty="0"/>
              <a:t>01 Jan - 31 Mar, 01 Apr - 30 Jun) etc.</a:t>
            </a:r>
            <a:endParaRPr lang="en-IN" sz="1600" dirty="0"/>
          </a:p>
          <a:p>
            <a:pPr lvl="0"/>
            <a:r>
              <a:rPr lang="en-IN" sz="1600" b="1" dirty="0"/>
              <a:t>Annually: </a:t>
            </a:r>
            <a:r>
              <a:rPr lang="en-IN" sz="1600" dirty="0"/>
              <a:t>The period mirrors the calendar year so periods are (</a:t>
            </a:r>
            <a:r>
              <a:rPr lang="en-IN" sz="1600" i="1" dirty="0"/>
              <a:t>01 Jan - 31 Dec for each year).</a:t>
            </a:r>
            <a:r>
              <a:rPr lang="en-IN" sz="1600" dirty="0"/>
              <a:t> </a:t>
            </a:r>
            <a:endParaRPr lang="en-IN" sz="1600" dirty="0" smtClean="0"/>
          </a:p>
          <a:p>
            <a:r>
              <a:rPr lang="en-IN" sz="1600" b="1" dirty="0">
                <a:solidFill>
                  <a:schemeClr val="accent4">
                    <a:lumMod val="50000"/>
                  </a:schemeClr>
                </a:solidFill>
              </a:rPr>
              <a:t>Interest Calculated Using :</a:t>
            </a:r>
          </a:p>
          <a:p>
            <a:pPr lvl="0"/>
            <a:r>
              <a:rPr lang="en-IN" sz="1600" b="1" dirty="0"/>
              <a:t>Daily Balance - </a:t>
            </a:r>
            <a:r>
              <a:rPr lang="en-IN" sz="1600" dirty="0"/>
              <a:t>Considers the end of day balance for the calculation.</a:t>
            </a:r>
          </a:p>
          <a:p>
            <a:r>
              <a:rPr lang="en-IN" sz="1600" b="1" dirty="0"/>
              <a:t>Average Balance  - </a:t>
            </a:r>
            <a:r>
              <a:rPr lang="en-IN" sz="1600" dirty="0"/>
              <a:t>The accumulated end of day balance is divided by the total number of days in the period</a:t>
            </a:r>
            <a:r>
              <a:rPr lang="en-IN" sz="1600" dirty="0" smtClean="0"/>
              <a:t>.</a:t>
            </a:r>
            <a:endParaRPr lang="en-US" sz="7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Enabling Accounting: </a:t>
            </a:r>
            <a:r>
              <a:rPr lang="en-US" sz="1600" dirty="0"/>
              <a:t>can be defined from selecting None to Cash. And Accounts can be assigned respectively</a:t>
            </a:r>
            <a:r>
              <a:rPr lang="en-US" sz="1600" dirty="0" smtClean="0"/>
              <a:t>. </a:t>
            </a:r>
            <a:endParaRPr lang="en-IN" sz="1600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Deposits</a:t>
            </a:r>
          </a:p>
        </p:txBody>
      </p:sp>
    </p:spTree>
    <p:extLst>
      <p:ext uri="{BB962C8B-B14F-4D97-AF65-F5344CB8AC3E}">
        <p14:creationId xmlns:p14="http://schemas.microsoft.com/office/powerpoint/2010/main" val="288909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57" y="1276945"/>
            <a:ext cx="9036496" cy="519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Savings Report</a:t>
            </a:r>
          </a:p>
          <a:p>
            <a:r>
              <a:rPr lang="en-IN" sz="1600" dirty="0"/>
              <a:t>Saving’s related information can be gathered and retrieved using this type of report. </a:t>
            </a:r>
          </a:p>
          <a:p>
            <a:r>
              <a:rPr lang="en-US" sz="1600" i="1" dirty="0"/>
              <a:t>Reports&gt;&gt;Savings</a:t>
            </a: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Client Savings Summary: </a:t>
            </a:r>
            <a:r>
              <a:rPr lang="en-IN" sz="1600" dirty="0"/>
              <a:t>This report generates clients savings summary for the selected parameters (Filtering details by selecting) - “Office”, “product”, “start date”, “end date” &amp; select output type. </a:t>
            </a:r>
          </a:p>
          <a:p>
            <a:endParaRPr lang="en-IN" sz="1600" dirty="0"/>
          </a:p>
          <a:p>
            <a:r>
              <a:rPr lang="en-US" sz="1600" b="1" dirty="0"/>
              <a:t>Savings Transactions: </a:t>
            </a:r>
            <a:r>
              <a:rPr lang="en-IN" sz="1600" dirty="0"/>
              <a:t>This report generates savings transactions for the selected parameters (Filtering details by selecting) – “Enter account no.”, “start date”, “end date”, “output type”</a:t>
            </a:r>
          </a:p>
          <a:p>
            <a:endParaRPr lang="en-IN" dirty="0"/>
          </a:p>
          <a:p>
            <a:pPr>
              <a:spcAft>
                <a:spcPts val="200"/>
              </a:spcAft>
            </a:pPr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Funds Report</a:t>
            </a:r>
          </a:p>
          <a:p>
            <a:r>
              <a:rPr lang="en-IN" sz="1600" dirty="0"/>
              <a:t>Fund’s related information can be gathered and retrieved using this type of report. </a:t>
            </a:r>
          </a:p>
          <a:p>
            <a:r>
              <a:rPr lang="en-US" sz="1600" i="1" dirty="0"/>
              <a:t>Reports&gt;&gt;Funds</a:t>
            </a:r>
            <a:endParaRPr lang="en-US" sz="1600" dirty="0"/>
          </a:p>
          <a:p>
            <a:endParaRPr lang="en-IN" sz="1600" dirty="0"/>
          </a:p>
          <a:p>
            <a:r>
              <a:rPr lang="en-US" sz="1600" b="1" dirty="0"/>
              <a:t>Funds Disbursed Between Dates Summary: </a:t>
            </a:r>
            <a:r>
              <a:rPr lang="en-IN" sz="1600" dirty="0"/>
              <a:t>This report generates </a:t>
            </a:r>
            <a:r>
              <a:rPr lang="en-US" sz="1600" dirty="0"/>
              <a:t>Funds disbursed between dates Summary </a:t>
            </a:r>
            <a:r>
              <a:rPr lang="en-IN" sz="1600" dirty="0"/>
              <a:t>for the selected parameters (Filtering details by selecting) – “Office”, “Currency”, “Fund”</a:t>
            </a:r>
          </a:p>
          <a:p>
            <a:endParaRPr lang="en-IN" sz="1600" dirty="0"/>
          </a:p>
          <a:p>
            <a:r>
              <a:rPr lang="en-US" sz="1600" b="1" dirty="0"/>
              <a:t>Funds Disbursed Between Dates Summary by Office: </a:t>
            </a:r>
            <a:r>
              <a:rPr lang="en-IN" sz="1600" dirty="0"/>
              <a:t>This report generates </a:t>
            </a:r>
            <a:r>
              <a:rPr lang="en-US" sz="1600" dirty="0"/>
              <a:t>Funds disbursed between dates Summary by office </a:t>
            </a:r>
            <a:r>
              <a:rPr lang="en-IN" sz="1600" dirty="0"/>
              <a:t>for the selected parameters (Filtering details by selecting) – “Office”, “Currency”, “Fund”, date’s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</a:rPr>
              <a:t>SAVINGS </a:t>
            </a:r>
            <a:r>
              <a:rPr lang="en-IN" sz="1600" b="1" dirty="0" smtClean="0">
                <a:solidFill>
                  <a:schemeClr val="bg1"/>
                </a:solidFill>
              </a:rPr>
              <a:t>REPORTS</a:t>
            </a:r>
            <a:endParaRPr lang="en-I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0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96" y="1196752"/>
            <a:ext cx="9036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chemeClr val="accent2">
                    <a:lumMod val="50000"/>
                  </a:schemeClr>
                </a:solidFill>
              </a:rPr>
              <a:t>Charges </a:t>
            </a:r>
          </a:p>
          <a:p>
            <a:r>
              <a:rPr lang="en-IN" dirty="0"/>
              <a:t>Charges are the Fees/Penalties. It is flexible and can be changed by an MFI to suit its requirements. Supports Flat/Percentage of the Amount. Can be charged at the time of disbursement/ by providing the specified due date.</a:t>
            </a:r>
          </a:p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Admin&gt;&gt;Products&gt;&gt;Charges&gt;&gt;Create charge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</a:rPr>
              <a:t>Charges</a:t>
            </a:r>
            <a:endParaRPr lang="en-I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0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564904"/>
            <a:ext cx="6948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N" sz="3200" b="1" dirty="0" smtClean="0">
                <a:solidFill>
                  <a:schemeClr val="accent2">
                    <a:lumMod val="50000"/>
                  </a:schemeClr>
                </a:solidFill>
              </a:rPr>
              <a:t>                  Thank You </a:t>
            </a:r>
            <a:endParaRPr lang="en-IN" sz="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0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TS010167126 (1)</Template>
  <TotalTime>0</TotalTime>
  <Words>307</Words>
  <Application>Microsoft Office PowerPoint</Application>
  <PresentationFormat>On-screen Show (4:3)</PresentationFormat>
  <Paragraphs>55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Bookman Old Style</vt:lpstr>
      <vt:lpstr>Calibri</vt:lpstr>
      <vt:lpstr>Gill Sans</vt:lpstr>
      <vt:lpstr>Gill Sans MT</vt:lpstr>
      <vt:lpstr>Wingdings</vt:lpstr>
      <vt:lpstr>Wingdings 3</vt:lpstr>
      <vt:lpstr>ヒラギノ角ゴ ProN W3</vt:lpstr>
      <vt:lpstr>Origin</vt:lpstr>
      <vt:lpstr>User training – Deposit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2015-01-04T22:04:14Z</dcterms:created>
  <dcterms:modified xsi:type="dcterms:W3CDTF">2015-03-04T09:53:10Z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