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2" r:id="rId2"/>
  </p:sldMasterIdLst>
  <p:notesMasterIdLst>
    <p:notesMasterId r:id="rId19"/>
  </p:notesMasterIdLst>
  <p:handoutMasterIdLst>
    <p:handoutMasterId r:id="rId20"/>
  </p:handoutMasterIdLst>
  <p:sldIdLst>
    <p:sldId id="256" r:id="rId3"/>
    <p:sldId id="284" r:id="rId4"/>
    <p:sldId id="285" r:id="rId5"/>
    <p:sldId id="286" r:id="rId6"/>
    <p:sldId id="320" r:id="rId7"/>
    <p:sldId id="321" r:id="rId8"/>
    <p:sldId id="322" r:id="rId9"/>
    <p:sldId id="323" r:id="rId10"/>
    <p:sldId id="324" r:id="rId11"/>
    <p:sldId id="325" r:id="rId12"/>
    <p:sldId id="326" r:id="rId13"/>
    <p:sldId id="327" r:id="rId14"/>
    <p:sldId id="301" r:id="rId15"/>
    <p:sldId id="302" r:id="rId16"/>
    <p:sldId id="303" r:id="rId17"/>
    <p:sldId id="335" r:id="rId18"/>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CC6E5D-25EF-4F15-8054-7420C5E1D853}" type="datetimeFigureOut">
              <a:rPr lang="en-IN" smtClean="0"/>
              <a:t>04-03-2015</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A90048-1FF7-4B57-9FC5-C4130F7F2365}" type="slidenum">
              <a:rPr lang="en-IN" smtClean="0"/>
              <a:t>‹#›</a:t>
            </a:fld>
            <a:endParaRPr lang="en-IN"/>
          </a:p>
        </p:txBody>
      </p:sp>
    </p:spTree>
    <p:extLst>
      <p:ext uri="{BB962C8B-B14F-4D97-AF65-F5344CB8AC3E}">
        <p14:creationId xmlns:p14="http://schemas.microsoft.com/office/powerpoint/2010/main" val="38902313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888A7752-73DE-404C-BA6F-63DEF987950B}" type="datetimeFigureOut">
              <a:rPr lang="en-US" smtClean="0"/>
              <a:pPr/>
              <a:t>3/4/2015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EC00428-765A-4708-ADE2-3AAB557AF17C}" type="slidenum">
              <a:rPr lang="en-US" smtClean="0"/>
              <a:pPr/>
              <a:t>‹#›</a:t>
            </a:fld>
            <a:endParaRPr lang="en-US"/>
          </a:p>
        </p:txBody>
      </p:sp>
    </p:spTree>
    <p:extLst>
      <p:ext uri="{BB962C8B-B14F-4D97-AF65-F5344CB8AC3E}">
        <p14:creationId xmlns:p14="http://schemas.microsoft.com/office/powerpoint/2010/main" val="4285344581"/>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C00428-765A-4708-ADE2-3AAB557AF17C}" type="slidenum">
              <a:rPr lang="en-US" smtClean="0"/>
              <a:pPr/>
              <a:t>1</a:t>
            </a:fld>
            <a:endParaRPr lang="en-US"/>
          </a:p>
        </p:txBody>
      </p:sp>
    </p:spTree>
    <p:extLst>
      <p:ext uri="{BB962C8B-B14F-4D97-AF65-F5344CB8AC3E}">
        <p14:creationId xmlns:p14="http://schemas.microsoft.com/office/powerpoint/2010/main" val="3611103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EC00428-765A-4708-ADE2-3AAB557AF17C}" type="slidenum">
              <a:rPr lang="en-US" smtClean="0"/>
              <a:pPr/>
              <a:t>16</a:t>
            </a:fld>
            <a:endParaRPr lang="en-US"/>
          </a:p>
        </p:txBody>
      </p:sp>
    </p:spTree>
    <p:extLst>
      <p:ext uri="{BB962C8B-B14F-4D97-AF65-F5344CB8AC3E}">
        <p14:creationId xmlns:p14="http://schemas.microsoft.com/office/powerpoint/2010/main" val="3700159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lang="en-US" smtClean="0"/>
              <a:t>Click to edit Master title style</a:t>
            </a:r>
            <a:endParaRPr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lt"/>
                <a:cs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8B8E7D2-F905-46E3-BDD3-0258335A3216}" type="datetime1">
              <a:rPr lang="en-US" smtClean="0"/>
              <a:pPr/>
              <a:t>3/4/2015</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D4B5ADC2-7248-4799-8E52-477E151C3EE9}"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938BEC-55E3-4F9D-B5C5-76D23951C04A}" type="datetime1">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938BEC-55E3-4F9D-B5C5-76D23951C04A}" type="datetime1">
              <a:rPr lang="en-US" smtClean="0"/>
              <a:pPr/>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p>
        </p:txBody>
      </p:sp>
      <p:sp>
        <p:nvSpPr>
          <p:cNvPr id="8" name="Shap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33938BEC-55E3-4F9D-B5C5-76D23951C04A}" type="datetime1">
              <a:rPr lang="en-US" smtClean="0"/>
              <a:pPr/>
              <a:t>3/4/2015</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95400" y="4267200"/>
            <a:ext cx="6781800" cy="1143000"/>
          </a:xfrm>
        </p:spPr>
        <p:txBody>
          <a:bodyPr anchor="t" anchorCtr="0"/>
          <a:lstStyle>
            <a:lvl1pPr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2FB568A0-62B0-4129-95C4-7270BF844D61}" type="datetime1">
              <a:rPr lang="en-US" smtClean="0"/>
              <a:pPr/>
              <a:t>3/4/2015</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147C1B20-DEF4-46E3-B77F-0FB6B8193D90}"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1D7F31A-E594-408B-8114-4F8438303DA3}" type="datetime1">
              <a:rPr lang="en-US" smtClean="0"/>
              <a:pPr/>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C1B20-DEF4-46E3-B77F-0FB6B8193D90}"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fld id="{AD978398-2A5A-4309-94C2-82E465C1DCF8}" type="datetime1">
              <a:rPr lang="en-US" smtClean="0"/>
              <a:pPr/>
              <a:t>3/4/2015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7C1B20-DEF4-46E3-B77F-0FB6B8193D90}"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938BEC-55E3-4F9D-B5C5-76D23951C04A}" type="datetime1">
              <a:rPr lang="en-US" smtClean="0"/>
              <a:pPr/>
              <a:t>3/4/2015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
        <p:nvSpPr>
          <p:cNvPr id="6" name="Shap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8B58F6-778A-46C2-BFC0-8FD9B04A99E8}" type="datetime1">
              <a:rPr lang="en-US" smtClean="0"/>
              <a:pPr/>
              <a:t>3/4/2015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7C1B20-DEF4-46E3-B77F-0FB6B8193D90}"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p>
        </p:txBody>
      </p:sp>
      <p:sp>
        <p:nvSpPr>
          <p:cNvPr id="6" name="Shap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lt"/>
                <a:cs typeface="+mn-lt"/>
              </a:defRPr>
            </a:lvl1pPr>
          </a:lstStyle>
          <a:p>
            <a:r>
              <a:rPr lang="en-US" smtClean="0"/>
              <a:t>Click to edit Master title style</a:t>
            </a:r>
            <a:endParaRPr lang="en-US" dirty="0"/>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fld id="{33938BEC-55E3-4F9D-B5C5-76D23951C04A}" type="datetime1">
              <a:rPr lang="en-US" smtClean="0"/>
              <a:pPr/>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9" name="Shap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fld id="{33938BEC-55E3-4F9D-B5C5-76D23951C04A}" type="datetime1">
              <a:rPr lang="en-US" smtClean="0"/>
              <a:pPr/>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p>
        </p:txBody>
      </p:sp>
      <p:sp>
        <p:nvSpPr>
          <p:cNvPr id="9" name="Shap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a:defRPr sz="1400">
                <a:solidFill>
                  <a:schemeClr val="tx2"/>
                </a:solidFill>
              </a:defRPr>
            </a:lvl1pPr>
          </a:lstStyle>
          <a:p>
            <a:fld id="{33938BEC-55E3-4F9D-B5C5-76D23951C04A}" type="datetime1">
              <a:rPr lang="en-US" smtClean="0"/>
              <a:pPr/>
              <a:t>3/4/2015</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a:defRPr sz="1400">
                <a:solidFill>
                  <a:schemeClr val="tx2"/>
                </a:solidFill>
              </a:defRPr>
            </a:lvl1pPr>
          </a:lstStyle>
          <a:p>
            <a:pPr algn="r"/>
            <a:endParaRPr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a:defRPr sz="1400">
                <a:solidFill>
                  <a:schemeClr val="tx2"/>
                </a:solidFill>
              </a:defRPr>
            </a:lvl1p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p>
        </p:txBody>
      </p:sp>
      <p:sp>
        <p:nvSpPr>
          <p:cNvPr id="10" name="Shap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eaLnBrk="1" latinLnBrk="0" hangingPunct="1">
        <a:spcBef>
          <a:spcPct val="0"/>
        </a:spcBef>
        <a:buNone/>
        <a:defRPr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lang="en-US" sz="1200" kern="1200" smtClean="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normAutofit fontScale="90000"/>
          </a:bodyPr>
          <a:lstStyle/>
          <a:p>
            <a:r>
              <a:rPr lang="en-US" dirty="0" smtClean="0"/>
              <a:t>User training – Loan Management</a:t>
            </a:r>
            <a:endParaRPr lang="en-US"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bwMode="auto">
          <a:xfrm>
            <a:off x="15805" y="188640"/>
            <a:ext cx="9144000" cy="685800"/>
          </a:xfrm>
          <a:prstGeom prst="rect">
            <a:avLst/>
          </a:prstGeom>
          <a:solidFill>
            <a:srgbClr val="0070C0"/>
          </a:solidFill>
          <a:ln w="25400" cap="flat" cmpd="sng" algn="ctr">
            <a:solidFill>
              <a:srgbClr val="000000"/>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ctr" defTabSz="514350" fontAlgn="base">
              <a:spcBef>
                <a:spcPct val="0"/>
              </a:spcBef>
              <a:spcAft>
                <a:spcPct val="0"/>
              </a:spcAft>
            </a:pPr>
            <a:endParaRPr lang="en-IN" sz="1913">
              <a:solidFill>
                <a:srgbClr val="000000"/>
              </a:solidFill>
              <a:ea typeface="ヒラギノ角ゴ ProN W3" pitchFamily="-107" charset="-128"/>
              <a:cs typeface="ヒラギノ角ゴ ProN W3" pitchFamily="-107" charset="-128"/>
              <a:sym typeface="Gill Sans" pitchFamily="-107" charset="0"/>
            </a:endParaRPr>
          </a:p>
        </p:txBody>
      </p:sp>
      <p:sp>
        <p:nvSpPr>
          <p:cNvPr id="6" name="Rectangle 5"/>
          <p:cNvSpPr/>
          <p:nvPr/>
        </p:nvSpPr>
        <p:spPr>
          <a:xfrm>
            <a:off x="205848" y="1241709"/>
            <a:ext cx="8712968" cy="5016758"/>
          </a:xfrm>
          <a:prstGeom prst="rect">
            <a:avLst/>
          </a:prstGeom>
        </p:spPr>
        <p:txBody>
          <a:bodyPr wrap="square">
            <a:spAutoFit/>
          </a:bodyPr>
          <a:lstStyle/>
          <a:p>
            <a:r>
              <a:rPr lang="en-IN" b="1" dirty="0">
                <a:solidFill>
                  <a:schemeClr val="tx2">
                    <a:lumMod val="50000"/>
                  </a:schemeClr>
                </a:solidFill>
              </a:rPr>
              <a:t>Declining balance calculation with interest </a:t>
            </a:r>
            <a:r>
              <a:rPr lang="en-IN" b="1" dirty="0" smtClean="0">
                <a:solidFill>
                  <a:schemeClr val="tx2">
                    <a:lumMod val="50000"/>
                  </a:schemeClr>
                </a:solidFill>
              </a:rPr>
              <a:t>recalculation</a:t>
            </a:r>
          </a:p>
          <a:p>
            <a:endParaRPr lang="en-IN" sz="1600" b="1" dirty="0">
              <a:solidFill>
                <a:schemeClr val="tx2">
                  <a:lumMod val="50000"/>
                </a:schemeClr>
              </a:solidFill>
            </a:endParaRPr>
          </a:p>
          <a:p>
            <a:pPr marL="285750" indent="-285750">
              <a:buFont typeface="Wingdings" panose="05000000000000000000" pitchFamily="2" charset="2"/>
              <a:buChar char="§"/>
            </a:pPr>
            <a:r>
              <a:rPr lang="en-IN" sz="1600" dirty="0"/>
              <a:t>Declining Balance - Interest Recalculation gives user a new possibility in configuring and managing cash flow on loan accounts. The main role of Interest Recalculation is to control early and late payments of each instalment. When loan repayment is on time, then Interest Recalculation works in the same way as normal Declining Balance interest rate type.  Interest Recalculation can be mostly useful in cases such as: early payment with less than instalment amount, due date payment with excess amount or late payment with equal instalment amount</a:t>
            </a:r>
            <a:r>
              <a:rPr lang="en-IN" sz="1600" dirty="0" smtClean="0"/>
              <a:t>.</a:t>
            </a:r>
          </a:p>
          <a:p>
            <a:pPr marL="285750" indent="-285750">
              <a:buFont typeface="Wingdings" panose="05000000000000000000" pitchFamily="2" charset="2"/>
              <a:buChar char="§"/>
            </a:pPr>
            <a:r>
              <a:rPr lang="en-IN" sz="1600" dirty="0"/>
              <a:t>In case when client pays late, an excess interest is charged from him on the principal he is late on, and for the number of days he is late in making the payment. This excess interest gets added to the next instalment and will be shown along with the instalment's interest.</a:t>
            </a:r>
          </a:p>
          <a:p>
            <a:pPr marL="285750" indent="-285750">
              <a:buFont typeface="Wingdings" panose="05000000000000000000" pitchFamily="2" charset="2"/>
              <a:buChar char="§"/>
            </a:pPr>
            <a:r>
              <a:rPr lang="en-IN" sz="1600" dirty="0"/>
              <a:t>In case the client pays early, only the interest due till payment date is recovered from the payment applied. The remaining amount is allocated towards the principal payment and is reflected against the next instalment's principal.</a:t>
            </a:r>
          </a:p>
          <a:p>
            <a:pPr marL="285750" indent="-285750">
              <a:buFont typeface="Wingdings" panose="05000000000000000000" pitchFamily="2" charset="2"/>
              <a:buChar char="§"/>
            </a:pPr>
            <a:r>
              <a:rPr lang="en-IN" sz="1600" dirty="0"/>
              <a:t>Interest due till date is recovered first because the instalment date for the instalment in case of early payment is yet to occur. The instalment will not be marked as completely paid in case of early payment. For the date of early payment to the instalment date, interest will be calculated on the overall unpaid principal for those number of days.</a:t>
            </a:r>
          </a:p>
          <a:p>
            <a:pPr marL="285750" indent="-285750">
              <a:buFont typeface="Wingdings" panose="05000000000000000000" pitchFamily="2" charset="2"/>
              <a:buChar char="§"/>
            </a:pPr>
            <a:endParaRPr lang="en-IN" sz="1600" dirty="0"/>
          </a:p>
          <a:p>
            <a:endParaRPr lang="en-IN" sz="1600" b="1" dirty="0" smtClean="0">
              <a:solidFill>
                <a:schemeClr val="tx2">
                  <a:lumMod val="50000"/>
                </a:schemeClr>
              </a:solidFill>
            </a:endParaRPr>
          </a:p>
        </p:txBody>
      </p:sp>
      <p:sp>
        <p:nvSpPr>
          <p:cNvPr id="7" name="Rectangle 6"/>
          <p:cNvSpPr/>
          <p:nvPr/>
        </p:nvSpPr>
        <p:spPr>
          <a:xfrm>
            <a:off x="357104" y="647673"/>
            <a:ext cx="6231119" cy="338554"/>
          </a:xfrm>
          <a:prstGeom prst="rect">
            <a:avLst/>
          </a:prstGeom>
        </p:spPr>
        <p:txBody>
          <a:bodyPr wrap="square">
            <a:spAutoFit/>
          </a:bodyPr>
          <a:lstStyle/>
          <a:p>
            <a:endParaRPr lang="en-IN" sz="1600" b="1" dirty="0">
              <a:solidFill>
                <a:schemeClr val="bg1"/>
              </a:solidFill>
            </a:endParaRPr>
          </a:p>
        </p:txBody>
      </p:sp>
      <p:sp>
        <p:nvSpPr>
          <p:cNvPr id="3" name="TextBox 2"/>
          <p:cNvSpPr txBox="1"/>
          <p:nvPr/>
        </p:nvSpPr>
        <p:spPr>
          <a:xfrm>
            <a:off x="205848" y="362074"/>
            <a:ext cx="5688632" cy="338554"/>
          </a:xfrm>
          <a:prstGeom prst="rect">
            <a:avLst/>
          </a:prstGeom>
          <a:noFill/>
        </p:spPr>
        <p:txBody>
          <a:bodyPr wrap="square" rtlCol="0">
            <a:spAutoFit/>
          </a:bodyPr>
          <a:lstStyle/>
          <a:p>
            <a:r>
              <a:rPr lang="en-IN" sz="1600" b="1" dirty="0">
                <a:solidFill>
                  <a:schemeClr val="bg1"/>
                </a:solidFill>
              </a:rPr>
              <a:t>Interest Calculations for Loan Accounts</a:t>
            </a:r>
          </a:p>
        </p:txBody>
      </p:sp>
    </p:spTree>
    <p:extLst>
      <p:ext uri="{BB962C8B-B14F-4D97-AF65-F5344CB8AC3E}">
        <p14:creationId xmlns:p14="http://schemas.microsoft.com/office/powerpoint/2010/main" val="3576444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bwMode="auto">
          <a:xfrm>
            <a:off x="15805" y="188640"/>
            <a:ext cx="9144000" cy="685800"/>
          </a:xfrm>
          <a:prstGeom prst="rect">
            <a:avLst/>
          </a:prstGeom>
          <a:solidFill>
            <a:srgbClr val="0070C0"/>
          </a:solidFill>
          <a:ln w="25400" cap="flat" cmpd="sng" algn="ctr">
            <a:solidFill>
              <a:srgbClr val="000000"/>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ctr" defTabSz="514350" fontAlgn="base">
              <a:spcBef>
                <a:spcPct val="0"/>
              </a:spcBef>
              <a:spcAft>
                <a:spcPct val="0"/>
              </a:spcAft>
            </a:pPr>
            <a:endParaRPr lang="en-IN" sz="1913">
              <a:solidFill>
                <a:srgbClr val="000000"/>
              </a:solidFill>
              <a:ea typeface="ヒラギノ角ゴ ProN W3" pitchFamily="-107" charset="-128"/>
              <a:cs typeface="ヒラギノ角ゴ ProN W3" pitchFamily="-107" charset="-128"/>
              <a:sym typeface="Gill Sans" pitchFamily="-107" charset="0"/>
            </a:endParaRPr>
          </a:p>
        </p:txBody>
      </p:sp>
      <p:sp>
        <p:nvSpPr>
          <p:cNvPr id="6" name="Rectangle 5"/>
          <p:cNvSpPr/>
          <p:nvPr/>
        </p:nvSpPr>
        <p:spPr>
          <a:xfrm>
            <a:off x="205848" y="1241709"/>
            <a:ext cx="8712968" cy="2831544"/>
          </a:xfrm>
          <a:prstGeom prst="rect">
            <a:avLst/>
          </a:prstGeom>
        </p:spPr>
        <p:txBody>
          <a:bodyPr wrap="square">
            <a:spAutoFit/>
          </a:bodyPr>
          <a:lstStyle/>
          <a:p>
            <a:r>
              <a:rPr lang="en-IN" b="1" dirty="0">
                <a:solidFill>
                  <a:schemeClr val="tx2">
                    <a:lumMod val="50000"/>
                  </a:schemeClr>
                </a:solidFill>
              </a:rPr>
              <a:t>Declining balance calculation with interest </a:t>
            </a:r>
            <a:r>
              <a:rPr lang="en-IN" b="1" dirty="0" smtClean="0">
                <a:solidFill>
                  <a:schemeClr val="tx2">
                    <a:lumMod val="50000"/>
                  </a:schemeClr>
                </a:solidFill>
              </a:rPr>
              <a:t>recalculation</a:t>
            </a:r>
          </a:p>
          <a:p>
            <a:endParaRPr lang="en-IN" sz="1600" b="1" dirty="0">
              <a:solidFill>
                <a:schemeClr val="tx2">
                  <a:lumMod val="50000"/>
                </a:schemeClr>
              </a:solidFill>
            </a:endParaRPr>
          </a:p>
          <a:p>
            <a:r>
              <a:rPr lang="en-IN" sz="1600" dirty="0"/>
              <a:t>In each cases it is necessary to count daily rate of interest:</a:t>
            </a:r>
          </a:p>
          <a:p>
            <a:pPr>
              <a:buNone/>
            </a:pPr>
            <a:r>
              <a:rPr lang="en-IN" sz="1600" b="1" dirty="0"/>
              <a:t>       id = (r/100)*(1/365)</a:t>
            </a:r>
            <a:endParaRPr lang="en-IN" sz="1600" dirty="0"/>
          </a:p>
          <a:p>
            <a:r>
              <a:rPr lang="en-IN" sz="1600" dirty="0"/>
              <a:t>where :</a:t>
            </a:r>
            <a:br>
              <a:rPr lang="en-IN" sz="1600" dirty="0"/>
            </a:br>
            <a:r>
              <a:rPr lang="en-IN" sz="1600" dirty="0"/>
              <a:t>id - rate of interest per day</a:t>
            </a:r>
            <a:br>
              <a:rPr lang="en-IN" sz="1600" dirty="0"/>
            </a:br>
            <a:r>
              <a:rPr lang="en-IN" sz="1600" dirty="0"/>
              <a:t>r - rate of interest per year</a:t>
            </a:r>
          </a:p>
          <a:p>
            <a:r>
              <a:rPr lang="en-IN" sz="1600" dirty="0"/>
              <a:t>Loan amount in example is 2000$ and it is taken for 5 terms, rate of interest is 25% per year. Using id formula we see that rate of interest is 0.000684915 per day. Disbursal date is 01-Jan-2013</a:t>
            </a:r>
          </a:p>
          <a:p>
            <a:endParaRPr lang="en-IN" sz="1600" dirty="0"/>
          </a:p>
          <a:p>
            <a:endParaRPr lang="en-IN" sz="1600" b="1" dirty="0" smtClean="0">
              <a:solidFill>
                <a:schemeClr val="tx2">
                  <a:lumMod val="50000"/>
                </a:schemeClr>
              </a:solidFill>
            </a:endParaRPr>
          </a:p>
        </p:txBody>
      </p:sp>
      <p:sp>
        <p:nvSpPr>
          <p:cNvPr id="7" name="Rectangle 6"/>
          <p:cNvSpPr/>
          <p:nvPr/>
        </p:nvSpPr>
        <p:spPr>
          <a:xfrm>
            <a:off x="357104" y="647673"/>
            <a:ext cx="6231119" cy="338554"/>
          </a:xfrm>
          <a:prstGeom prst="rect">
            <a:avLst/>
          </a:prstGeom>
        </p:spPr>
        <p:txBody>
          <a:bodyPr wrap="square">
            <a:spAutoFit/>
          </a:bodyPr>
          <a:lstStyle/>
          <a:p>
            <a:endParaRPr lang="en-IN" sz="1600" b="1" dirty="0">
              <a:solidFill>
                <a:schemeClr val="bg1"/>
              </a:solidFill>
            </a:endParaRPr>
          </a:p>
        </p:txBody>
      </p:sp>
      <p:sp>
        <p:nvSpPr>
          <p:cNvPr id="3" name="TextBox 2"/>
          <p:cNvSpPr txBox="1"/>
          <p:nvPr/>
        </p:nvSpPr>
        <p:spPr>
          <a:xfrm>
            <a:off x="205848" y="362074"/>
            <a:ext cx="5688632" cy="338554"/>
          </a:xfrm>
          <a:prstGeom prst="rect">
            <a:avLst/>
          </a:prstGeom>
          <a:noFill/>
        </p:spPr>
        <p:txBody>
          <a:bodyPr wrap="square" rtlCol="0">
            <a:spAutoFit/>
          </a:bodyPr>
          <a:lstStyle/>
          <a:p>
            <a:r>
              <a:rPr lang="en-IN" sz="1600" b="1" dirty="0">
                <a:solidFill>
                  <a:schemeClr val="bg1"/>
                </a:solidFill>
              </a:rPr>
              <a:t>Interest Calculations for Loan Accounts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121" y="3789040"/>
            <a:ext cx="8151058" cy="2286198"/>
          </a:xfrm>
          <a:prstGeom prst="rect">
            <a:avLst/>
          </a:prstGeom>
        </p:spPr>
      </p:pic>
    </p:spTree>
    <p:extLst>
      <p:ext uri="{BB962C8B-B14F-4D97-AF65-F5344CB8AC3E}">
        <p14:creationId xmlns:p14="http://schemas.microsoft.com/office/powerpoint/2010/main" val="2631312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bwMode="auto">
          <a:xfrm>
            <a:off x="15805" y="188640"/>
            <a:ext cx="9144000" cy="685800"/>
          </a:xfrm>
          <a:prstGeom prst="rect">
            <a:avLst/>
          </a:prstGeom>
          <a:solidFill>
            <a:srgbClr val="0070C0"/>
          </a:solidFill>
          <a:ln w="25400" cap="flat" cmpd="sng" algn="ctr">
            <a:solidFill>
              <a:srgbClr val="000000"/>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ctr" defTabSz="514350" fontAlgn="base">
              <a:spcBef>
                <a:spcPct val="0"/>
              </a:spcBef>
              <a:spcAft>
                <a:spcPct val="0"/>
              </a:spcAft>
            </a:pPr>
            <a:endParaRPr lang="en-IN" sz="1913">
              <a:solidFill>
                <a:srgbClr val="000000"/>
              </a:solidFill>
              <a:ea typeface="ヒラギノ角ゴ ProN W3" pitchFamily="-107" charset="-128"/>
              <a:cs typeface="ヒラギノ角ゴ ProN W3" pitchFamily="-107" charset="-128"/>
              <a:sym typeface="Gill Sans" pitchFamily="-107" charset="0"/>
            </a:endParaRPr>
          </a:p>
        </p:txBody>
      </p:sp>
      <p:sp>
        <p:nvSpPr>
          <p:cNvPr id="6" name="Rectangle 5"/>
          <p:cNvSpPr/>
          <p:nvPr/>
        </p:nvSpPr>
        <p:spPr>
          <a:xfrm>
            <a:off x="231321" y="3618972"/>
            <a:ext cx="8712968" cy="2554545"/>
          </a:xfrm>
          <a:prstGeom prst="rect">
            <a:avLst/>
          </a:prstGeom>
        </p:spPr>
        <p:txBody>
          <a:bodyPr wrap="square">
            <a:spAutoFit/>
          </a:bodyPr>
          <a:lstStyle/>
          <a:p>
            <a:r>
              <a:rPr lang="en-IN" sz="1600" dirty="0"/>
              <a:t>According to disbursal date, we see that Client skips 2</a:t>
            </a:r>
            <a:r>
              <a:rPr lang="en-IN" sz="1600" baseline="30000" dirty="0"/>
              <a:t>nd</a:t>
            </a:r>
            <a:r>
              <a:rPr lang="en-IN" sz="1600" dirty="0"/>
              <a:t> instalment </a:t>
            </a:r>
            <a:r>
              <a:rPr lang="en-US" sz="1600" dirty="0"/>
              <a:t>for the month of march, so the interest is calculated for 30days. i.e.  $8.3 interest value is increased . And being collected in 3</a:t>
            </a:r>
            <a:r>
              <a:rPr lang="en-US" sz="1600" baseline="30000" dirty="0"/>
              <a:t>rd</a:t>
            </a:r>
            <a:r>
              <a:rPr lang="en-US" sz="1600" dirty="0"/>
              <a:t> installment in the month of April. </a:t>
            </a:r>
            <a:endParaRPr lang="en-IN" sz="1600" dirty="0"/>
          </a:p>
          <a:p>
            <a:r>
              <a:rPr lang="en-IN" sz="1600" dirty="0"/>
              <a:t>Interest formula for Interest Recalculation is the same in every case:</a:t>
            </a:r>
          </a:p>
          <a:p>
            <a:r>
              <a:rPr lang="en-IN" sz="1600" b="1" dirty="0"/>
              <a:t>Interest = (</a:t>
            </a:r>
            <a:r>
              <a:rPr lang="en-IN" sz="1600" b="1" dirty="0" err="1"/>
              <a:t>os</a:t>
            </a:r>
            <a:r>
              <a:rPr lang="en-IN" sz="1600" b="1" dirty="0"/>
              <a:t>/p)*days*id</a:t>
            </a:r>
            <a:endParaRPr lang="en-IN" sz="1600" dirty="0"/>
          </a:p>
          <a:p>
            <a:r>
              <a:rPr lang="en-IN" sz="1600" dirty="0"/>
              <a:t>where: </a:t>
            </a:r>
            <a:r>
              <a:rPr lang="en-IN" sz="1600" dirty="0" err="1"/>
              <a:t>os</a:t>
            </a:r>
            <a:r>
              <a:rPr lang="en-IN" sz="1600" dirty="0"/>
              <a:t>/p - amount left to repay; days - number of days since last repayment</a:t>
            </a:r>
            <a:br>
              <a:rPr lang="en-IN" sz="1600" dirty="0"/>
            </a:br>
            <a:r>
              <a:rPr lang="en-IN" sz="1600" dirty="0"/>
              <a:t>id - interest rate per day</a:t>
            </a:r>
            <a:endParaRPr lang="en-US" sz="1600" dirty="0"/>
          </a:p>
          <a:p>
            <a:r>
              <a:rPr lang="en-US" sz="1600" dirty="0"/>
              <a:t>Interest = 391.3 * 31 *</a:t>
            </a:r>
            <a:r>
              <a:rPr lang="en-IN" sz="1600" dirty="0"/>
              <a:t> 0.000684915 = 8.3</a:t>
            </a:r>
          </a:p>
          <a:p>
            <a:endParaRPr lang="en-IN" sz="1600" dirty="0"/>
          </a:p>
          <a:p>
            <a:endParaRPr lang="en-IN" sz="1600" b="1" dirty="0" smtClean="0">
              <a:solidFill>
                <a:schemeClr val="tx2">
                  <a:lumMod val="50000"/>
                </a:schemeClr>
              </a:solidFill>
            </a:endParaRPr>
          </a:p>
        </p:txBody>
      </p:sp>
      <p:sp>
        <p:nvSpPr>
          <p:cNvPr id="7" name="Rectangle 6"/>
          <p:cNvSpPr/>
          <p:nvPr/>
        </p:nvSpPr>
        <p:spPr>
          <a:xfrm>
            <a:off x="357104" y="647673"/>
            <a:ext cx="6231119" cy="338554"/>
          </a:xfrm>
          <a:prstGeom prst="rect">
            <a:avLst/>
          </a:prstGeom>
        </p:spPr>
        <p:txBody>
          <a:bodyPr wrap="square">
            <a:spAutoFit/>
          </a:bodyPr>
          <a:lstStyle/>
          <a:p>
            <a:endParaRPr lang="en-IN" sz="1600" b="1" dirty="0">
              <a:solidFill>
                <a:schemeClr val="bg1"/>
              </a:solidFill>
            </a:endParaRPr>
          </a:p>
        </p:txBody>
      </p:sp>
      <p:sp>
        <p:nvSpPr>
          <p:cNvPr id="3" name="TextBox 2"/>
          <p:cNvSpPr txBox="1"/>
          <p:nvPr/>
        </p:nvSpPr>
        <p:spPr>
          <a:xfrm>
            <a:off x="205848" y="362074"/>
            <a:ext cx="5688632" cy="338554"/>
          </a:xfrm>
          <a:prstGeom prst="rect">
            <a:avLst/>
          </a:prstGeom>
          <a:noFill/>
        </p:spPr>
        <p:txBody>
          <a:bodyPr wrap="square" rtlCol="0">
            <a:spAutoFit/>
          </a:bodyPr>
          <a:lstStyle/>
          <a:p>
            <a:r>
              <a:rPr lang="en-IN" sz="1600" b="1" dirty="0">
                <a:solidFill>
                  <a:schemeClr val="bg1"/>
                </a:solidFill>
              </a:rPr>
              <a:t>Interest Calculations for Loan Accounts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865" y="1351096"/>
            <a:ext cx="8604448" cy="2267876"/>
          </a:xfrm>
          <a:prstGeom prst="rect">
            <a:avLst/>
          </a:prstGeom>
        </p:spPr>
      </p:pic>
    </p:spTree>
    <p:extLst>
      <p:ext uri="{BB962C8B-B14F-4D97-AF65-F5344CB8AC3E}">
        <p14:creationId xmlns:p14="http://schemas.microsoft.com/office/powerpoint/2010/main" val="1408916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bwMode="auto">
          <a:xfrm>
            <a:off x="15805" y="474239"/>
            <a:ext cx="9144000" cy="685800"/>
          </a:xfrm>
          <a:prstGeom prst="rect">
            <a:avLst/>
          </a:prstGeom>
          <a:solidFill>
            <a:srgbClr val="0070C0"/>
          </a:solidFill>
          <a:ln w="25400" cap="flat" cmpd="sng" algn="ctr">
            <a:solidFill>
              <a:srgbClr val="000000"/>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ctr" defTabSz="514350" fontAlgn="base">
              <a:spcBef>
                <a:spcPct val="0"/>
              </a:spcBef>
              <a:spcAft>
                <a:spcPct val="0"/>
              </a:spcAft>
            </a:pPr>
            <a:endParaRPr lang="en-IN" sz="1913">
              <a:solidFill>
                <a:srgbClr val="000000"/>
              </a:solidFill>
              <a:ea typeface="ヒラギノ角ゴ ProN W3" pitchFamily="-107" charset="-128"/>
              <a:cs typeface="ヒラギノ角ゴ ProN W3" pitchFamily="-107" charset="-128"/>
              <a:sym typeface="Gill Sans" pitchFamily="-107" charset="0"/>
            </a:endParaRPr>
          </a:p>
        </p:txBody>
      </p:sp>
      <p:sp>
        <p:nvSpPr>
          <p:cNvPr id="6" name="Rectangle 5"/>
          <p:cNvSpPr/>
          <p:nvPr/>
        </p:nvSpPr>
        <p:spPr>
          <a:xfrm>
            <a:off x="70396" y="1256246"/>
            <a:ext cx="9036496" cy="5627181"/>
          </a:xfrm>
          <a:prstGeom prst="rect">
            <a:avLst/>
          </a:prstGeom>
        </p:spPr>
        <p:txBody>
          <a:bodyPr wrap="square">
            <a:spAutoFit/>
          </a:bodyPr>
          <a:lstStyle/>
          <a:p>
            <a:pPr>
              <a:spcAft>
                <a:spcPts val="200"/>
              </a:spcAft>
            </a:pPr>
            <a:r>
              <a:rPr lang="en-IN" sz="2000" b="1" dirty="0">
                <a:solidFill>
                  <a:schemeClr val="accent2">
                    <a:lumMod val="50000"/>
                  </a:schemeClr>
                </a:solidFill>
              </a:rPr>
              <a:t>Loan Reports</a:t>
            </a:r>
          </a:p>
          <a:p>
            <a:r>
              <a:rPr lang="en-IN" sz="1600" dirty="0"/>
              <a:t>Loans related information can be gathered and retrieved using this type of report.</a:t>
            </a:r>
          </a:p>
          <a:p>
            <a:r>
              <a:rPr lang="en-US" sz="1600" i="1" dirty="0"/>
              <a:t>Reports&gt;&gt;Clients</a:t>
            </a:r>
            <a:endParaRPr lang="en-US" sz="1600" dirty="0"/>
          </a:p>
          <a:p>
            <a:endParaRPr lang="en-US" sz="1000" b="1" dirty="0" smtClean="0"/>
          </a:p>
          <a:p>
            <a:r>
              <a:rPr lang="en-US" b="1" dirty="0" smtClean="0"/>
              <a:t>Active </a:t>
            </a:r>
            <a:r>
              <a:rPr lang="en-US" b="1" dirty="0"/>
              <a:t>Loans – Details: </a:t>
            </a:r>
            <a:r>
              <a:rPr lang="en-IN" sz="1600" dirty="0"/>
              <a:t>This report generates details for all active loans for the selected parameters (Filtering details by selecting) - “Office”, “Currency”, “Loan purpose”, “Fund”, “Product”, “Loan Officer”.</a:t>
            </a:r>
          </a:p>
          <a:p>
            <a:endParaRPr lang="en-IN" sz="1000" dirty="0"/>
          </a:p>
          <a:p>
            <a:r>
              <a:rPr lang="en-US" sz="2000" b="1" dirty="0"/>
              <a:t>Active Loans - Summary: </a:t>
            </a:r>
            <a:r>
              <a:rPr lang="en-IN" sz="1600" dirty="0"/>
              <a:t>This report generates summary for all active loans for the selected parameters (Filtering details by selecting) - “Office”, “Currency”, “Loan purpose”, “Fund”, “Product”, “Loan Officer”.</a:t>
            </a:r>
          </a:p>
          <a:p>
            <a:endParaRPr lang="en-IN" sz="1000" dirty="0"/>
          </a:p>
          <a:p>
            <a:r>
              <a:rPr lang="en-US" sz="2000" b="1" dirty="0"/>
              <a:t>Active Loans by Disbursal Period: </a:t>
            </a:r>
            <a:r>
              <a:rPr lang="en-IN" sz="1600" dirty="0"/>
              <a:t>This report generates disbursal period for all active loans for the selected parameters (Filtering details by selecting) - “Office”, “Currency”, “Loan purpose”, “Fund”, “Product”, “Loan Officer”, “Start date”, “End date”.</a:t>
            </a:r>
          </a:p>
          <a:p>
            <a:endParaRPr lang="en-IN" sz="1000" dirty="0"/>
          </a:p>
          <a:p>
            <a:r>
              <a:rPr lang="en-US" sz="2000" b="1" dirty="0"/>
              <a:t>Active Loans in last installment: </a:t>
            </a:r>
            <a:r>
              <a:rPr lang="en-IN" sz="1600" dirty="0"/>
              <a:t>This report generates last </a:t>
            </a:r>
            <a:r>
              <a:rPr lang="en-IN" sz="1600" dirty="0" smtClean="0"/>
              <a:t>instalment </a:t>
            </a:r>
            <a:r>
              <a:rPr lang="en-IN" sz="1600" dirty="0"/>
              <a:t>for all active loans for the selected parameters (Filtering details by selecting) - “Office”, “Currency”, “Loan purpose”, “Fund”, “Product”, “Loan Officer”, </a:t>
            </a:r>
          </a:p>
          <a:p>
            <a:endParaRPr lang="en-IN" sz="1000" dirty="0"/>
          </a:p>
          <a:p>
            <a:r>
              <a:rPr lang="en-US" sz="2000" b="1" dirty="0"/>
              <a:t>Active Loans in last installment Summary: </a:t>
            </a:r>
            <a:r>
              <a:rPr lang="en-IN" sz="1600" dirty="0"/>
              <a:t>This report generates last </a:t>
            </a:r>
            <a:r>
              <a:rPr lang="en-IN" sz="1600" dirty="0" smtClean="0"/>
              <a:t>instalment </a:t>
            </a:r>
            <a:r>
              <a:rPr lang="en-IN" sz="1600" dirty="0"/>
              <a:t>summary for all active loans for the selected parameters (Filtering details by selecting) - “Office”, “Currency”, “Loan purpose”, “Fund”, “Product”, “Loan Officer”. </a:t>
            </a:r>
            <a:endParaRPr lang="en-US" sz="1600" dirty="0"/>
          </a:p>
        </p:txBody>
      </p:sp>
      <p:sp>
        <p:nvSpPr>
          <p:cNvPr id="7" name="Rectangle 6"/>
          <p:cNvSpPr/>
          <p:nvPr/>
        </p:nvSpPr>
        <p:spPr>
          <a:xfrm>
            <a:off x="357104" y="647673"/>
            <a:ext cx="6231119" cy="338554"/>
          </a:xfrm>
          <a:prstGeom prst="rect">
            <a:avLst/>
          </a:prstGeom>
        </p:spPr>
        <p:txBody>
          <a:bodyPr wrap="square">
            <a:spAutoFit/>
          </a:bodyPr>
          <a:lstStyle/>
          <a:p>
            <a:endParaRPr lang="en-IN" sz="1600" b="1" dirty="0">
              <a:solidFill>
                <a:schemeClr val="bg1"/>
              </a:solidFill>
            </a:endParaRPr>
          </a:p>
        </p:txBody>
      </p:sp>
      <p:sp>
        <p:nvSpPr>
          <p:cNvPr id="3" name="TextBox 2"/>
          <p:cNvSpPr txBox="1"/>
          <p:nvPr/>
        </p:nvSpPr>
        <p:spPr>
          <a:xfrm>
            <a:off x="227821" y="645757"/>
            <a:ext cx="5688632" cy="338554"/>
          </a:xfrm>
          <a:prstGeom prst="rect">
            <a:avLst/>
          </a:prstGeom>
          <a:noFill/>
        </p:spPr>
        <p:txBody>
          <a:bodyPr wrap="square" rtlCol="0">
            <a:spAutoFit/>
          </a:bodyPr>
          <a:lstStyle/>
          <a:p>
            <a:r>
              <a:rPr lang="en-IN" sz="1600" b="1" dirty="0" smtClean="0">
                <a:solidFill>
                  <a:schemeClr val="bg1"/>
                </a:solidFill>
              </a:rPr>
              <a:t>LOAN REPORTS</a:t>
            </a:r>
            <a:endParaRPr lang="en-IN" sz="1600" b="1" dirty="0">
              <a:solidFill>
                <a:schemeClr val="bg1"/>
              </a:solidFill>
            </a:endParaRPr>
          </a:p>
        </p:txBody>
      </p:sp>
    </p:spTree>
    <p:extLst>
      <p:ext uri="{BB962C8B-B14F-4D97-AF65-F5344CB8AC3E}">
        <p14:creationId xmlns:p14="http://schemas.microsoft.com/office/powerpoint/2010/main" val="3707635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bwMode="auto">
          <a:xfrm>
            <a:off x="15805" y="474239"/>
            <a:ext cx="9144000" cy="685800"/>
          </a:xfrm>
          <a:prstGeom prst="rect">
            <a:avLst/>
          </a:prstGeom>
          <a:solidFill>
            <a:srgbClr val="0070C0"/>
          </a:solidFill>
          <a:ln w="25400" cap="flat" cmpd="sng" algn="ctr">
            <a:solidFill>
              <a:srgbClr val="000000"/>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ctr" defTabSz="514350" fontAlgn="base">
              <a:spcBef>
                <a:spcPct val="0"/>
              </a:spcBef>
              <a:spcAft>
                <a:spcPct val="0"/>
              </a:spcAft>
            </a:pPr>
            <a:endParaRPr lang="en-IN" sz="1913">
              <a:solidFill>
                <a:srgbClr val="000000"/>
              </a:solidFill>
              <a:ea typeface="ヒラギノ角ゴ ProN W3" pitchFamily="-107" charset="-128"/>
              <a:cs typeface="ヒラギノ角ゴ ProN W3" pitchFamily="-107" charset="-128"/>
              <a:sym typeface="Gill Sans" pitchFamily="-107" charset="0"/>
            </a:endParaRPr>
          </a:p>
        </p:txBody>
      </p:sp>
      <p:sp>
        <p:nvSpPr>
          <p:cNvPr id="6" name="Rectangle 5"/>
          <p:cNvSpPr/>
          <p:nvPr/>
        </p:nvSpPr>
        <p:spPr>
          <a:xfrm>
            <a:off x="70396" y="1256246"/>
            <a:ext cx="9036496" cy="5693866"/>
          </a:xfrm>
          <a:prstGeom prst="rect">
            <a:avLst/>
          </a:prstGeom>
        </p:spPr>
        <p:txBody>
          <a:bodyPr wrap="square">
            <a:spAutoFit/>
          </a:bodyPr>
          <a:lstStyle/>
          <a:p>
            <a:r>
              <a:rPr lang="en-US" b="1" dirty="0"/>
              <a:t>Active Loans Passed Final Maturity: </a:t>
            </a:r>
            <a:r>
              <a:rPr lang="en-IN" sz="1600" dirty="0"/>
              <a:t>This report generates passed final maturity for all active loans for the selected parameters (Filtering details by selecting) - “Office”, “Currency”, “Loan purpose”, “Fund”, “Product”, “Loan Officer”. </a:t>
            </a:r>
          </a:p>
          <a:p>
            <a:endParaRPr lang="en-US" sz="1600" b="1" dirty="0"/>
          </a:p>
          <a:p>
            <a:r>
              <a:rPr lang="en-US" b="1" dirty="0"/>
              <a:t>Active Loans Passed Final Maturity Summary: </a:t>
            </a:r>
            <a:r>
              <a:rPr lang="en-IN" sz="1600" dirty="0"/>
              <a:t>This report generates passed final maturity summary for all active loans for the selected parameters (Filtering details by selecting) - “Office”, “Currency”, “Loan purpose”, “Fund”, “Product”, “Loan Officer”. </a:t>
            </a:r>
          </a:p>
          <a:p>
            <a:endParaRPr lang="en-US" sz="1600" b="1" dirty="0"/>
          </a:p>
          <a:p>
            <a:r>
              <a:rPr lang="en-US" b="1" dirty="0"/>
              <a:t>Aging Detail: </a:t>
            </a:r>
            <a:r>
              <a:rPr lang="en-IN" sz="1600" dirty="0"/>
              <a:t>This report generates aging detail of loans for the selected “Office”. </a:t>
            </a:r>
            <a:endParaRPr lang="en-US" sz="1600" b="1" dirty="0"/>
          </a:p>
          <a:p>
            <a:endParaRPr lang="en-US" sz="1600" b="1" dirty="0"/>
          </a:p>
          <a:p>
            <a:r>
              <a:rPr lang="en-US" b="1" dirty="0"/>
              <a:t>Aging Summary (Arrears in Months): </a:t>
            </a:r>
            <a:r>
              <a:rPr lang="en-IN" sz="1600" dirty="0"/>
              <a:t>This report generates Aging summary – arrears in months for all loans for the selected parameters (Filtering details by selecting) - “Office”, “Currency”</a:t>
            </a:r>
            <a:endParaRPr lang="en-US" sz="1600" b="1" dirty="0"/>
          </a:p>
          <a:p>
            <a:endParaRPr lang="en-US" sz="1600" b="1" dirty="0"/>
          </a:p>
          <a:p>
            <a:r>
              <a:rPr lang="en-US" b="1" dirty="0"/>
              <a:t>Aging Summary (Arrears in Weeks): </a:t>
            </a:r>
            <a:r>
              <a:rPr lang="en-IN" sz="1600" dirty="0"/>
              <a:t>This report generates Aging summary – arrears in weeks for all loans for the selected parameters (Filtering details by selecting) - “Office”, “Currency”</a:t>
            </a:r>
            <a:endParaRPr lang="en-US" sz="1600" b="1" dirty="0"/>
          </a:p>
          <a:p>
            <a:endParaRPr lang="en-US" sz="1600" b="1" dirty="0"/>
          </a:p>
          <a:p>
            <a:r>
              <a:rPr lang="en-US" b="1" dirty="0"/>
              <a:t>Branch Expected Cash Flow: </a:t>
            </a:r>
            <a:r>
              <a:rPr lang="en-IN" sz="1600" dirty="0"/>
              <a:t>This report generates Branch expected cash flow for the selected parameters (Filtering details by selecting) - “Office”, </a:t>
            </a:r>
            <a:r>
              <a:rPr lang="en-US" sz="1600" dirty="0"/>
              <a:t>“start date”, “end date”, and select output </a:t>
            </a:r>
            <a:r>
              <a:rPr lang="en-US" sz="1600" dirty="0" smtClean="0"/>
              <a:t>type</a:t>
            </a:r>
          </a:p>
          <a:p>
            <a:endParaRPr lang="en-US" sz="1600" b="1" dirty="0"/>
          </a:p>
          <a:p>
            <a:r>
              <a:rPr lang="en-US" b="1" dirty="0"/>
              <a:t>Expected Payments By Date – Basic: </a:t>
            </a:r>
            <a:r>
              <a:rPr lang="en-IN" sz="1600" dirty="0"/>
              <a:t>This report generates Expected payments by date for the selected parameters (Filtering details by selecting) - “Office”, “Loan Officer”, “start date”, “end date” </a:t>
            </a:r>
          </a:p>
          <a:p>
            <a:endParaRPr lang="en-US" sz="1600" b="1" dirty="0"/>
          </a:p>
        </p:txBody>
      </p:sp>
      <p:sp>
        <p:nvSpPr>
          <p:cNvPr id="7" name="Rectangle 6"/>
          <p:cNvSpPr/>
          <p:nvPr/>
        </p:nvSpPr>
        <p:spPr>
          <a:xfrm>
            <a:off x="357104" y="647673"/>
            <a:ext cx="6231119" cy="338554"/>
          </a:xfrm>
          <a:prstGeom prst="rect">
            <a:avLst/>
          </a:prstGeom>
        </p:spPr>
        <p:txBody>
          <a:bodyPr wrap="square">
            <a:spAutoFit/>
          </a:bodyPr>
          <a:lstStyle/>
          <a:p>
            <a:endParaRPr lang="en-IN" sz="1600" b="1" dirty="0">
              <a:solidFill>
                <a:schemeClr val="bg1"/>
              </a:solidFill>
            </a:endParaRPr>
          </a:p>
        </p:txBody>
      </p:sp>
      <p:sp>
        <p:nvSpPr>
          <p:cNvPr id="3" name="TextBox 2"/>
          <p:cNvSpPr txBox="1"/>
          <p:nvPr/>
        </p:nvSpPr>
        <p:spPr>
          <a:xfrm>
            <a:off x="227821" y="645757"/>
            <a:ext cx="5688632" cy="338554"/>
          </a:xfrm>
          <a:prstGeom prst="rect">
            <a:avLst/>
          </a:prstGeom>
          <a:noFill/>
        </p:spPr>
        <p:txBody>
          <a:bodyPr wrap="square" rtlCol="0">
            <a:spAutoFit/>
          </a:bodyPr>
          <a:lstStyle/>
          <a:p>
            <a:r>
              <a:rPr lang="en-IN" sz="1600" b="1" dirty="0" smtClean="0">
                <a:solidFill>
                  <a:schemeClr val="bg1"/>
                </a:solidFill>
              </a:rPr>
              <a:t>LOAN REPORTS</a:t>
            </a:r>
            <a:endParaRPr lang="en-IN" sz="1600" b="1" dirty="0">
              <a:solidFill>
                <a:schemeClr val="bg1"/>
              </a:solidFill>
            </a:endParaRPr>
          </a:p>
        </p:txBody>
      </p:sp>
    </p:spTree>
    <p:extLst>
      <p:ext uri="{BB962C8B-B14F-4D97-AF65-F5344CB8AC3E}">
        <p14:creationId xmlns:p14="http://schemas.microsoft.com/office/powerpoint/2010/main" val="1014950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bwMode="auto">
          <a:xfrm>
            <a:off x="15805" y="474239"/>
            <a:ext cx="9144000" cy="685800"/>
          </a:xfrm>
          <a:prstGeom prst="rect">
            <a:avLst/>
          </a:prstGeom>
          <a:solidFill>
            <a:srgbClr val="0070C0"/>
          </a:solidFill>
          <a:ln w="25400" cap="flat" cmpd="sng" algn="ctr">
            <a:solidFill>
              <a:srgbClr val="000000"/>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ctr" defTabSz="514350" fontAlgn="base">
              <a:spcBef>
                <a:spcPct val="0"/>
              </a:spcBef>
              <a:spcAft>
                <a:spcPct val="0"/>
              </a:spcAft>
            </a:pPr>
            <a:endParaRPr lang="en-IN" sz="1913">
              <a:solidFill>
                <a:srgbClr val="000000"/>
              </a:solidFill>
              <a:ea typeface="ヒラギノ角ゴ ProN W3" pitchFamily="-107" charset="-128"/>
              <a:cs typeface="ヒラギノ角ゴ ProN W3" pitchFamily="-107" charset="-128"/>
              <a:sym typeface="Gill Sans" pitchFamily="-107" charset="0"/>
            </a:endParaRPr>
          </a:p>
        </p:txBody>
      </p:sp>
      <p:sp>
        <p:nvSpPr>
          <p:cNvPr id="6" name="Rectangle 5"/>
          <p:cNvSpPr/>
          <p:nvPr/>
        </p:nvSpPr>
        <p:spPr>
          <a:xfrm>
            <a:off x="70396" y="1196752"/>
            <a:ext cx="9036496" cy="5755422"/>
          </a:xfrm>
          <a:prstGeom prst="rect">
            <a:avLst/>
          </a:prstGeom>
        </p:spPr>
        <p:txBody>
          <a:bodyPr wrap="square">
            <a:spAutoFit/>
          </a:bodyPr>
          <a:lstStyle/>
          <a:p>
            <a:r>
              <a:rPr lang="en-US" sz="1600" b="1" dirty="0"/>
              <a:t>Expected Payments By Date – Formatted: </a:t>
            </a:r>
            <a:r>
              <a:rPr lang="en-IN" sz="1600" dirty="0"/>
              <a:t>This report generates Expected payments by date in formatted for the selected parameters (Filtering details by selecting) - “Office”, “Loan Officer”, “start date”, “end date” and select output type. </a:t>
            </a:r>
          </a:p>
          <a:p>
            <a:endParaRPr lang="en-IN" sz="1600" dirty="0"/>
          </a:p>
          <a:p>
            <a:r>
              <a:rPr lang="en-US" sz="1600" b="1" dirty="0"/>
              <a:t>Loans Awaiting Disbursal: </a:t>
            </a:r>
            <a:r>
              <a:rPr lang="en-IN" sz="1600" dirty="0"/>
              <a:t>This report generates Loans which are awaiting for disbursal for the selected parameters (Filtering details by selecting) - “Office”, “Currency”, “Loan purpose”, “Fund”, “Product”, “Loan Officer”. </a:t>
            </a:r>
          </a:p>
          <a:p>
            <a:endParaRPr lang="en-IN" sz="1600" dirty="0"/>
          </a:p>
          <a:p>
            <a:r>
              <a:rPr lang="en-US" sz="1600" b="1" dirty="0"/>
              <a:t>Loans Pending Approval: </a:t>
            </a:r>
            <a:r>
              <a:rPr lang="en-IN" sz="1600" dirty="0"/>
              <a:t>This report generates Loans which are pending for approval for the selected parameters (Filtering details by selecting) - “Office”, “Currency”, “Loan purpose”, “Product”, “Loan Officer”. </a:t>
            </a:r>
          </a:p>
          <a:p>
            <a:endParaRPr lang="en-IN" sz="1600" dirty="0"/>
          </a:p>
          <a:p>
            <a:r>
              <a:rPr lang="en-US" sz="1600" b="1" dirty="0"/>
              <a:t>Obligation Met Loans Details: </a:t>
            </a:r>
            <a:r>
              <a:rPr lang="en-IN" sz="1600" dirty="0"/>
              <a:t>This report generates Loans which have met obligations for the selected parameters (Filtering details by selecting) - “Office”, “Currency”, “Loan purpose”, “Fund”, “Product”, “Loan Officer”, “Start date”, “End date”. </a:t>
            </a:r>
          </a:p>
          <a:p>
            <a:endParaRPr lang="en-IN" sz="1600" dirty="0"/>
          </a:p>
          <a:p>
            <a:r>
              <a:rPr lang="en-US" sz="1600" b="1" dirty="0"/>
              <a:t>Portfolio at Risk: </a:t>
            </a:r>
            <a:r>
              <a:rPr lang="en-IN" sz="1600" dirty="0"/>
              <a:t>This report generates Portfolio at risk for the selected parameters (Filtering details by selecting) - “Office”, “Currency”, “Loan purpose”, “Fund”, “Product”, “Loan Officer”, “Start date”, “End date”. </a:t>
            </a:r>
          </a:p>
          <a:p>
            <a:endParaRPr lang="en-US" sz="1600" b="1" dirty="0" smtClean="0"/>
          </a:p>
          <a:p>
            <a:r>
              <a:rPr lang="en-US" sz="1600" b="1" dirty="0"/>
              <a:t>Rescheduled Loans: </a:t>
            </a:r>
            <a:r>
              <a:rPr lang="en-IN" sz="1600" dirty="0"/>
              <a:t>This report generates loans which are rescheduled for the selected parameters (Filtering details by selecting) - “Office”, “currency”, “start date”, “end date” </a:t>
            </a:r>
          </a:p>
          <a:p>
            <a:endParaRPr lang="en-IN" sz="1600" dirty="0"/>
          </a:p>
          <a:p>
            <a:r>
              <a:rPr lang="en-US" sz="1600" b="1" dirty="0"/>
              <a:t>Written-Off Loans: </a:t>
            </a:r>
            <a:r>
              <a:rPr lang="en-IN" sz="1600" dirty="0"/>
              <a:t>This report generates written-off loans for the selected parameters (Filtering details by selecting) - “Office”, “currency”, “start date”, “end date” </a:t>
            </a:r>
            <a:endParaRPr lang="en-US" sz="1600" b="1" dirty="0"/>
          </a:p>
        </p:txBody>
      </p:sp>
      <p:sp>
        <p:nvSpPr>
          <p:cNvPr id="7" name="Rectangle 6"/>
          <p:cNvSpPr/>
          <p:nvPr/>
        </p:nvSpPr>
        <p:spPr>
          <a:xfrm>
            <a:off x="357104" y="647673"/>
            <a:ext cx="6231119" cy="338554"/>
          </a:xfrm>
          <a:prstGeom prst="rect">
            <a:avLst/>
          </a:prstGeom>
        </p:spPr>
        <p:txBody>
          <a:bodyPr wrap="square">
            <a:spAutoFit/>
          </a:bodyPr>
          <a:lstStyle/>
          <a:p>
            <a:endParaRPr lang="en-IN" sz="1600" b="1" dirty="0">
              <a:solidFill>
                <a:schemeClr val="bg1"/>
              </a:solidFill>
            </a:endParaRPr>
          </a:p>
        </p:txBody>
      </p:sp>
      <p:sp>
        <p:nvSpPr>
          <p:cNvPr id="3" name="TextBox 2"/>
          <p:cNvSpPr txBox="1"/>
          <p:nvPr/>
        </p:nvSpPr>
        <p:spPr>
          <a:xfrm>
            <a:off x="227821" y="645757"/>
            <a:ext cx="5688632" cy="338554"/>
          </a:xfrm>
          <a:prstGeom prst="rect">
            <a:avLst/>
          </a:prstGeom>
          <a:noFill/>
        </p:spPr>
        <p:txBody>
          <a:bodyPr wrap="square" rtlCol="0">
            <a:spAutoFit/>
          </a:bodyPr>
          <a:lstStyle/>
          <a:p>
            <a:r>
              <a:rPr lang="en-IN" sz="1600" b="1" dirty="0" smtClean="0">
                <a:solidFill>
                  <a:schemeClr val="bg1"/>
                </a:solidFill>
              </a:rPr>
              <a:t>LOAN REPORTS</a:t>
            </a:r>
            <a:endParaRPr lang="en-IN" sz="1600" b="1" dirty="0">
              <a:solidFill>
                <a:schemeClr val="bg1"/>
              </a:solidFill>
            </a:endParaRPr>
          </a:p>
        </p:txBody>
      </p:sp>
    </p:spTree>
    <p:extLst>
      <p:ext uri="{BB962C8B-B14F-4D97-AF65-F5344CB8AC3E}">
        <p14:creationId xmlns:p14="http://schemas.microsoft.com/office/powerpoint/2010/main" val="2580606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259632" y="1772816"/>
            <a:ext cx="6948264" cy="2062103"/>
          </a:xfrm>
          <a:prstGeom prst="rect">
            <a:avLst/>
          </a:prstGeom>
          <a:noFill/>
        </p:spPr>
        <p:txBody>
          <a:bodyPr wrap="square" rtlCol="0">
            <a:spAutoFit/>
          </a:bodyPr>
          <a:lstStyle/>
          <a:p>
            <a:r>
              <a:rPr lang="en-IN" sz="3200" b="1" dirty="0">
                <a:solidFill>
                  <a:schemeClr val="accent2">
                    <a:lumMod val="50000"/>
                  </a:schemeClr>
                </a:solidFill>
              </a:rPr>
              <a:t> </a:t>
            </a:r>
            <a:r>
              <a:rPr lang="en-IN" sz="3200" b="1" dirty="0" smtClean="0">
                <a:solidFill>
                  <a:schemeClr val="accent2">
                    <a:lumMod val="50000"/>
                  </a:schemeClr>
                </a:solidFill>
              </a:rPr>
              <a:t>                  Thank You</a:t>
            </a:r>
          </a:p>
          <a:p>
            <a:endParaRPr lang="en-IN" sz="3200" b="1" dirty="0">
              <a:solidFill>
                <a:schemeClr val="accent2">
                  <a:lumMod val="50000"/>
                </a:schemeClr>
              </a:solidFill>
            </a:endParaRPr>
          </a:p>
          <a:p>
            <a:endParaRPr lang="en-IN" sz="800" b="1" dirty="0">
              <a:solidFill>
                <a:schemeClr val="accent2">
                  <a:lumMod val="50000"/>
                </a:schemeClr>
              </a:solidFill>
            </a:endParaRPr>
          </a:p>
          <a:p>
            <a:endParaRPr lang="en-IN" sz="800" b="1" dirty="0" smtClean="0">
              <a:solidFill>
                <a:schemeClr val="accent2">
                  <a:lumMod val="50000"/>
                </a:schemeClr>
              </a:solidFill>
            </a:endParaRPr>
          </a:p>
          <a:p>
            <a:endParaRPr lang="en-IN" sz="800" b="1" dirty="0">
              <a:solidFill>
                <a:schemeClr val="accent2">
                  <a:lumMod val="50000"/>
                </a:schemeClr>
              </a:solidFill>
            </a:endParaRPr>
          </a:p>
          <a:p>
            <a:endParaRPr lang="en-IN" sz="800" b="1" dirty="0" smtClean="0">
              <a:solidFill>
                <a:schemeClr val="accent2">
                  <a:lumMod val="50000"/>
                </a:schemeClr>
              </a:solidFill>
            </a:endParaRPr>
          </a:p>
          <a:p>
            <a:endParaRPr lang="en-IN" sz="800" b="1" dirty="0">
              <a:solidFill>
                <a:schemeClr val="accent2">
                  <a:lumMod val="50000"/>
                </a:schemeClr>
              </a:solidFill>
            </a:endParaRPr>
          </a:p>
          <a:p>
            <a:endParaRPr lang="en-IN" sz="800" b="1" dirty="0" smtClean="0">
              <a:solidFill>
                <a:schemeClr val="accent2">
                  <a:lumMod val="50000"/>
                </a:schemeClr>
              </a:solidFill>
            </a:endParaRPr>
          </a:p>
          <a:p>
            <a:endParaRPr lang="en-IN" sz="800" b="1" dirty="0">
              <a:solidFill>
                <a:schemeClr val="accent2">
                  <a:lumMod val="50000"/>
                </a:schemeClr>
              </a:solidFill>
            </a:endParaRPr>
          </a:p>
          <a:p>
            <a:endParaRPr lang="en-IN" sz="800" b="1" dirty="0" smtClean="0">
              <a:solidFill>
                <a:schemeClr val="accent2">
                  <a:lumMod val="50000"/>
                </a:schemeClr>
              </a:solidFill>
            </a:endParaRPr>
          </a:p>
        </p:txBody>
      </p:sp>
    </p:spTree>
    <p:extLst>
      <p:ext uri="{BB962C8B-B14F-4D97-AF65-F5344CB8AC3E}">
        <p14:creationId xmlns:p14="http://schemas.microsoft.com/office/powerpoint/2010/main" val="1797600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bwMode="auto">
          <a:xfrm>
            <a:off x="15805" y="474239"/>
            <a:ext cx="9144000" cy="685800"/>
          </a:xfrm>
          <a:prstGeom prst="rect">
            <a:avLst/>
          </a:prstGeom>
          <a:solidFill>
            <a:srgbClr val="0070C0"/>
          </a:solidFill>
          <a:ln w="25400" cap="flat" cmpd="sng" algn="ctr">
            <a:solidFill>
              <a:srgbClr val="000000"/>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ctr" defTabSz="514350" fontAlgn="base">
              <a:spcBef>
                <a:spcPct val="0"/>
              </a:spcBef>
              <a:spcAft>
                <a:spcPct val="0"/>
              </a:spcAft>
            </a:pPr>
            <a:endParaRPr lang="en-IN" sz="1913">
              <a:solidFill>
                <a:srgbClr val="000000"/>
              </a:solidFill>
              <a:ea typeface="ヒラギノ角ゴ ProN W3" pitchFamily="-107" charset="-128"/>
              <a:cs typeface="ヒラギノ角ゴ ProN W3" pitchFamily="-107" charset="-128"/>
              <a:sym typeface="Gill Sans" pitchFamily="-107" charset="0"/>
            </a:endParaRPr>
          </a:p>
        </p:txBody>
      </p:sp>
      <p:sp>
        <p:nvSpPr>
          <p:cNvPr id="6" name="Rectangle 5"/>
          <p:cNvSpPr/>
          <p:nvPr/>
        </p:nvSpPr>
        <p:spPr>
          <a:xfrm>
            <a:off x="231321" y="1246756"/>
            <a:ext cx="8712968" cy="5555367"/>
          </a:xfrm>
          <a:prstGeom prst="rect">
            <a:avLst/>
          </a:prstGeom>
        </p:spPr>
        <p:txBody>
          <a:bodyPr wrap="square">
            <a:spAutoFit/>
          </a:bodyPr>
          <a:lstStyle/>
          <a:p>
            <a:r>
              <a:rPr lang="en-IN" sz="1600" b="1" dirty="0">
                <a:solidFill>
                  <a:schemeClr val="accent2">
                    <a:lumMod val="50000"/>
                  </a:schemeClr>
                </a:solidFill>
              </a:rPr>
              <a:t>Charges </a:t>
            </a:r>
          </a:p>
          <a:p>
            <a:r>
              <a:rPr lang="en-IN" sz="1600" dirty="0"/>
              <a:t>Charges are the Fees/Penalties. It is flexible and can be changed by an MFI to suit its requirements. Supports Flat/Percentage of the Amount. Can be charged at the time of disbursement/ by providing the specified due date.</a:t>
            </a:r>
          </a:p>
          <a:p>
            <a:r>
              <a:rPr lang="en-US" sz="1600" i="1" dirty="0">
                <a:solidFill>
                  <a:schemeClr val="bg2">
                    <a:lumMod val="50000"/>
                  </a:schemeClr>
                </a:solidFill>
              </a:rPr>
              <a:t>Admin&gt;&gt;Products&gt;&gt;Charges&gt;&gt;Create charge</a:t>
            </a:r>
            <a:endParaRPr lang="en-IN" sz="1600" i="1" dirty="0">
              <a:solidFill>
                <a:schemeClr val="bg2">
                  <a:lumMod val="50000"/>
                </a:schemeClr>
              </a:solidFill>
            </a:endParaRPr>
          </a:p>
          <a:p>
            <a:endParaRPr lang="en-IN" sz="1600" b="1" dirty="0">
              <a:solidFill>
                <a:schemeClr val="accent1">
                  <a:lumMod val="75000"/>
                </a:schemeClr>
              </a:solidFill>
            </a:endParaRPr>
          </a:p>
          <a:p>
            <a:r>
              <a:rPr lang="en-IN" sz="1600" b="1" dirty="0">
                <a:solidFill>
                  <a:schemeClr val="accent2">
                    <a:lumMod val="50000"/>
                  </a:schemeClr>
                </a:solidFill>
              </a:rPr>
              <a:t>Loan Product</a:t>
            </a:r>
            <a:endParaRPr lang="en-IN" sz="1600" dirty="0">
              <a:solidFill>
                <a:schemeClr val="accent2">
                  <a:lumMod val="50000"/>
                </a:schemeClr>
              </a:solidFill>
            </a:endParaRPr>
          </a:p>
          <a:p>
            <a:r>
              <a:rPr lang="en-IN" sz="1600" dirty="0"/>
              <a:t>Mifos X supports Flexibility for editing the loan products at the client level. Presently has 2 types of interest method </a:t>
            </a:r>
            <a:r>
              <a:rPr lang="en-IN" sz="1600" dirty="0" err="1"/>
              <a:t>i.e</a:t>
            </a:r>
            <a:r>
              <a:rPr lang="en-IN" sz="1600" dirty="0"/>
              <a:t> Flat &amp; Declining balance. Declining balance interest recalculations is on the road map.    </a:t>
            </a:r>
          </a:p>
          <a:p>
            <a:r>
              <a:rPr lang="en-US" sz="1600" i="1" dirty="0">
                <a:solidFill>
                  <a:schemeClr val="bg2">
                    <a:lumMod val="50000"/>
                  </a:schemeClr>
                </a:solidFill>
              </a:rPr>
              <a:t>Admin&gt;&gt;Products&gt;&gt;Loan Products&gt;&gt;Create loan product</a:t>
            </a:r>
          </a:p>
          <a:p>
            <a:endParaRPr lang="en-IN" sz="500" dirty="0"/>
          </a:p>
          <a:p>
            <a:r>
              <a:rPr lang="en-IN" sz="1600" b="1" dirty="0">
                <a:solidFill>
                  <a:schemeClr val="accent4">
                    <a:lumMod val="50000"/>
                  </a:schemeClr>
                </a:solidFill>
              </a:rPr>
              <a:t>Include in borrower loan cycle counter: </a:t>
            </a:r>
            <a:r>
              <a:rPr lang="en-IN" sz="1600" dirty="0"/>
              <a:t>Will keep the records of how many loans are given. </a:t>
            </a:r>
          </a:p>
          <a:p>
            <a:endParaRPr lang="en-IN" sz="700" b="1" dirty="0"/>
          </a:p>
          <a:p>
            <a:r>
              <a:rPr lang="en-IN" sz="1600" b="1" dirty="0">
                <a:solidFill>
                  <a:schemeClr val="accent4">
                    <a:lumMod val="50000"/>
                  </a:schemeClr>
                </a:solidFill>
              </a:rPr>
              <a:t>Amortization: </a:t>
            </a:r>
            <a:r>
              <a:rPr lang="en-IN" sz="1600" dirty="0"/>
              <a:t>Equal instalments - In the repayment schedule it will show the equal instalments; Equal principal payments – In the repayment schedule it will show the equal principal payments. </a:t>
            </a:r>
            <a:endParaRPr lang="en-IN" sz="1600" dirty="0" smtClean="0"/>
          </a:p>
          <a:p>
            <a:r>
              <a:rPr lang="en-IN" sz="1600" b="1" dirty="0">
                <a:solidFill>
                  <a:schemeClr val="accent4">
                    <a:lumMod val="50000"/>
                  </a:schemeClr>
                </a:solidFill>
              </a:rPr>
              <a:t>Interest Method: </a:t>
            </a:r>
            <a:r>
              <a:rPr lang="en-IN" sz="1600" dirty="0"/>
              <a:t>As of now Mifos X supports 2 Types – </a:t>
            </a:r>
          </a:p>
          <a:p>
            <a:r>
              <a:rPr lang="en-IN" sz="1600" dirty="0"/>
              <a:t>Flat - A fixed interest is calculated based on the initial principal amount; </a:t>
            </a:r>
          </a:p>
          <a:p>
            <a:r>
              <a:rPr lang="en-IN" sz="1600" dirty="0"/>
              <a:t>Declining balance - The interest for a particular repayment is calculated on the remaining principal to be paid and not on the initial principal amount. </a:t>
            </a:r>
          </a:p>
          <a:p>
            <a:endParaRPr lang="en-IN" sz="700" b="1" dirty="0"/>
          </a:p>
          <a:p>
            <a:r>
              <a:rPr lang="en-IN" sz="1600" b="1" dirty="0">
                <a:solidFill>
                  <a:schemeClr val="accent4">
                    <a:lumMod val="50000"/>
                  </a:schemeClr>
                </a:solidFill>
              </a:rPr>
              <a:t>Interest calculation period: </a:t>
            </a:r>
            <a:r>
              <a:rPr lang="en-IN" sz="1600" dirty="0"/>
              <a:t>“Daily” - Will Calculate the interest on DAILY basis ex: Month of Feb as 28days and it will calculate only 28days, wherein as in “SAME AS REPAYMENT PERIOD” it calculates for the month i.e. 30days</a:t>
            </a:r>
            <a:r>
              <a:rPr lang="en-IN" sz="1600" dirty="0" smtClean="0"/>
              <a:t>.</a:t>
            </a:r>
            <a:endParaRPr lang="en-IN" sz="1600" dirty="0"/>
          </a:p>
        </p:txBody>
      </p:sp>
      <p:sp>
        <p:nvSpPr>
          <p:cNvPr id="7" name="Rectangle 6"/>
          <p:cNvSpPr/>
          <p:nvPr/>
        </p:nvSpPr>
        <p:spPr>
          <a:xfrm>
            <a:off x="357104" y="647673"/>
            <a:ext cx="6231119" cy="338554"/>
          </a:xfrm>
          <a:prstGeom prst="rect">
            <a:avLst/>
          </a:prstGeom>
        </p:spPr>
        <p:txBody>
          <a:bodyPr wrap="square">
            <a:spAutoFit/>
          </a:bodyPr>
          <a:lstStyle/>
          <a:p>
            <a:endParaRPr lang="en-IN" sz="1600" b="1" dirty="0">
              <a:solidFill>
                <a:schemeClr val="bg1"/>
              </a:solidFill>
            </a:endParaRPr>
          </a:p>
        </p:txBody>
      </p:sp>
      <p:sp>
        <p:nvSpPr>
          <p:cNvPr id="3" name="TextBox 2"/>
          <p:cNvSpPr txBox="1"/>
          <p:nvPr/>
        </p:nvSpPr>
        <p:spPr>
          <a:xfrm>
            <a:off x="227821" y="645757"/>
            <a:ext cx="5688632" cy="338554"/>
          </a:xfrm>
          <a:prstGeom prst="rect">
            <a:avLst/>
          </a:prstGeom>
          <a:noFill/>
        </p:spPr>
        <p:txBody>
          <a:bodyPr wrap="square" rtlCol="0">
            <a:spAutoFit/>
          </a:bodyPr>
          <a:lstStyle/>
          <a:p>
            <a:r>
              <a:rPr lang="en-IN" sz="1600" b="1" dirty="0" smtClean="0">
                <a:solidFill>
                  <a:schemeClr val="bg1"/>
                </a:solidFill>
              </a:rPr>
              <a:t>LENDING</a:t>
            </a:r>
            <a:endParaRPr lang="en-IN" sz="1600" b="1" dirty="0">
              <a:solidFill>
                <a:schemeClr val="bg1"/>
              </a:solidFill>
            </a:endParaRPr>
          </a:p>
        </p:txBody>
      </p:sp>
    </p:spTree>
    <p:extLst>
      <p:ext uri="{BB962C8B-B14F-4D97-AF65-F5344CB8AC3E}">
        <p14:creationId xmlns:p14="http://schemas.microsoft.com/office/powerpoint/2010/main" val="20114197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bwMode="auto">
          <a:xfrm>
            <a:off x="15805" y="474239"/>
            <a:ext cx="9144000" cy="685800"/>
          </a:xfrm>
          <a:prstGeom prst="rect">
            <a:avLst/>
          </a:prstGeom>
          <a:solidFill>
            <a:srgbClr val="0070C0"/>
          </a:solidFill>
          <a:ln w="25400" cap="flat" cmpd="sng" algn="ctr">
            <a:solidFill>
              <a:srgbClr val="000000"/>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ctr" defTabSz="514350" fontAlgn="base">
              <a:spcBef>
                <a:spcPct val="0"/>
              </a:spcBef>
              <a:spcAft>
                <a:spcPct val="0"/>
              </a:spcAft>
            </a:pPr>
            <a:endParaRPr lang="en-IN" sz="1913">
              <a:solidFill>
                <a:srgbClr val="000000"/>
              </a:solidFill>
              <a:ea typeface="ヒラギノ角ゴ ProN W3" pitchFamily="-107" charset="-128"/>
              <a:cs typeface="ヒラギノ角ゴ ProN W3" pitchFamily="-107" charset="-128"/>
              <a:sym typeface="Gill Sans" pitchFamily="-107" charset="0"/>
            </a:endParaRPr>
          </a:p>
        </p:txBody>
      </p:sp>
      <p:sp>
        <p:nvSpPr>
          <p:cNvPr id="6" name="Rectangle 5"/>
          <p:cNvSpPr/>
          <p:nvPr/>
        </p:nvSpPr>
        <p:spPr>
          <a:xfrm>
            <a:off x="251520" y="1319343"/>
            <a:ext cx="8712968" cy="5309146"/>
          </a:xfrm>
          <a:prstGeom prst="rect">
            <a:avLst/>
          </a:prstGeom>
        </p:spPr>
        <p:txBody>
          <a:bodyPr wrap="square">
            <a:spAutoFit/>
          </a:bodyPr>
          <a:lstStyle/>
          <a:p>
            <a:endParaRPr lang="en-IN" sz="1600" b="1" dirty="0"/>
          </a:p>
          <a:p>
            <a:endParaRPr lang="en-IN" sz="700" b="1" dirty="0"/>
          </a:p>
          <a:p>
            <a:r>
              <a:rPr lang="en-IN" sz="1600" b="1" dirty="0">
                <a:solidFill>
                  <a:schemeClr val="accent4">
                    <a:lumMod val="50000"/>
                  </a:schemeClr>
                </a:solidFill>
              </a:rPr>
              <a:t>Arrears tolerance: </a:t>
            </a:r>
            <a:r>
              <a:rPr lang="en-IN" sz="1600" dirty="0"/>
              <a:t>is the automatic changing of status to Bad standing. Ex: Loan Repay amount is 115 per week, and if provided is 100 as ARREARS TOLERANCE it will only change status to Bad standing if paid is less than 100.</a:t>
            </a:r>
          </a:p>
          <a:p>
            <a:endParaRPr lang="en-IN" sz="700" b="1" dirty="0"/>
          </a:p>
          <a:p>
            <a:r>
              <a:rPr lang="en-IN" sz="1600" b="1" dirty="0">
                <a:solidFill>
                  <a:schemeClr val="accent4">
                    <a:lumMod val="50000"/>
                  </a:schemeClr>
                </a:solidFill>
              </a:rPr>
              <a:t>Repayment strategy: </a:t>
            </a:r>
            <a:r>
              <a:rPr lang="en-IN" sz="1600" dirty="0"/>
              <a:t>In Mifos style, the repaid amount gets collected as per the mentioned order: Interest –&gt; Principal &gt;&gt; Charges</a:t>
            </a:r>
          </a:p>
          <a:p>
            <a:endParaRPr lang="en-IN" sz="700" b="1" dirty="0"/>
          </a:p>
          <a:p>
            <a:r>
              <a:rPr lang="en-IN" sz="1600" b="1" dirty="0">
                <a:solidFill>
                  <a:schemeClr val="accent4">
                    <a:lumMod val="50000"/>
                  </a:schemeClr>
                </a:solidFill>
              </a:rPr>
              <a:t>Grace:</a:t>
            </a:r>
            <a:r>
              <a:rPr lang="en-IN" sz="1600" b="1" dirty="0"/>
              <a:t> </a:t>
            </a:r>
            <a:r>
              <a:rPr lang="en-IN" sz="1600" dirty="0"/>
              <a:t>On Principal Payment – will provide the grace on principal repayment for provided period; On Interest Payment - will provide the grace on interest repayment for provided period.</a:t>
            </a:r>
          </a:p>
          <a:p>
            <a:endParaRPr lang="en-IN" sz="700" b="1" dirty="0"/>
          </a:p>
          <a:p>
            <a:r>
              <a:rPr lang="en-IN" sz="1600" b="1" dirty="0">
                <a:solidFill>
                  <a:schemeClr val="accent4">
                    <a:lumMod val="50000"/>
                  </a:schemeClr>
                </a:solidFill>
              </a:rPr>
              <a:t>Interest-Free Period(s): </a:t>
            </a:r>
            <a:r>
              <a:rPr lang="en-IN" sz="1600" dirty="0"/>
              <a:t>Interest won’t be charged for the provided period. </a:t>
            </a:r>
          </a:p>
          <a:p>
            <a:endParaRPr lang="en-US" sz="700" b="1" dirty="0"/>
          </a:p>
          <a:p>
            <a:r>
              <a:rPr lang="en-US" sz="1600" b="1" dirty="0">
                <a:solidFill>
                  <a:schemeClr val="accent4">
                    <a:lumMod val="50000"/>
                  </a:schemeClr>
                </a:solidFill>
              </a:rPr>
              <a:t>Enabling Accounting: </a:t>
            </a:r>
            <a:r>
              <a:rPr lang="en-US" sz="1600" dirty="0"/>
              <a:t>can be defined from selecting None to Cash. And Accounts can be assigned respectively</a:t>
            </a:r>
            <a:r>
              <a:rPr lang="en-US" sz="1600" dirty="0" smtClean="0"/>
              <a:t>.</a:t>
            </a:r>
          </a:p>
          <a:p>
            <a:endParaRPr lang="en-US" sz="1600" dirty="0" smtClean="0"/>
          </a:p>
          <a:p>
            <a:r>
              <a:rPr lang="en-IN" sz="1600" b="1" dirty="0">
                <a:solidFill>
                  <a:schemeClr val="accent2">
                    <a:lumMod val="50000"/>
                  </a:schemeClr>
                </a:solidFill>
              </a:rPr>
              <a:t>Add Product Mix </a:t>
            </a:r>
          </a:p>
          <a:p>
            <a:r>
              <a:rPr lang="en-IN" sz="1600" dirty="0"/>
              <a:t>Enables to restrict to specific the products. Only allowed products can be used or applied for clients. </a:t>
            </a:r>
            <a:br>
              <a:rPr lang="en-IN" sz="1600" dirty="0"/>
            </a:br>
            <a:r>
              <a:rPr lang="en-IN" sz="1600" dirty="0"/>
              <a:t>Ex: If there are 3 Loan products: A, B &amp; C. Allowed products is only B then only this product can be able to apply to clients.</a:t>
            </a:r>
          </a:p>
          <a:p>
            <a:r>
              <a:rPr lang="en-US" sz="1600" i="1" dirty="0">
                <a:solidFill>
                  <a:schemeClr val="bg2">
                    <a:lumMod val="50000"/>
                  </a:schemeClr>
                </a:solidFill>
              </a:rPr>
              <a:t>Admin&gt;&gt;Products&gt;&gt;Product Mix</a:t>
            </a:r>
          </a:p>
          <a:p>
            <a:endParaRPr lang="en-IN" sz="1600" dirty="0"/>
          </a:p>
          <a:p>
            <a:endParaRPr lang="en-IN" sz="1600" dirty="0"/>
          </a:p>
        </p:txBody>
      </p:sp>
      <p:sp>
        <p:nvSpPr>
          <p:cNvPr id="7" name="Rectangle 6"/>
          <p:cNvSpPr/>
          <p:nvPr/>
        </p:nvSpPr>
        <p:spPr>
          <a:xfrm>
            <a:off x="357104" y="647673"/>
            <a:ext cx="6231119" cy="338554"/>
          </a:xfrm>
          <a:prstGeom prst="rect">
            <a:avLst/>
          </a:prstGeom>
        </p:spPr>
        <p:txBody>
          <a:bodyPr wrap="square">
            <a:spAutoFit/>
          </a:bodyPr>
          <a:lstStyle/>
          <a:p>
            <a:endParaRPr lang="en-IN" sz="1600" b="1" dirty="0">
              <a:solidFill>
                <a:schemeClr val="bg1"/>
              </a:solidFill>
            </a:endParaRPr>
          </a:p>
        </p:txBody>
      </p:sp>
      <p:sp>
        <p:nvSpPr>
          <p:cNvPr id="8" name="TextBox 7"/>
          <p:cNvSpPr txBox="1"/>
          <p:nvPr/>
        </p:nvSpPr>
        <p:spPr>
          <a:xfrm>
            <a:off x="227821" y="645757"/>
            <a:ext cx="5688632" cy="338554"/>
          </a:xfrm>
          <a:prstGeom prst="rect">
            <a:avLst/>
          </a:prstGeom>
          <a:noFill/>
        </p:spPr>
        <p:txBody>
          <a:bodyPr wrap="square" rtlCol="0">
            <a:spAutoFit/>
          </a:bodyPr>
          <a:lstStyle/>
          <a:p>
            <a:r>
              <a:rPr lang="en-IN" sz="1600" b="1" dirty="0" smtClean="0">
                <a:solidFill>
                  <a:schemeClr val="bg1"/>
                </a:solidFill>
              </a:rPr>
              <a:t>LENDING</a:t>
            </a:r>
            <a:endParaRPr lang="en-IN" sz="1600" b="1" dirty="0">
              <a:solidFill>
                <a:schemeClr val="bg1"/>
              </a:solidFill>
            </a:endParaRPr>
          </a:p>
        </p:txBody>
      </p:sp>
    </p:spTree>
    <p:extLst>
      <p:ext uri="{BB962C8B-B14F-4D97-AF65-F5344CB8AC3E}">
        <p14:creationId xmlns:p14="http://schemas.microsoft.com/office/powerpoint/2010/main" val="3894313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bwMode="auto">
          <a:xfrm>
            <a:off x="15805" y="474239"/>
            <a:ext cx="9144000" cy="685800"/>
          </a:xfrm>
          <a:prstGeom prst="rect">
            <a:avLst/>
          </a:prstGeom>
          <a:solidFill>
            <a:srgbClr val="0070C0"/>
          </a:solidFill>
          <a:ln w="25400" cap="flat" cmpd="sng" algn="ctr">
            <a:solidFill>
              <a:srgbClr val="000000"/>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ctr" defTabSz="514350" fontAlgn="base">
              <a:spcBef>
                <a:spcPct val="0"/>
              </a:spcBef>
              <a:spcAft>
                <a:spcPct val="0"/>
              </a:spcAft>
            </a:pPr>
            <a:endParaRPr lang="en-IN" sz="1913">
              <a:solidFill>
                <a:srgbClr val="000000"/>
              </a:solidFill>
              <a:ea typeface="ヒラギノ角ゴ ProN W3" pitchFamily="-107" charset="-128"/>
              <a:cs typeface="ヒラギノ角ゴ ProN W3" pitchFamily="-107" charset="-128"/>
              <a:sym typeface="Gill Sans" pitchFamily="-107" charset="0"/>
            </a:endParaRPr>
          </a:p>
        </p:txBody>
      </p:sp>
      <p:sp>
        <p:nvSpPr>
          <p:cNvPr id="6" name="Rectangle 5"/>
          <p:cNvSpPr/>
          <p:nvPr/>
        </p:nvSpPr>
        <p:spPr>
          <a:xfrm>
            <a:off x="231321" y="1246756"/>
            <a:ext cx="8712968" cy="2605842"/>
          </a:xfrm>
          <a:prstGeom prst="rect">
            <a:avLst/>
          </a:prstGeom>
        </p:spPr>
        <p:txBody>
          <a:bodyPr wrap="square">
            <a:spAutoFit/>
          </a:bodyPr>
          <a:lstStyle/>
          <a:p>
            <a:r>
              <a:rPr lang="en-IN" sz="1600" b="1" dirty="0">
                <a:solidFill>
                  <a:schemeClr val="accent2">
                    <a:lumMod val="50000"/>
                  </a:schemeClr>
                </a:solidFill>
              </a:rPr>
              <a:t>Collection sheet </a:t>
            </a:r>
          </a:p>
          <a:p>
            <a:r>
              <a:rPr lang="en-IN" sz="1600" dirty="0"/>
              <a:t>Bulk Collections &amp; withdrawals, with respect to the Branch office, Loan officer, Center &amp; Group on a Particular Meeting date can be done through this functionality. </a:t>
            </a:r>
          </a:p>
          <a:p>
            <a:r>
              <a:rPr lang="en-US" sz="1600" i="1" dirty="0">
                <a:solidFill>
                  <a:schemeClr val="bg2">
                    <a:lumMod val="50000"/>
                  </a:schemeClr>
                </a:solidFill>
              </a:rPr>
              <a:t>Collection sheet&gt;&gt;Select Branch Office&gt;&gt;Select Meeting date&gt;&gt;Select Loan Officer&gt;&gt;Select Center&gt;&gt;Select Group&gt;&gt;Click on Collection sheet button</a:t>
            </a:r>
          </a:p>
          <a:p>
            <a:endParaRPr lang="en-US" sz="1600" dirty="0">
              <a:solidFill>
                <a:schemeClr val="accent2">
                  <a:lumMod val="50000"/>
                </a:schemeClr>
              </a:solidFill>
            </a:endParaRPr>
          </a:p>
          <a:p>
            <a:pPr>
              <a:spcAft>
                <a:spcPts val="200"/>
              </a:spcAft>
            </a:pPr>
            <a:r>
              <a:rPr lang="en-US" sz="1600" b="1" dirty="0">
                <a:solidFill>
                  <a:schemeClr val="accent2">
                    <a:lumMod val="50000"/>
                  </a:schemeClr>
                </a:solidFill>
              </a:rPr>
              <a:t>Bulk Loan Reassignment</a:t>
            </a:r>
          </a:p>
          <a:p>
            <a:pPr>
              <a:spcAft>
                <a:spcPts val="200"/>
              </a:spcAft>
            </a:pPr>
            <a:r>
              <a:rPr lang="en-US" sz="1600" dirty="0"/>
              <a:t>Loan can be reassigned from one Loan officer to other Loan officer.</a:t>
            </a:r>
          </a:p>
          <a:p>
            <a:pPr>
              <a:spcAft>
                <a:spcPts val="200"/>
              </a:spcAft>
            </a:pPr>
            <a:r>
              <a:rPr lang="en-US" sz="1600" i="1" dirty="0">
                <a:solidFill>
                  <a:schemeClr val="bg2">
                    <a:lumMod val="50000"/>
                  </a:schemeClr>
                </a:solidFill>
              </a:rPr>
              <a:t>Admin&gt;&gt;Organization&gt;&gt;Bulk Loan Reassignment&gt;&gt;Select Office&gt;&gt;Date&gt;&gt;From loan Officer&gt;&gt;Too loan Officer</a:t>
            </a:r>
            <a:endParaRPr lang="en-IN" sz="1600" i="1" dirty="0">
              <a:solidFill>
                <a:schemeClr val="bg2">
                  <a:lumMod val="50000"/>
                </a:schemeClr>
              </a:solidFill>
            </a:endParaRPr>
          </a:p>
        </p:txBody>
      </p:sp>
      <p:sp>
        <p:nvSpPr>
          <p:cNvPr id="7" name="Rectangle 6"/>
          <p:cNvSpPr/>
          <p:nvPr/>
        </p:nvSpPr>
        <p:spPr>
          <a:xfrm>
            <a:off x="357104" y="647673"/>
            <a:ext cx="6231119" cy="338554"/>
          </a:xfrm>
          <a:prstGeom prst="rect">
            <a:avLst/>
          </a:prstGeom>
        </p:spPr>
        <p:txBody>
          <a:bodyPr wrap="square">
            <a:spAutoFit/>
          </a:bodyPr>
          <a:lstStyle/>
          <a:p>
            <a:endParaRPr lang="en-IN" sz="1600" b="1" dirty="0">
              <a:solidFill>
                <a:schemeClr val="bg1"/>
              </a:solidFill>
            </a:endParaRPr>
          </a:p>
        </p:txBody>
      </p:sp>
      <p:sp>
        <p:nvSpPr>
          <p:cNvPr id="3" name="TextBox 2"/>
          <p:cNvSpPr txBox="1"/>
          <p:nvPr/>
        </p:nvSpPr>
        <p:spPr>
          <a:xfrm>
            <a:off x="227821" y="645757"/>
            <a:ext cx="5688632" cy="338554"/>
          </a:xfrm>
          <a:prstGeom prst="rect">
            <a:avLst/>
          </a:prstGeom>
          <a:noFill/>
        </p:spPr>
        <p:txBody>
          <a:bodyPr wrap="square" rtlCol="0">
            <a:spAutoFit/>
          </a:bodyPr>
          <a:lstStyle/>
          <a:p>
            <a:r>
              <a:rPr lang="en-IN" sz="1600" b="1" dirty="0" smtClean="0">
                <a:solidFill>
                  <a:schemeClr val="bg1"/>
                </a:solidFill>
              </a:rPr>
              <a:t>LENDING</a:t>
            </a:r>
            <a:endParaRPr lang="en-IN" sz="1600" b="1" dirty="0">
              <a:solidFill>
                <a:schemeClr val="bg1"/>
              </a:solidFill>
            </a:endParaRPr>
          </a:p>
        </p:txBody>
      </p:sp>
    </p:spTree>
    <p:extLst>
      <p:ext uri="{BB962C8B-B14F-4D97-AF65-F5344CB8AC3E}">
        <p14:creationId xmlns:p14="http://schemas.microsoft.com/office/powerpoint/2010/main" val="2688080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bwMode="auto">
          <a:xfrm>
            <a:off x="15805" y="474239"/>
            <a:ext cx="9144000" cy="685800"/>
          </a:xfrm>
          <a:prstGeom prst="rect">
            <a:avLst/>
          </a:prstGeom>
          <a:solidFill>
            <a:srgbClr val="0070C0"/>
          </a:solidFill>
          <a:ln w="25400" cap="flat" cmpd="sng" algn="ctr">
            <a:solidFill>
              <a:srgbClr val="000000"/>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ctr" defTabSz="514350" fontAlgn="base">
              <a:spcBef>
                <a:spcPct val="0"/>
              </a:spcBef>
              <a:spcAft>
                <a:spcPct val="0"/>
              </a:spcAft>
            </a:pPr>
            <a:endParaRPr lang="en-IN" sz="1913">
              <a:solidFill>
                <a:srgbClr val="000000"/>
              </a:solidFill>
              <a:ea typeface="ヒラギノ角ゴ ProN W3" pitchFamily="-107" charset="-128"/>
              <a:cs typeface="ヒラギノ角ゴ ProN W3" pitchFamily="-107" charset="-128"/>
              <a:sym typeface="Gill Sans" pitchFamily="-107" charset="0"/>
            </a:endParaRPr>
          </a:p>
        </p:txBody>
      </p:sp>
      <p:sp>
        <p:nvSpPr>
          <p:cNvPr id="6" name="Rectangle 5"/>
          <p:cNvSpPr/>
          <p:nvPr/>
        </p:nvSpPr>
        <p:spPr>
          <a:xfrm>
            <a:off x="231321" y="2080007"/>
            <a:ext cx="8712968" cy="3293209"/>
          </a:xfrm>
          <a:prstGeom prst="rect">
            <a:avLst/>
          </a:prstGeom>
        </p:spPr>
        <p:txBody>
          <a:bodyPr wrap="square">
            <a:spAutoFit/>
          </a:bodyPr>
          <a:lstStyle/>
          <a:p>
            <a:r>
              <a:rPr lang="en-IN" sz="1600" b="1" dirty="0"/>
              <a:t>In Mifos the Rounding Mode options means:</a:t>
            </a:r>
          </a:p>
          <a:p>
            <a:pPr>
              <a:buNone/>
            </a:pPr>
            <a:r>
              <a:rPr lang="en-IN" sz="1600" dirty="0"/>
              <a:t>    </a:t>
            </a:r>
            <a:r>
              <a:rPr lang="en-IN" sz="1600" b="1" dirty="0"/>
              <a:t>HALF UP</a:t>
            </a:r>
            <a:r>
              <a:rPr lang="en-IN" sz="1600" dirty="0"/>
              <a:t>: If the discarded digit is 5 or greater, the next digit is rounded up.</a:t>
            </a:r>
          </a:p>
          <a:p>
            <a:pPr>
              <a:buNone/>
            </a:pPr>
            <a:r>
              <a:rPr lang="en-IN" sz="1600" dirty="0"/>
              <a:t>    </a:t>
            </a:r>
            <a:r>
              <a:rPr lang="en-IN" sz="1600" b="1" dirty="0"/>
              <a:t>FLOOR</a:t>
            </a:r>
            <a:r>
              <a:rPr lang="en-IN" sz="1600" dirty="0"/>
              <a:t>: Rounds down to the nearest digit even if the discarded digit is 5 or greater.</a:t>
            </a:r>
          </a:p>
          <a:p>
            <a:pPr>
              <a:buNone/>
            </a:pPr>
            <a:r>
              <a:rPr lang="en-IN" sz="1600" dirty="0"/>
              <a:t>    </a:t>
            </a:r>
            <a:r>
              <a:rPr lang="en-IN" sz="1600" b="1" dirty="0"/>
              <a:t>CEILING</a:t>
            </a:r>
            <a:r>
              <a:rPr lang="en-IN" sz="1600" dirty="0"/>
              <a:t>: If the discarded digit is anything but zero, the next digit is rounded up.</a:t>
            </a:r>
          </a:p>
          <a:p>
            <a:pPr>
              <a:buNone/>
            </a:pPr>
            <a:r>
              <a:rPr lang="en-IN" sz="1600" dirty="0"/>
              <a:t>    What is the Round Off Multiple options mean:</a:t>
            </a:r>
          </a:p>
          <a:p>
            <a:pPr>
              <a:buNone/>
            </a:pPr>
            <a:r>
              <a:rPr lang="en-IN" sz="1600" dirty="0"/>
              <a:t>    If currency is USD, 1 rounds to the closest whole dollar, .5 rounds to the closest fifty cents, and 0.1 rounds to the closest dime</a:t>
            </a:r>
            <a:r>
              <a:rPr lang="en-IN" sz="1600" dirty="0" smtClean="0"/>
              <a:t>.</a:t>
            </a:r>
          </a:p>
          <a:p>
            <a:pPr>
              <a:buNone/>
            </a:pPr>
            <a:endParaRPr lang="en-IN" sz="1600" dirty="0"/>
          </a:p>
          <a:p>
            <a:r>
              <a:rPr lang="en-IN" sz="1600" b="1" dirty="0"/>
              <a:t>Mifos supports the following types of interest calculation:</a:t>
            </a:r>
          </a:p>
          <a:p>
            <a:pPr>
              <a:buNone/>
            </a:pPr>
            <a:r>
              <a:rPr lang="en-IN" sz="1600" dirty="0"/>
              <a:t>    1 - Flat interest rate </a:t>
            </a:r>
          </a:p>
          <a:p>
            <a:pPr>
              <a:buNone/>
            </a:pPr>
            <a:r>
              <a:rPr lang="en-IN" sz="1600" dirty="0"/>
              <a:t>    2 - Declining balance</a:t>
            </a:r>
          </a:p>
          <a:p>
            <a:pPr>
              <a:buNone/>
            </a:pPr>
            <a:r>
              <a:rPr lang="en-IN" sz="1600" dirty="0"/>
              <a:t>    3 - Declining balance interest with equal principal instalments</a:t>
            </a:r>
          </a:p>
          <a:p>
            <a:pPr>
              <a:buNone/>
            </a:pPr>
            <a:r>
              <a:rPr lang="en-IN" sz="1600" dirty="0"/>
              <a:t>    4 - Declining balance with interest recalculation</a:t>
            </a:r>
          </a:p>
        </p:txBody>
      </p:sp>
      <p:sp>
        <p:nvSpPr>
          <p:cNvPr id="7" name="Rectangle 6"/>
          <p:cNvSpPr/>
          <p:nvPr/>
        </p:nvSpPr>
        <p:spPr>
          <a:xfrm>
            <a:off x="357104" y="647673"/>
            <a:ext cx="6231119" cy="338554"/>
          </a:xfrm>
          <a:prstGeom prst="rect">
            <a:avLst/>
          </a:prstGeom>
        </p:spPr>
        <p:txBody>
          <a:bodyPr wrap="square">
            <a:spAutoFit/>
          </a:bodyPr>
          <a:lstStyle/>
          <a:p>
            <a:endParaRPr lang="en-IN" sz="1600" b="1" dirty="0">
              <a:solidFill>
                <a:schemeClr val="bg1"/>
              </a:solidFill>
            </a:endParaRPr>
          </a:p>
        </p:txBody>
      </p:sp>
      <p:sp>
        <p:nvSpPr>
          <p:cNvPr id="3" name="TextBox 2"/>
          <p:cNvSpPr txBox="1"/>
          <p:nvPr/>
        </p:nvSpPr>
        <p:spPr>
          <a:xfrm>
            <a:off x="205848" y="647673"/>
            <a:ext cx="5688632" cy="338554"/>
          </a:xfrm>
          <a:prstGeom prst="rect">
            <a:avLst/>
          </a:prstGeom>
          <a:noFill/>
        </p:spPr>
        <p:txBody>
          <a:bodyPr wrap="square" rtlCol="0">
            <a:spAutoFit/>
          </a:bodyPr>
          <a:lstStyle/>
          <a:p>
            <a:r>
              <a:rPr lang="en-IN" sz="1600" b="1" dirty="0">
                <a:solidFill>
                  <a:schemeClr val="bg1"/>
                </a:solidFill>
              </a:rPr>
              <a:t>Interest Calculations for Loan Accounts</a:t>
            </a:r>
          </a:p>
        </p:txBody>
      </p:sp>
    </p:spTree>
    <p:extLst>
      <p:ext uri="{BB962C8B-B14F-4D97-AF65-F5344CB8AC3E}">
        <p14:creationId xmlns:p14="http://schemas.microsoft.com/office/powerpoint/2010/main" val="36277424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bwMode="auto">
          <a:xfrm>
            <a:off x="15805" y="188640"/>
            <a:ext cx="9144000" cy="685800"/>
          </a:xfrm>
          <a:prstGeom prst="rect">
            <a:avLst/>
          </a:prstGeom>
          <a:solidFill>
            <a:srgbClr val="0070C0"/>
          </a:solidFill>
          <a:ln w="25400" cap="flat" cmpd="sng" algn="ctr">
            <a:solidFill>
              <a:srgbClr val="000000"/>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ctr" defTabSz="514350" fontAlgn="base">
              <a:spcBef>
                <a:spcPct val="0"/>
              </a:spcBef>
              <a:spcAft>
                <a:spcPct val="0"/>
              </a:spcAft>
            </a:pPr>
            <a:endParaRPr lang="en-IN" sz="1913">
              <a:solidFill>
                <a:srgbClr val="000000"/>
              </a:solidFill>
              <a:ea typeface="ヒラギノ角ゴ ProN W3" pitchFamily="-107" charset="-128"/>
              <a:cs typeface="ヒラギノ角ゴ ProN W3" pitchFamily="-107" charset="-128"/>
              <a:sym typeface="Gill Sans" pitchFamily="-107" charset="0"/>
            </a:endParaRPr>
          </a:p>
        </p:txBody>
      </p:sp>
      <p:sp>
        <p:nvSpPr>
          <p:cNvPr id="6" name="Rectangle 5"/>
          <p:cNvSpPr/>
          <p:nvPr/>
        </p:nvSpPr>
        <p:spPr>
          <a:xfrm>
            <a:off x="205848" y="964576"/>
            <a:ext cx="8712968" cy="3416320"/>
          </a:xfrm>
          <a:prstGeom prst="rect">
            <a:avLst/>
          </a:prstGeom>
        </p:spPr>
        <p:txBody>
          <a:bodyPr wrap="square">
            <a:spAutoFit/>
          </a:bodyPr>
          <a:lstStyle/>
          <a:p>
            <a:r>
              <a:rPr lang="en-IN" sz="1600" b="1" dirty="0">
                <a:solidFill>
                  <a:schemeClr val="accent2">
                    <a:lumMod val="50000"/>
                  </a:schemeClr>
                </a:solidFill>
              </a:rPr>
              <a:t>Flat Interest</a:t>
            </a:r>
            <a:endParaRPr lang="en-IN" sz="1600" b="1" dirty="0" smtClean="0">
              <a:solidFill>
                <a:schemeClr val="accent2">
                  <a:lumMod val="50000"/>
                </a:schemeClr>
              </a:solidFill>
            </a:endParaRPr>
          </a:p>
          <a:p>
            <a:endParaRPr lang="en-IN" sz="1600" dirty="0"/>
          </a:p>
          <a:p>
            <a:r>
              <a:rPr lang="en-IN" sz="1600" dirty="0" smtClean="0"/>
              <a:t>Flat </a:t>
            </a:r>
            <a:r>
              <a:rPr lang="en-IN" sz="1600" dirty="0"/>
              <a:t>interest refers to charging interest on the full original loan amount, rather than on the declining balance.</a:t>
            </a:r>
          </a:p>
          <a:p>
            <a:r>
              <a:rPr lang="en-IN" sz="1600" dirty="0"/>
              <a:t>Formula:  Interest = P * r/100 * n</a:t>
            </a:r>
          </a:p>
          <a:p>
            <a:pPr>
              <a:buNone/>
            </a:pPr>
            <a:r>
              <a:rPr lang="en-IN" sz="1600" dirty="0"/>
              <a:t>     P = loan amount- Initial amount</a:t>
            </a:r>
          </a:p>
          <a:p>
            <a:pPr>
              <a:buNone/>
            </a:pPr>
            <a:r>
              <a:rPr lang="en-IN" sz="1600" dirty="0"/>
              <a:t>     r = rate of interest</a:t>
            </a:r>
          </a:p>
          <a:p>
            <a:pPr>
              <a:buNone/>
            </a:pPr>
            <a:r>
              <a:rPr lang="en-IN" sz="1600" dirty="0"/>
              <a:t>     n = term of the loan</a:t>
            </a:r>
          </a:p>
          <a:p>
            <a:r>
              <a:rPr lang="en-IN" sz="1600" dirty="0"/>
              <a:t>For example, a client borrows a loan of $1000 with a interest rate of  2% per month for four months.</a:t>
            </a:r>
          </a:p>
          <a:p>
            <a:pPr>
              <a:buNone/>
            </a:pPr>
            <a:r>
              <a:rPr lang="en-IN" sz="1600" dirty="0"/>
              <a:t>     This means that a $1000 principal amount lent is multiplied by 2/100, and then by 4/12 to come up with $ 80 in interest. Thus, $ 270 would be repaid over four months in equal instalments</a:t>
            </a:r>
            <a:r>
              <a:rPr lang="en-IN" sz="1600" dirty="0" smtClean="0"/>
              <a:t>.</a:t>
            </a:r>
          </a:p>
          <a:p>
            <a:pPr>
              <a:buNone/>
            </a:pPr>
            <a:endParaRPr lang="en-IN" sz="800" dirty="0"/>
          </a:p>
          <a:p>
            <a:r>
              <a:rPr lang="en-IN" sz="1600" b="1" dirty="0"/>
              <a:t>Disbursement date: 01-Jan-2013</a:t>
            </a:r>
          </a:p>
          <a:p>
            <a:r>
              <a:rPr lang="en-US" sz="1600" dirty="0"/>
              <a:t>Repayment </a:t>
            </a:r>
            <a:r>
              <a:rPr lang="en-US" sz="1600" dirty="0" smtClean="0"/>
              <a:t>schedule. </a:t>
            </a:r>
            <a:endParaRPr lang="en-IN" sz="1600" dirty="0"/>
          </a:p>
        </p:txBody>
      </p:sp>
      <p:sp>
        <p:nvSpPr>
          <p:cNvPr id="7" name="Rectangle 6"/>
          <p:cNvSpPr/>
          <p:nvPr/>
        </p:nvSpPr>
        <p:spPr>
          <a:xfrm>
            <a:off x="357104" y="647673"/>
            <a:ext cx="6231119" cy="338554"/>
          </a:xfrm>
          <a:prstGeom prst="rect">
            <a:avLst/>
          </a:prstGeom>
        </p:spPr>
        <p:txBody>
          <a:bodyPr wrap="square">
            <a:spAutoFit/>
          </a:bodyPr>
          <a:lstStyle/>
          <a:p>
            <a:endParaRPr lang="en-IN" sz="1600" b="1" dirty="0">
              <a:solidFill>
                <a:schemeClr val="bg1"/>
              </a:solidFill>
            </a:endParaRPr>
          </a:p>
        </p:txBody>
      </p:sp>
      <p:sp>
        <p:nvSpPr>
          <p:cNvPr id="3" name="TextBox 2"/>
          <p:cNvSpPr txBox="1"/>
          <p:nvPr/>
        </p:nvSpPr>
        <p:spPr>
          <a:xfrm>
            <a:off x="205848" y="362074"/>
            <a:ext cx="5688632" cy="338554"/>
          </a:xfrm>
          <a:prstGeom prst="rect">
            <a:avLst/>
          </a:prstGeom>
          <a:noFill/>
        </p:spPr>
        <p:txBody>
          <a:bodyPr wrap="square" rtlCol="0">
            <a:spAutoFit/>
          </a:bodyPr>
          <a:lstStyle/>
          <a:p>
            <a:r>
              <a:rPr lang="en-IN" sz="1600" b="1" dirty="0">
                <a:solidFill>
                  <a:schemeClr val="bg1"/>
                </a:solidFill>
              </a:rPr>
              <a:t>Interest Calculations for Loan Accounts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276" y="4444055"/>
            <a:ext cx="8151058" cy="2416570"/>
          </a:xfrm>
          <a:prstGeom prst="rect">
            <a:avLst/>
          </a:prstGeom>
        </p:spPr>
      </p:pic>
    </p:spTree>
    <p:extLst>
      <p:ext uri="{BB962C8B-B14F-4D97-AF65-F5344CB8AC3E}">
        <p14:creationId xmlns:p14="http://schemas.microsoft.com/office/powerpoint/2010/main" val="793098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bwMode="auto">
          <a:xfrm>
            <a:off x="15805" y="188640"/>
            <a:ext cx="9144000" cy="685800"/>
          </a:xfrm>
          <a:prstGeom prst="rect">
            <a:avLst/>
          </a:prstGeom>
          <a:solidFill>
            <a:srgbClr val="0070C0"/>
          </a:solidFill>
          <a:ln w="25400" cap="flat" cmpd="sng" algn="ctr">
            <a:solidFill>
              <a:srgbClr val="000000"/>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ctr" defTabSz="514350" fontAlgn="base">
              <a:spcBef>
                <a:spcPct val="0"/>
              </a:spcBef>
              <a:spcAft>
                <a:spcPct val="0"/>
              </a:spcAft>
            </a:pPr>
            <a:endParaRPr lang="en-IN" sz="1913">
              <a:solidFill>
                <a:srgbClr val="000000"/>
              </a:solidFill>
              <a:ea typeface="ヒラギノ角ゴ ProN W3" pitchFamily="-107" charset="-128"/>
              <a:cs typeface="ヒラギノ角ゴ ProN W3" pitchFamily="-107" charset="-128"/>
              <a:sym typeface="Gill Sans" pitchFamily="-107" charset="0"/>
            </a:endParaRPr>
          </a:p>
        </p:txBody>
      </p:sp>
      <p:sp>
        <p:nvSpPr>
          <p:cNvPr id="6" name="Rectangle 5"/>
          <p:cNvSpPr/>
          <p:nvPr/>
        </p:nvSpPr>
        <p:spPr>
          <a:xfrm>
            <a:off x="205848" y="1241709"/>
            <a:ext cx="8712968" cy="4524315"/>
          </a:xfrm>
          <a:prstGeom prst="rect">
            <a:avLst/>
          </a:prstGeom>
        </p:spPr>
        <p:txBody>
          <a:bodyPr wrap="square">
            <a:spAutoFit/>
          </a:bodyPr>
          <a:lstStyle/>
          <a:p>
            <a:r>
              <a:rPr lang="en-IN" sz="1600" b="1" dirty="0" smtClean="0">
                <a:solidFill>
                  <a:schemeClr val="accent2">
                    <a:lumMod val="50000"/>
                  </a:schemeClr>
                </a:solidFill>
              </a:rPr>
              <a:t>Declining Balance Interest (EMI of Principal and Interest) </a:t>
            </a:r>
          </a:p>
          <a:p>
            <a:endParaRPr lang="en-IN" sz="1600" dirty="0"/>
          </a:p>
          <a:p>
            <a:r>
              <a:rPr lang="en-IN" sz="1600" dirty="0"/>
              <a:t>Interest is computed at periodic intervals on the amount of the original principal that has not yet been repaid. Since the borrower only pays interest on that amount of original principal that has not yet been repaid, interest paid is smaller every period. However, to make sure that the borrower sets EMI, the formula is:</a:t>
            </a:r>
          </a:p>
          <a:p>
            <a:r>
              <a:rPr lang="en-IN" sz="1600" dirty="0"/>
              <a:t>EMI formula:</a:t>
            </a:r>
          </a:p>
          <a:p>
            <a:pPr>
              <a:buNone/>
            </a:pPr>
            <a:r>
              <a:rPr lang="en-IN" sz="1600" dirty="0"/>
              <a:t>      EMI = </a:t>
            </a:r>
            <a:r>
              <a:rPr lang="en-IN" sz="1600" dirty="0" err="1"/>
              <a:t>i</a:t>
            </a:r>
            <a:r>
              <a:rPr lang="en-IN" sz="1600" dirty="0"/>
              <a:t>*P / [1- (1+i)^-n]</a:t>
            </a:r>
          </a:p>
          <a:p>
            <a:pPr>
              <a:buNone/>
            </a:pPr>
            <a:r>
              <a:rPr lang="en-IN" sz="1600" dirty="0"/>
              <a:t>      Where,</a:t>
            </a:r>
          </a:p>
          <a:p>
            <a:pPr>
              <a:buNone/>
            </a:pPr>
            <a:r>
              <a:rPr lang="en-IN" sz="1600" dirty="0"/>
              <a:t>      P = Loan amount</a:t>
            </a:r>
          </a:p>
          <a:p>
            <a:pPr>
              <a:buNone/>
            </a:pPr>
            <a:r>
              <a:rPr lang="en-IN" sz="1600" dirty="0"/>
              <a:t>      r = Rate of interest per year</a:t>
            </a:r>
          </a:p>
          <a:p>
            <a:pPr>
              <a:buNone/>
            </a:pPr>
            <a:r>
              <a:rPr lang="en-IN" sz="1600" dirty="0"/>
              <a:t>      n = Term of the loan in periods</a:t>
            </a:r>
          </a:p>
          <a:p>
            <a:pPr>
              <a:buNone/>
            </a:pPr>
            <a:r>
              <a:rPr lang="en-IN" sz="1600" dirty="0"/>
              <a:t>      l = Length of a period (fraction of a year, i.e., 1/12 = 1 month, 14/360 = bi-weekly.)</a:t>
            </a:r>
          </a:p>
          <a:p>
            <a:pPr>
              <a:buNone/>
            </a:pPr>
            <a:r>
              <a:rPr lang="en-IN" sz="1600" dirty="0"/>
              <a:t>      </a:t>
            </a:r>
            <a:r>
              <a:rPr lang="en-IN" sz="1600" dirty="0" err="1"/>
              <a:t>i</a:t>
            </a:r>
            <a:r>
              <a:rPr lang="en-IN" sz="1600" dirty="0"/>
              <a:t> = Interest rate per period (r*l</a:t>
            </a:r>
          </a:p>
          <a:p>
            <a:r>
              <a:rPr lang="en-IN" sz="1600" dirty="0"/>
              <a:t> For example, a client borrows a loan of $1000 with a interest rate of  5% per year with 2 instalments for every six months.</a:t>
            </a:r>
          </a:p>
          <a:p>
            <a:endParaRPr lang="en-IN" sz="1600" dirty="0" smtClean="0"/>
          </a:p>
          <a:p>
            <a:endParaRPr lang="en-IN" sz="1600" dirty="0"/>
          </a:p>
        </p:txBody>
      </p:sp>
      <p:sp>
        <p:nvSpPr>
          <p:cNvPr id="7" name="Rectangle 6"/>
          <p:cNvSpPr/>
          <p:nvPr/>
        </p:nvSpPr>
        <p:spPr>
          <a:xfrm>
            <a:off x="357104" y="647673"/>
            <a:ext cx="6231119" cy="338554"/>
          </a:xfrm>
          <a:prstGeom prst="rect">
            <a:avLst/>
          </a:prstGeom>
        </p:spPr>
        <p:txBody>
          <a:bodyPr wrap="square">
            <a:spAutoFit/>
          </a:bodyPr>
          <a:lstStyle/>
          <a:p>
            <a:endParaRPr lang="en-IN" sz="1600" b="1" dirty="0">
              <a:solidFill>
                <a:schemeClr val="bg1"/>
              </a:solidFill>
            </a:endParaRPr>
          </a:p>
        </p:txBody>
      </p:sp>
      <p:sp>
        <p:nvSpPr>
          <p:cNvPr id="3" name="TextBox 2"/>
          <p:cNvSpPr txBox="1"/>
          <p:nvPr/>
        </p:nvSpPr>
        <p:spPr>
          <a:xfrm>
            <a:off x="205848" y="362074"/>
            <a:ext cx="5688632" cy="338554"/>
          </a:xfrm>
          <a:prstGeom prst="rect">
            <a:avLst/>
          </a:prstGeom>
          <a:noFill/>
        </p:spPr>
        <p:txBody>
          <a:bodyPr wrap="square" rtlCol="0">
            <a:spAutoFit/>
          </a:bodyPr>
          <a:lstStyle/>
          <a:p>
            <a:r>
              <a:rPr lang="en-IN" sz="1600" b="1" dirty="0">
                <a:solidFill>
                  <a:schemeClr val="bg1"/>
                </a:solidFill>
              </a:rPr>
              <a:t>Interest Calculations for Loan Accounts</a:t>
            </a:r>
          </a:p>
        </p:txBody>
      </p:sp>
    </p:spTree>
    <p:extLst>
      <p:ext uri="{BB962C8B-B14F-4D97-AF65-F5344CB8AC3E}">
        <p14:creationId xmlns:p14="http://schemas.microsoft.com/office/powerpoint/2010/main" val="1541531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bwMode="auto">
          <a:xfrm>
            <a:off x="15805" y="188640"/>
            <a:ext cx="9144000" cy="685800"/>
          </a:xfrm>
          <a:prstGeom prst="rect">
            <a:avLst/>
          </a:prstGeom>
          <a:solidFill>
            <a:srgbClr val="0070C0"/>
          </a:solidFill>
          <a:ln w="25400" cap="flat" cmpd="sng" algn="ctr">
            <a:solidFill>
              <a:srgbClr val="000000"/>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ctr" defTabSz="514350" fontAlgn="base">
              <a:spcBef>
                <a:spcPct val="0"/>
              </a:spcBef>
              <a:spcAft>
                <a:spcPct val="0"/>
              </a:spcAft>
            </a:pPr>
            <a:endParaRPr lang="en-IN" sz="1913">
              <a:solidFill>
                <a:srgbClr val="000000"/>
              </a:solidFill>
              <a:ea typeface="ヒラギノ角ゴ ProN W3" pitchFamily="-107" charset="-128"/>
              <a:cs typeface="ヒラギノ角ゴ ProN W3" pitchFamily="-107" charset="-128"/>
              <a:sym typeface="Gill Sans" pitchFamily="-107" charset="0"/>
            </a:endParaRPr>
          </a:p>
        </p:txBody>
      </p:sp>
      <p:sp>
        <p:nvSpPr>
          <p:cNvPr id="6" name="Rectangle 5"/>
          <p:cNvSpPr/>
          <p:nvPr/>
        </p:nvSpPr>
        <p:spPr>
          <a:xfrm>
            <a:off x="40568" y="986227"/>
            <a:ext cx="9103432" cy="4031873"/>
          </a:xfrm>
          <a:prstGeom prst="rect">
            <a:avLst/>
          </a:prstGeom>
        </p:spPr>
        <p:txBody>
          <a:bodyPr wrap="square">
            <a:spAutoFit/>
          </a:bodyPr>
          <a:lstStyle/>
          <a:p>
            <a:pPr>
              <a:buNone/>
            </a:pPr>
            <a:r>
              <a:rPr lang="en-US" sz="1600" dirty="0" smtClean="0"/>
              <a:t>Calculation</a:t>
            </a:r>
            <a:r>
              <a:rPr lang="en-US" sz="1600" dirty="0"/>
              <a:t>, </a:t>
            </a:r>
            <a:endParaRPr lang="en-IN" sz="1600" dirty="0"/>
          </a:p>
          <a:p>
            <a:pPr>
              <a:buNone/>
            </a:pPr>
            <a:r>
              <a:rPr lang="en-IN" sz="1600" dirty="0" smtClean="0"/>
              <a:t>  </a:t>
            </a:r>
            <a:r>
              <a:rPr lang="en-IN" sz="1600" dirty="0"/>
              <a:t>P=1000, r = 5/100, l = 6/12 &amp; n = 2, </a:t>
            </a:r>
            <a:r>
              <a:rPr lang="en-IN" sz="1600" dirty="0" err="1"/>
              <a:t>i</a:t>
            </a:r>
            <a:r>
              <a:rPr lang="en-IN" sz="1600" dirty="0"/>
              <a:t> = 5/100 * 6/12 = 0.025</a:t>
            </a:r>
          </a:p>
          <a:p>
            <a:pPr>
              <a:buNone/>
            </a:pPr>
            <a:r>
              <a:rPr lang="en-IN" sz="1600" dirty="0" smtClean="0"/>
              <a:t>  </a:t>
            </a:r>
            <a:r>
              <a:rPr lang="en-IN" sz="1600" dirty="0"/>
              <a:t>EMI = 0.025 * 1000 / [1-(1+0.025)^-2]</a:t>
            </a:r>
          </a:p>
          <a:p>
            <a:pPr>
              <a:buNone/>
            </a:pPr>
            <a:r>
              <a:rPr lang="en-IN" sz="1600" dirty="0" smtClean="0"/>
              <a:t>  </a:t>
            </a:r>
            <a:r>
              <a:rPr lang="en-IN" sz="1600" dirty="0"/>
              <a:t>EMI = $518.83</a:t>
            </a:r>
          </a:p>
          <a:p>
            <a:pPr>
              <a:buNone/>
            </a:pPr>
            <a:r>
              <a:rPr lang="en-IN" sz="1600" dirty="0" smtClean="0"/>
              <a:t>  </a:t>
            </a:r>
            <a:r>
              <a:rPr lang="en-IN" sz="1600" dirty="0"/>
              <a:t>The way to apply payments is as follows:</a:t>
            </a:r>
          </a:p>
          <a:p>
            <a:pPr>
              <a:buNone/>
            </a:pPr>
            <a:r>
              <a:rPr lang="en-IN" sz="1600" dirty="0"/>
              <a:t>  Calculate interest in the principal due: If balance = $1000, and </a:t>
            </a:r>
            <a:r>
              <a:rPr lang="en-IN" sz="1600" dirty="0" err="1"/>
              <a:t>i</a:t>
            </a:r>
            <a:r>
              <a:rPr lang="en-IN" sz="1600" dirty="0"/>
              <a:t> = 0.025(1000*0.025), interest will be $25 </a:t>
            </a:r>
          </a:p>
          <a:p>
            <a:pPr>
              <a:buNone/>
            </a:pPr>
            <a:r>
              <a:rPr lang="en-IN" sz="1600" dirty="0" smtClean="0"/>
              <a:t>  Calculate </a:t>
            </a:r>
            <a:r>
              <a:rPr lang="en-IN" sz="1600" dirty="0"/>
              <a:t>the amount to principal which is the monthly payment minus the interest due: $518.83 - $25 = $493.83</a:t>
            </a:r>
          </a:p>
          <a:p>
            <a:pPr>
              <a:buNone/>
            </a:pPr>
            <a:r>
              <a:rPr lang="en-IN" sz="1600" dirty="0"/>
              <a:t>  </a:t>
            </a:r>
            <a:r>
              <a:rPr lang="en-IN" sz="1600" dirty="0" smtClean="0"/>
              <a:t>Calculate </a:t>
            </a:r>
            <a:r>
              <a:rPr lang="en-IN" sz="1600" dirty="0"/>
              <a:t>the principal remaining, which is the previous principal remaining minus the amount applied to principal: $1000 - $493.83 = $506.17 (remaining balance)</a:t>
            </a:r>
          </a:p>
          <a:p>
            <a:pPr>
              <a:buNone/>
            </a:pPr>
            <a:r>
              <a:rPr lang="en-IN" sz="1600" dirty="0"/>
              <a:t>  </a:t>
            </a:r>
            <a:r>
              <a:rPr lang="en-IN" sz="1600" dirty="0" smtClean="0"/>
              <a:t>Once </a:t>
            </a:r>
            <a:r>
              <a:rPr lang="en-IN" sz="1600" dirty="0"/>
              <a:t>next payment is received, repeat steps 1 to 3.</a:t>
            </a:r>
          </a:p>
          <a:p>
            <a:pPr>
              <a:buNone/>
            </a:pPr>
            <a:r>
              <a:rPr lang="en-IN" sz="1600" dirty="0"/>
              <a:t>  </a:t>
            </a:r>
            <a:r>
              <a:rPr lang="en-IN" sz="1600" dirty="0" err="1" smtClean="0"/>
              <a:t>i.e</a:t>
            </a:r>
            <a:r>
              <a:rPr lang="en-IN" sz="1600" dirty="0" smtClean="0"/>
              <a:t> </a:t>
            </a:r>
            <a:r>
              <a:rPr lang="en-IN" sz="1600" dirty="0"/>
              <a:t>Now, again for balance = $506.17&amp; </a:t>
            </a:r>
            <a:r>
              <a:rPr lang="en-IN" sz="1600" dirty="0" err="1"/>
              <a:t>i</a:t>
            </a:r>
            <a:r>
              <a:rPr lang="en-IN" sz="1600" dirty="0"/>
              <a:t> = 0.025(506.17*0.025) interest will be 12.65. etc….</a:t>
            </a:r>
          </a:p>
          <a:p>
            <a:pPr>
              <a:buNone/>
            </a:pPr>
            <a:r>
              <a:rPr lang="en-IN" sz="1600" b="1" dirty="0"/>
              <a:t>  </a:t>
            </a:r>
            <a:r>
              <a:rPr lang="en-IN" sz="1600" b="1" dirty="0" smtClean="0"/>
              <a:t>Note</a:t>
            </a:r>
            <a:r>
              <a:rPr lang="en-IN" sz="1600" b="1" dirty="0"/>
              <a:t>:</a:t>
            </a:r>
            <a:r>
              <a:rPr lang="en-IN" sz="1600" dirty="0"/>
              <a:t> Due to rounding of computed values, it could potentially be off by a maximum of N number of pennies after the full term of the loan. It will never be short if we round up, rather, principal could end up with a few more pennies</a:t>
            </a:r>
            <a:r>
              <a:rPr lang="en-IN" sz="1600" dirty="0" smtClean="0"/>
              <a:t>.</a:t>
            </a:r>
          </a:p>
          <a:p>
            <a:pPr fontAlgn="base">
              <a:buNone/>
            </a:pPr>
            <a:r>
              <a:rPr lang="en-IN" sz="1600" b="1" dirty="0"/>
              <a:t>Disbursement date: </a:t>
            </a:r>
            <a:r>
              <a:rPr lang="en-IN" sz="1600" b="1" dirty="0" smtClean="0"/>
              <a:t>01-Jan-2013</a:t>
            </a:r>
            <a:endParaRPr lang="en-IN" sz="1600" dirty="0"/>
          </a:p>
        </p:txBody>
      </p:sp>
      <p:sp>
        <p:nvSpPr>
          <p:cNvPr id="7" name="Rectangle 6"/>
          <p:cNvSpPr/>
          <p:nvPr/>
        </p:nvSpPr>
        <p:spPr>
          <a:xfrm>
            <a:off x="357104" y="647673"/>
            <a:ext cx="6231119" cy="338554"/>
          </a:xfrm>
          <a:prstGeom prst="rect">
            <a:avLst/>
          </a:prstGeom>
        </p:spPr>
        <p:txBody>
          <a:bodyPr wrap="square">
            <a:spAutoFit/>
          </a:bodyPr>
          <a:lstStyle/>
          <a:p>
            <a:endParaRPr lang="en-IN" sz="1600" b="1" dirty="0">
              <a:solidFill>
                <a:schemeClr val="bg1"/>
              </a:solidFill>
            </a:endParaRPr>
          </a:p>
        </p:txBody>
      </p:sp>
      <p:sp>
        <p:nvSpPr>
          <p:cNvPr id="3" name="TextBox 2"/>
          <p:cNvSpPr txBox="1"/>
          <p:nvPr/>
        </p:nvSpPr>
        <p:spPr>
          <a:xfrm>
            <a:off x="205848" y="362074"/>
            <a:ext cx="5688632" cy="338554"/>
          </a:xfrm>
          <a:prstGeom prst="rect">
            <a:avLst/>
          </a:prstGeom>
          <a:noFill/>
        </p:spPr>
        <p:txBody>
          <a:bodyPr wrap="square" rtlCol="0">
            <a:spAutoFit/>
          </a:bodyPr>
          <a:lstStyle/>
          <a:p>
            <a:r>
              <a:rPr lang="en-IN" sz="1600" b="1" dirty="0">
                <a:solidFill>
                  <a:schemeClr val="bg1"/>
                </a:solidFill>
              </a:rPr>
              <a:t>Interest Calculations for Loan Accounts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276" y="4986366"/>
            <a:ext cx="8151058" cy="1871634"/>
          </a:xfrm>
          <a:prstGeom prst="rect">
            <a:avLst/>
          </a:prstGeom>
        </p:spPr>
      </p:pic>
    </p:spTree>
    <p:extLst>
      <p:ext uri="{BB962C8B-B14F-4D97-AF65-F5344CB8AC3E}">
        <p14:creationId xmlns:p14="http://schemas.microsoft.com/office/powerpoint/2010/main" val="3826280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bwMode="auto">
          <a:xfrm>
            <a:off x="15805" y="188640"/>
            <a:ext cx="9144000" cy="685800"/>
          </a:xfrm>
          <a:prstGeom prst="rect">
            <a:avLst/>
          </a:prstGeom>
          <a:solidFill>
            <a:srgbClr val="0070C0"/>
          </a:solidFill>
          <a:ln w="25400" cap="flat" cmpd="sng" algn="ctr">
            <a:solidFill>
              <a:srgbClr val="000000"/>
            </a:solid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algn="ctr" defTabSz="514350" fontAlgn="base">
              <a:spcBef>
                <a:spcPct val="0"/>
              </a:spcBef>
              <a:spcAft>
                <a:spcPct val="0"/>
              </a:spcAft>
            </a:pPr>
            <a:endParaRPr lang="en-IN" sz="1913">
              <a:solidFill>
                <a:srgbClr val="000000"/>
              </a:solidFill>
              <a:ea typeface="ヒラギノ角ゴ ProN W3" pitchFamily="-107" charset="-128"/>
              <a:cs typeface="ヒラギノ角ゴ ProN W3" pitchFamily="-107" charset="-128"/>
              <a:sym typeface="Gill Sans" pitchFamily="-107" charset="0"/>
            </a:endParaRPr>
          </a:p>
        </p:txBody>
      </p:sp>
      <p:sp>
        <p:nvSpPr>
          <p:cNvPr id="6" name="Rectangle 5"/>
          <p:cNvSpPr/>
          <p:nvPr/>
        </p:nvSpPr>
        <p:spPr>
          <a:xfrm>
            <a:off x="205848" y="1241709"/>
            <a:ext cx="8712968" cy="4708981"/>
          </a:xfrm>
          <a:prstGeom prst="rect">
            <a:avLst/>
          </a:prstGeom>
        </p:spPr>
        <p:txBody>
          <a:bodyPr wrap="square">
            <a:spAutoFit/>
          </a:bodyPr>
          <a:lstStyle/>
          <a:p>
            <a:r>
              <a:rPr lang="en-IN" sz="1600" b="1" dirty="0" smtClean="0">
                <a:solidFill>
                  <a:schemeClr val="tx2">
                    <a:lumMod val="50000"/>
                  </a:schemeClr>
                </a:solidFill>
              </a:rPr>
              <a:t>Declining </a:t>
            </a:r>
            <a:r>
              <a:rPr lang="en-IN" sz="1600" b="1" dirty="0">
                <a:solidFill>
                  <a:schemeClr val="tx2">
                    <a:lumMod val="50000"/>
                  </a:schemeClr>
                </a:solidFill>
              </a:rPr>
              <a:t>balance interest calculation with equal principal instalment – cont..</a:t>
            </a:r>
            <a:endParaRPr lang="en-IN" sz="1600" b="1" dirty="0" smtClean="0">
              <a:solidFill>
                <a:schemeClr val="tx2">
                  <a:lumMod val="50000"/>
                </a:schemeClr>
              </a:solidFill>
            </a:endParaRPr>
          </a:p>
          <a:p>
            <a:endParaRPr lang="en-IN" sz="1600" dirty="0"/>
          </a:p>
          <a:p>
            <a:r>
              <a:rPr lang="en-IN" sz="1600" b="1" dirty="0"/>
              <a:t>Disbursement date: 01-Jan-2013</a:t>
            </a:r>
          </a:p>
          <a:p>
            <a:endParaRPr lang="en-IN" sz="1600" dirty="0" smtClean="0"/>
          </a:p>
          <a:p>
            <a:endParaRPr lang="en-IN" sz="1600" dirty="0"/>
          </a:p>
          <a:p>
            <a:endParaRPr lang="en-IN" sz="1600" dirty="0" smtClean="0"/>
          </a:p>
          <a:p>
            <a:endParaRPr lang="en-IN" sz="1600" dirty="0"/>
          </a:p>
          <a:p>
            <a:endParaRPr lang="en-IN" sz="1600" dirty="0" smtClean="0"/>
          </a:p>
          <a:p>
            <a:endParaRPr lang="en-IN" sz="1600" dirty="0"/>
          </a:p>
          <a:p>
            <a:endParaRPr lang="en-US" sz="1200" b="1" dirty="0"/>
          </a:p>
          <a:p>
            <a:pPr>
              <a:buNone/>
            </a:pPr>
            <a:r>
              <a:rPr lang="en-IN" sz="1600" dirty="0"/>
              <a:t>    </a:t>
            </a:r>
            <a:endParaRPr lang="en-IN" sz="1600" dirty="0" smtClean="0"/>
          </a:p>
          <a:p>
            <a:pPr>
              <a:buNone/>
            </a:pPr>
            <a:endParaRPr lang="en-IN" sz="1600" dirty="0"/>
          </a:p>
          <a:p>
            <a:pPr>
              <a:buNone/>
            </a:pPr>
            <a:endParaRPr lang="en-IN" sz="1600" dirty="0" smtClean="0"/>
          </a:p>
          <a:p>
            <a:pPr>
              <a:buNone/>
            </a:pPr>
            <a:endParaRPr lang="en-IN" sz="1600" dirty="0"/>
          </a:p>
          <a:p>
            <a:pPr>
              <a:buNone/>
            </a:pPr>
            <a:r>
              <a:rPr lang="en-IN" sz="1600" dirty="0" smtClean="0"/>
              <a:t> </a:t>
            </a:r>
            <a:r>
              <a:rPr lang="en-IN" sz="1600" dirty="0"/>
              <a:t>The following additional logic is needed in the Loan Repayment and Interest Calculation:</a:t>
            </a:r>
          </a:p>
          <a:p>
            <a:pPr>
              <a:buNone/>
            </a:pPr>
            <a:r>
              <a:rPr lang="en-IN" sz="1600" dirty="0"/>
              <a:t>    Calculate the Principal per Instalment</a:t>
            </a:r>
          </a:p>
          <a:p>
            <a:pPr>
              <a:buNone/>
            </a:pPr>
            <a:r>
              <a:rPr lang="en-IN" sz="1600" dirty="0"/>
              <a:t>    PPI = Total Principal/ No of Payments</a:t>
            </a:r>
          </a:p>
          <a:p>
            <a:pPr>
              <a:buNone/>
            </a:pPr>
            <a:r>
              <a:rPr lang="en-IN" sz="1600" dirty="0"/>
              <a:t>    Interest Per Period = (P-Pp) * r * n Where, P = loan amount Pp= Principal paid r =  rate of interest n = term of </a:t>
            </a:r>
            <a:r>
              <a:rPr lang="en-IN" sz="1600" dirty="0" smtClean="0"/>
              <a:t>loan </a:t>
            </a:r>
            <a:endParaRPr lang="en-IN" sz="1600" dirty="0"/>
          </a:p>
        </p:txBody>
      </p:sp>
      <p:sp>
        <p:nvSpPr>
          <p:cNvPr id="7" name="Rectangle 6"/>
          <p:cNvSpPr/>
          <p:nvPr/>
        </p:nvSpPr>
        <p:spPr>
          <a:xfrm>
            <a:off x="357104" y="647673"/>
            <a:ext cx="6231119" cy="338554"/>
          </a:xfrm>
          <a:prstGeom prst="rect">
            <a:avLst/>
          </a:prstGeom>
        </p:spPr>
        <p:txBody>
          <a:bodyPr wrap="square">
            <a:spAutoFit/>
          </a:bodyPr>
          <a:lstStyle/>
          <a:p>
            <a:endParaRPr lang="en-IN" sz="1600" b="1" dirty="0">
              <a:solidFill>
                <a:schemeClr val="bg1"/>
              </a:solidFill>
            </a:endParaRPr>
          </a:p>
        </p:txBody>
      </p:sp>
      <p:sp>
        <p:nvSpPr>
          <p:cNvPr id="3" name="TextBox 2"/>
          <p:cNvSpPr txBox="1"/>
          <p:nvPr/>
        </p:nvSpPr>
        <p:spPr>
          <a:xfrm>
            <a:off x="205848" y="362074"/>
            <a:ext cx="5688632" cy="338554"/>
          </a:xfrm>
          <a:prstGeom prst="rect">
            <a:avLst/>
          </a:prstGeom>
          <a:noFill/>
        </p:spPr>
        <p:txBody>
          <a:bodyPr wrap="square" rtlCol="0">
            <a:spAutoFit/>
          </a:bodyPr>
          <a:lstStyle/>
          <a:p>
            <a:r>
              <a:rPr lang="en-IN" sz="1600" b="1" dirty="0">
                <a:solidFill>
                  <a:schemeClr val="bg1"/>
                </a:solidFill>
              </a:rPr>
              <a:t>Interest Calculations for Loan Accounts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32" y="2204864"/>
            <a:ext cx="8244408" cy="2048300"/>
          </a:xfrm>
          <a:prstGeom prst="rect">
            <a:avLst/>
          </a:prstGeom>
        </p:spPr>
      </p:pic>
    </p:spTree>
    <p:extLst>
      <p:ext uri="{BB962C8B-B14F-4D97-AF65-F5344CB8AC3E}">
        <p14:creationId xmlns:p14="http://schemas.microsoft.com/office/powerpoint/2010/main" val="3594702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7663390-1AD8-4488-A23F-16904AB0972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TS010167126 (1)</Template>
  <TotalTime>0</TotalTime>
  <Words>1948</Words>
  <Application>Microsoft Office PowerPoint</Application>
  <PresentationFormat>On-screen Show (4:3)</PresentationFormat>
  <Paragraphs>185</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Bookman Old Style</vt:lpstr>
      <vt:lpstr>Calibri</vt:lpstr>
      <vt:lpstr>Gill Sans</vt:lpstr>
      <vt:lpstr>Gill Sans MT</vt:lpstr>
      <vt:lpstr>Wingdings</vt:lpstr>
      <vt:lpstr>Wingdings 3</vt:lpstr>
      <vt:lpstr>ヒラギノ角ゴ ProN W3</vt:lpstr>
      <vt:lpstr>Origin</vt:lpstr>
      <vt:lpstr>User training – Loan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2015-01-04T22:04:14Z</dcterms:created>
  <dcterms:modified xsi:type="dcterms:W3CDTF">2015-03-04T10:04:13Z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TC101671269990</vt:lpwstr>
  </property>
</Properties>
</file>