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785" r:id="rId2"/>
    <p:sldId id="732" r:id="rId3"/>
    <p:sldId id="826" r:id="rId4"/>
    <p:sldId id="854" r:id="rId5"/>
    <p:sldId id="842" r:id="rId6"/>
    <p:sldId id="855" r:id="rId7"/>
    <p:sldId id="856" r:id="rId8"/>
    <p:sldId id="857" r:id="rId9"/>
    <p:sldId id="858" r:id="rId10"/>
    <p:sldId id="859" r:id="rId11"/>
    <p:sldId id="868" r:id="rId12"/>
    <p:sldId id="867" r:id="rId13"/>
    <p:sldId id="860" r:id="rId14"/>
    <p:sldId id="861" r:id="rId15"/>
    <p:sldId id="863" r:id="rId16"/>
    <p:sldId id="865" r:id="rId17"/>
    <p:sldId id="866" r:id="rId18"/>
    <p:sldId id="869" r:id="rId19"/>
    <p:sldId id="870" r:id="rId20"/>
    <p:sldId id="871" r:id="rId21"/>
    <p:sldId id="873" r:id="rId22"/>
    <p:sldId id="872" r:id="rId23"/>
    <p:sldId id="841" r:id="rId24"/>
  </p:sldIdLst>
  <p:sldSz cx="9144000" cy="6858000" type="screen4x3"/>
  <p:notesSz cx="7053263" cy="93567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8E25701E-6CF3-F145-8266-297EA78D72A8}">
          <p14:sldIdLst>
            <p14:sldId id="785"/>
            <p14:sldId id="732"/>
            <p14:sldId id="826"/>
            <p14:sldId id="854"/>
            <p14:sldId id="842"/>
            <p14:sldId id="855"/>
            <p14:sldId id="856"/>
            <p14:sldId id="857"/>
            <p14:sldId id="858"/>
            <p14:sldId id="859"/>
            <p14:sldId id="868"/>
            <p14:sldId id="867"/>
            <p14:sldId id="860"/>
            <p14:sldId id="861"/>
            <p14:sldId id="863"/>
            <p14:sldId id="865"/>
            <p14:sldId id="866"/>
            <p14:sldId id="869"/>
            <p14:sldId id="870"/>
            <p14:sldId id="871"/>
            <p14:sldId id="873"/>
            <p14:sldId id="872"/>
            <p14:sldId id="841"/>
          </p14:sldIdLst>
        </p14:section>
        <p14:section name="Untitled Section" id="{1186EADE-D224-2947-9088-FC60BA4BE2A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8">
          <p15:clr>
            <a:srgbClr val="A4A3A4"/>
          </p15:clr>
        </p15:guide>
        <p15:guide id="2" pos="22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 Werbel" initials="LW" lastIdx="15" clrIdx="0"/>
  <p:cmAuthor id="1" name="X" initials="X" lastIdx="2" clrIdx="1"/>
  <p:cmAuthor id="2" name="David Edelstein" initials="DE" lastIdx="3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7AD63E"/>
    <a:srgbClr val="6585CF"/>
    <a:srgbClr val="D9D9D9"/>
    <a:srgbClr val="62ACC6"/>
    <a:srgbClr val="FFFFE1"/>
    <a:srgbClr val="65E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92" autoAdjust="0"/>
    <p:restoredTop sz="84141" autoAdjust="0"/>
  </p:normalViewPr>
  <p:slideViewPr>
    <p:cSldViewPr snapToGrid="0">
      <p:cViewPr varScale="1">
        <p:scale>
          <a:sx n="72" d="100"/>
          <a:sy n="72" d="100"/>
        </p:scale>
        <p:origin x="1200" y="66"/>
      </p:cViewPr>
      <p:guideLst>
        <p:guide orient="horz" pos="2160"/>
        <p:guide pos="2880"/>
      </p:guideLst>
    </p:cSldViewPr>
  </p:slideViewPr>
  <p:outlineViewPr>
    <p:cViewPr>
      <p:scale>
        <a:sx n="33" d="100"/>
        <a:sy n="33" d="100"/>
      </p:scale>
      <p:origin x="0" y="11200"/>
    </p:cViewPr>
  </p:outlineViewPr>
  <p:notesTextViewPr>
    <p:cViewPr>
      <p:scale>
        <a:sx n="100" d="100"/>
        <a:sy n="100" d="100"/>
      </p:scale>
      <p:origin x="0" y="0"/>
    </p:cViewPr>
  </p:notesTextViewPr>
  <p:sorterViewPr>
    <p:cViewPr>
      <p:scale>
        <a:sx n="111" d="100"/>
        <a:sy n="111" d="100"/>
      </p:scale>
      <p:origin x="0" y="2592"/>
    </p:cViewPr>
  </p:sorterViewPr>
  <p:notesViewPr>
    <p:cSldViewPr snapToGrid="0">
      <p:cViewPr varScale="1">
        <p:scale>
          <a:sx n="79" d="100"/>
          <a:sy n="79" d="100"/>
        </p:scale>
        <p:origin x="-2082" y="-102"/>
      </p:cViewPr>
      <p:guideLst>
        <p:guide orient="horz" pos="2948"/>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8" tIns="46884" rIns="93768" bIns="46884" rtlCol="0"/>
          <a:lstStyle>
            <a:lvl1pPr algn="l">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995218" y="0"/>
            <a:ext cx="3056414" cy="467836"/>
          </a:xfrm>
          <a:prstGeom prst="rect">
            <a:avLst/>
          </a:prstGeom>
        </p:spPr>
        <p:txBody>
          <a:bodyPr vert="horz" lIns="93768" tIns="46884" rIns="93768" bIns="46884" rtlCol="0"/>
          <a:lstStyle>
            <a:lvl1pPr algn="r">
              <a:defRPr sz="1200">
                <a:latin typeface="Arial" charset="0"/>
              </a:defRPr>
            </a:lvl1pPr>
          </a:lstStyle>
          <a:p>
            <a:pPr>
              <a:defRPr/>
            </a:pPr>
            <a:fld id="{1829B162-A5EB-473F-BE3A-733AFE5E9976}" type="datetimeFigureOut">
              <a:rPr lang="en-US"/>
              <a:pPr>
                <a:defRPr/>
              </a:pPr>
              <a:t>12/16/2016</a:t>
            </a:fld>
            <a:endParaRPr lang="en-US" dirty="0"/>
          </a:p>
        </p:txBody>
      </p:sp>
      <p:sp>
        <p:nvSpPr>
          <p:cNvPr id="4" name="Footer Placeholder 3"/>
          <p:cNvSpPr>
            <a:spLocks noGrp="1"/>
          </p:cNvSpPr>
          <p:nvPr>
            <p:ph type="ftr" sz="quarter" idx="2"/>
          </p:nvPr>
        </p:nvSpPr>
        <p:spPr>
          <a:xfrm>
            <a:off x="0" y="8887265"/>
            <a:ext cx="3056414" cy="467836"/>
          </a:xfrm>
          <a:prstGeom prst="rect">
            <a:avLst/>
          </a:prstGeom>
        </p:spPr>
        <p:txBody>
          <a:bodyPr vert="horz" lIns="93768" tIns="46884" rIns="93768" bIns="46884" rtlCol="0" anchor="b"/>
          <a:lstStyle>
            <a:lvl1pPr algn="l">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95218" y="8887265"/>
            <a:ext cx="3056414" cy="467836"/>
          </a:xfrm>
          <a:prstGeom prst="rect">
            <a:avLst/>
          </a:prstGeom>
        </p:spPr>
        <p:txBody>
          <a:bodyPr vert="horz" lIns="93768" tIns="46884" rIns="93768" bIns="46884" rtlCol="0" anchor="b"/>
          <a:lstStyle>
            <a:lvl1pPr algn="r">
              <a:defRPr sz="1200">
                <a:latin typeface="Arial" charset="0"/>
              </a:defRPr>
            </a:lvl1pPr>
          </a:lstStyle>
          <a:p>
            <a:pPr>
              <a:defRPr/>
            </a:pPr>
            <a:fld id="{ABB9DA86-9945-44BB-8E26-1DCB8FB87AB3}" type="slidenum">
              <a:rPr lang="en-US"/>
              <a:pPr>
                <a:defRPr/>
              </a:pPr>
              <a:t>‹#›</a:t>
            </a:fld>
            <a:endParaRPr lang="en-US" dirty="0"/>
          </a:p>
        </p:txBody>
      </p:sp>
    </p:spTree>
    <p:extLst>
      <p:ext uri="{BB962C8B-B14F-4D97-AF65-F5344CB8AC3E}">
        <p14:creationId xmlns:p14="http://schemas.microsoft.com/office/powerpoint/2010/main" val="2440369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8" tIns="46884" rIns="93768" bIns="46884"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95218" y="0"/>
            <a:ext cx="3056414" cy="467836"/>
          </a:xfrm>
          <a:prstGeom prst="rect">
            <a:avLst/>
          </a:prstGeom>
        </p:spPr>
        <p:txBody>
          <a:bodyPr vert="horz" lIns="93768" tIns="46884" rIns="93768" bIns="46884" rtlCol="0"/>
          <a:lstStyle>
            <a:lvl1pPr algn="r">
              <a:defRPr sz="1200">
                <a:latin typeface="Arial" charset="0"/>
              </a:defRPr>
            </a:lvl1pPr>
          </a:lstStyle>
          <a:p>
            <a:pPr>
              <a:defRPr/>
            </a:pPr>
            <a:fld id="{6C6265A6-2241-476E-9069-4E4B8E75CDDB}" type="datetimeFigureOut">
              <a:rPr lang="en-US"/>
              <a:pPr>
                <a:defRPr/>
              </a:pPr>
              <a:t>12/16/2016</a:t>
            </a:fld>
            <a:endParaRPr lang="en-US" dirty="0"/>
          </a:p>
        </p:txBody>
      </p:sp>
      <p:sp>
        <p:nvSpPr>
          <p:cNvPr id="4" name="Slide Image Placeholder 3"/>
          <p:cNvSpPr>
            <a:spLocks noGrp="1" noRot="1" noChangeAspect="1"/>
          </p:cNvSpPr>
          <p:nvPr>
            <p:ph type="sldImg" idx="2"/>
          </p:nvPr>
        </p:nvSpPr>
        <p:spPr>
          <a:xfrm>
            <a:off x="1187450" y="701675"/>
            <a:ext cx="4678363" cy="3508375"/>
          </a:xfrm>
          <a:prstGeom prst="rect">
            <a:avLst/>
          </a:prstGeom>
          <a:noFill/>
          <a:ln w="12700">
            <a:solidFill>
              <a:prstClr val="black"/>
            </a:solidFill>
          </a:ln>
        </p:spPr>
        <p:txBody>
          <a:bodyPr vert="horz" lIns="93768" tIns="46884" rIns="93768" bIns="46884" rtlCol="0" anchor="ctr"/>
          <a:lstStyle/>
          <a:p>
            <a:pPr lvl="0"/>
            <a:endParaRPr lang="en-US" noProof="0" dirty="0"/>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8" tIns="46884" rIns="93768" bIns="468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87265"/>
            <a:ext cx="3056414" cy="467836"/>
          </a:xfrm>
          <a:prstGeom prst="rect">
            <a:avLst/>
          </a:prstGeom>
        </p:spPr>
        <p:txBody>
          <a:bodyPr vert="horz" lIns="93768" tIns="46884" rIns="93768" bIns="46884"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95218" y="8887265"/>
            <a:ext cx="3056414" cy="467836"/>
          </a:xfrm>
          <a:prstGeom prst="rect">
            <a:avLst/>
          </a:prstGeom>
        </p:spPr>
        <p:txBody>
          <a:bodyPr vert="horz" lIns="93768" tIns="46884" rIns="93768" bIns="46884" rtlCol="0" anchor="b"/>
          <a:lstStyle>
            <a:lvl1pPr algn="r">
              <a:defRPr sz="1200">
                <a:latin typeface="Arial" charset="0"/>
              </a:defRPr>
            </a:lvl1pPr>
          </a:lstStyle>
          <a:p>
            <a:pPr>
              <a:defRPr/>
            </a:pPr>
            <a:fld id="{2D0AB823-E0EA-42B0-8176-EE6A4B8DAE3C}" type="slidenum">
              <a:rPr lang="en-US"/>
              <a:pPr>
                <a:defRPr/>
              </a:pPr>
              <a:t>‹#›</a:t>
            </a:fld>
            <a:endParaRPr lang="en-US" dirty="0"/>
          </a:p>
        </p:txBody>
      </p:sp>
    </p:spTree>
    <p:extLst>
      <p:ext uri="{BB962C8B-B14F-4D97-AF65-F5344CB8AC3E}">
        <p14:creationId xmlns:p14="http://schemas.microsoft.com/office/powerpoint/2010/main" val="3333001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a:t>
            </a:fld>
            <a:endParaRPr lang="en-US" dirty="0"/>
          </a:p>
        </p:txBody>
      </p:sp>
    </p:spTree>
    <p:extLst>
      <p:ext uri="{BB962C8B-B14F-4D97-AF65-F5344CB8AC3E}">
        <p14:creationId xmlns:p14="http://schemas.microsoft.com/office/powerpoint/2010/main" val="1351629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10</a:t>
            </a:fld>
            <a:endParaRPr lang="en-US" dirty="0"/>
          </a:p>
        </p:txBody>
      </p:sp>
    </p:spTree>
    <p:extLst>
      <p:ext uri="{BB962C8B-B14F-4D97-AF65-F5344CB8AC3E}">
        <p14:creationId xmlns:p14="http://schemas.microsoft.com/office/powerpoint/2010/main" val="3460553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11</a:t>
            </a:fld>
            <a:endParaRPr lang="en-US" dirty="0"/>
          </a:p>
        </p:txBody>
      </p:sp>
    </p:spTree>
    <p:extLst>
      <p:ext uri="{BB962C8B-B14F-4D97-AF65-F5344CB8AC3E}">
        <p14:creationId xmlns:p14="http://schemas.microsoft.com/office/powerpoint/2010/main" val="3597922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12</a:t>
            </a:fld>
            <a:endParaRPr lang="en-US" dirty="0"/>
          </a:p>
        </p:txBody>
      </p:sp>
    </p:spTree>
    <p:extLst>
      <p:ext uri="{BB962C8B-B14F-4D97-AF65-F5344CB8AC3E}">
        <p14:creationId xmlns:p14="http://schemas.microsoft.com/office/powerpoint/2010/main" val="4223477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13</a:t>
            </a:fld>
            <a:endParaRPr lang="en-US" dirty="0"/>
          </a:p>
        </p:txBody>
      </p:sp>
    </p:spTree>
    <p:extLst>
      <p:ext uri="{BB962C8B-B14F-4D97-AF65-F5344CB8AC3E}">
        <p14:creationId xmlns:p14="http://schemas.microsoft.com/office/powerpoint/2010/main" val="2360913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14</a:t>
            </a:fld>
            <a:endParaRPr lang="en-US" dirty="0"/>
          </a:p>
        </p:txBody>
      </p:sp>
    </p:spTree>
    <p:extLst>
      <p:ext uri="{BB962C8B-B14F-4D97-AF65-F5344CB8AC3E}">
        <p14:creationId xmlns:p14="http://schemas.microsoft.com/office/powerpoint/2010/main" val="3654803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15</a:t>
            </a:fld>
            <a:endParaRPr lang="en-US" dirty="0"/>
          </a:p>
        </p:txBody>
      </p:sp>
    </p:spTree>
    <p:extLst>
      <p:ext uri="{BB962C8B-B14F-4D97-AF65-F5344CB8AC3E}">
        <p14:creationId xmlns:p14="http://schemas.microsoft.com/office/powerpoint/2010/main" val="3061999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16</a:t>
            </a:fld>
            <a:endParaRPr lang="en-US" dirty="0"/>
          </a:p>
        </p:txBody>
      </p:sp>
    </p:spTree>
    <p:extLst>
      <p:ext uri="{BB962C8B-B14F-4D97-AF65-F5344CB8AC3E}">
        <p14:creationId xmlns:p14="http://schemas.microsoft.com/office/powerpoint/2010/main" val="4031899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17</a:t>
            </a:fld>
            <a:endParaRPr lang="en-US" dirty="0"/>
          </a:p>
        </p:txBody>
      </p:sp>
    </p:spTree>
    <p:extLst>
      <p:ext uri="{BB962C8B-B14F-4D97-AF65-F5344CB8AC3E}">
        <p14:creationId xmlns:p14="http://schemas.microsoft.com/office/powerpoint/2010/main" val="3373165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18</a:t>
            </a:fld>
            <a:endParaRPr lang="en-US" dirty="0"/>
          </a:p>
        </p:txBody>
      </p:sp>
    </p:spTree>
    <p:extLst>
      <p:ext uri="{BB962C8B-B14F-4D97-AF65-F5344CB8AC3E}">
        <p14:creationId xmlns:p14="http://schemas.microsoft.com/office/powerpoint/2010/main" val="222498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19</a:t>
            </a:fld>
            <a:endParaRPr lang="en-US" dirty="0"/>
          </a:p>
        </p:txBody>
      </p:sp>
    </p:spTree>
    <p:extLst>
      <p:ext uri="{BB962C8B-B14F-4D97-AF65-F5344CB8AC3E}">
        <p14:creationId xmlns:p14="http://schemas.microsoft.com/office/powerpoint/2010/main" val="2186820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2</a:t>
            </a:fld>
            <a:endParaRPr lang="en-US" dirty="0"/>
          </a:p>
        </p:txBody>
      </p:sp>
    </p:spTree>
    <p:extLst>
      <p:ext uri="{BB962C8B-B14F-4D97-AF65-F5344CB8AC3E}">
        <p14:creationId xmlns:p14="http://schemas.microsoft.com/office/powerpoint/2010/main" val="2534807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20</a:t>
            </a:fld>
            <a:endParaRPr lang="en-US" dirty="0"/>
          </a:p>
        </p:txBody>
      </p:sp>
    </p:spTree>
    <p:extLst>
      <p:ext uri="{BB962C8B-B14F-4D97-AF65-F5344CB8AC3E}">
        <p14:creationId xmlns:p14="http://schemas.microsoft.com/office/powerpoint/2010/main" val="1541828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21</a:t>
            </a:fld>
            <a:endParaRPr lang="en-US" dirty="0"/>
          </a:p>
        </p:txBody>
      </p:sp>
    </p:spTree>
    <p:extLst>
      <p:ext uri="{BB962C8B-B14F-4D97-AF65-F5344CB8AC3E}">
        <p14:creationId xmlns:p14="http://schemas.microsoft.com/office/powerpoint/2010/main" val="106128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22</a:t>
            </a:fld>
            <a:endParaRPr lang="en-US" dirty="0"/>
          </a:p>
        </p:txBody>
      </p:sp>
    </p:spTree>
    <p:extLst>
      <p:ext uri="{BB962C8B-B14F-4D97-AF65-F5344CB8AC3E}">
        <p14:creationId xmlns:p14="http://schemas.microsoft.com/office/powerpoint/2010/main" val="2189867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23</a:t>
            </a:fld>
            <a:endParaRPr lang="en-US" dirty="0"/>
          </a:p>
        </p:txBody>
      </p:sp>
    </p:spTree>
    <p:extLst>
      <p:ext uri="{BB962C8B-B14F-4D97-AF65-F5344CB8AC3E}">
        <p14:creationId xmlns:p14="http://schemas.microsoft.com/office/powerpoint/2010/main" val="253480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3</a:t>
            </a:fld>
            <a:endParaRPr lang="en-US" dirty="0"/>
          </a:p>
        </p:txBody>
      </p:sp>
    </p:spTree>
    <p:extLst>
      <p:ext uri="{BB962C8B-B14F-4D97-AF65-F5344CB8AC3E}">
        <p14:creationId xmlns:p14="http://schemas.microsoft.com/office/powerpoint/2010/main" val="387399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4</a:t>
            </a:fld>
            <a:endParaRPr lang="en-US" dirty="0"/>
          </a:p>
        </p:txBody>
      </p:sp>
    </p:spTree>
    <p:extLst>
      <p:ext uri="{BB962C8B-B14F-4D97-AF65-F5344CB8AC3E}">
        <p14:creationId xmlns:p14="http://schemas.microsoft.com/office/powerpoint/2010/main" val="2549339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5</a:t>
            </a:fld>
            <a:endParaRPr lang="en-US" dirty="0"/>
          </a:p>
        </p:txBody>
      </p:sp>
    </p:spTree>
    <p:extLst>
      <p:ext uri="{BB962C8B-B14F-4D97-AF65-F5344CB8AC3E}">
        <p14:creationId xmlns:p14="http://schemas.microsoft.com/office/powerpoint/2010/main" val="147435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6</a:t>
            </a:fld>
            <a:endParaRPr lang="en-US" dirty="0"/>
          </a:p>
        </p:txBody>
      </p:sp>
    </p:spTree>
    <p:extLst>
      <p:ext uri="{BB962C8B-B14F-4D97-AF65-F5344CB8AC3E}">
        <p14:creationId xmlns:p14="http://schemas.microsoft.com/office/powerpoint/2010/main" val="1156613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7</a:t>
            </a:fld>
            <a:endParaRPr lang="en-US" dirty="0"/>
          </a:p>
        </p:txBody>
      </p:sp>
    </p:spTree>
    <p:extLst>
      <p:ext uri="{BB962C8B-B14F-4D97-AF65-F5344CB8AC3E}">
        <p14:creationId xmlns:p14="http://schemas.microsoft.com/office/powerpoint/2010/main" val="296785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8</a:t>
            </a:fld>
            <a:endParaRPr lang="en-US" dirty="0"/>
          </a:p>
        </p:txBody>
      </p:sp>
    </p:spTree>
    <p:extLst>
      <p:ext uri="{BB962C8B-B14F-4D97-AF65-F5344CB8AC3E}">
        <p14:creationId xmlns:p14="http://schemas.microsoft.com/office/powerpoint/2010/main" val="3452675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9</a:t>
            </a:fld>
            <a:endParaRPr lang="en-US" dirty="0"/>
          </a:p>
        </p:txBody>
      </p:sp>
    </p:spTree>
    <p:extLst>
      <p:ext uri="{BB962C8B-B14F-4D97-AF65-F5344CB8AC3E}">
        <p14:creationId xmlns:p14="http://schemas.microsoft.com/office/powerpoint/2010/main" val="2621766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6DC9A04C-E2C2-43D0-A1BE-DCCCD0BDF0D1}" type="datetime1">
              <a:rPr lang="en-US"/>
              <a:pPr>
                <a:defRPr/>
              </a:pPr>
              <a:t>12/16/2016</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smtClean="0">
                <a:solidFill>
                  <a:schemeClr val="tx2"/>
                </a:solidFill>
              </a:defRPr>
            </a:lvl1pPr>
          </a:lstStyle>
          <a:p>
            <a:pPr>
              <a:defRPr/>
            </a:pPr>
            <a:r>
              <a:rPr lang="en-US" dirty="0"/>
              <a:t>1</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4588804A-E7E0-4B34-8703-BF87DFC4721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Drag picture to placeholder or click icon to add</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smtClean="0"/>
            </a:lvl1pPr>
          </a:lstStyle>
          <a:p>
            <a:pPr>
              <a:defRPr/>
            </a:pPr>
            <a:fld id="{DF06BA7C-3384-41F2-85A3-BCFFDD9E12E2}" type="datetime1">
              <a:rPr lang="en-US"/>
              <a:pPr>
                <a:defRPr/>
              </a:pPr>
              <a:t>12/16/2016</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9BD53034-DB0B-40F5-82FC-0CF3EB668090}" type="slidenum">
              <a:rPr lang="en-US"/>
              <a:pPr>
                <a:defRPr/>
              </a:pPr>
              <a:t>‹#›</a:t>
            </a:fld>
            <a:endParaRPr lang="en-US" dirty="0"/>
          </a:p>
        </p:txBody>
      </p:sp>
      <p:sp>
        <p:nvSpPr>
          <p:cNvPr id="12" name="Slide Number Placeholder 3"/>
          <p:cNvSpPr txBox="1">
            <a:spLocks/>
          </p:cNvSpPr>
          <p:nvPr userDrawn="1"/>
        </p:nvSpPr>
        <p:spPr>
          <a:xfrm>
            <a:off x="0" y="624840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p:txBody>
          <a:bodyPr/>
          <a:lstStyle>
            <a:lvl1pPr>
              <a:defRPr/>
            </a:lvl1pPr>
          </a:lstStyle>
          <a:p>
            <a:pPr>
              <a:defRPr/>
            </a:pPr>
            <a:endParaRPr lang="en-US" dirty="0"/>
          </a:p>
        </p:txBody>
      </p:sp>
      <p:sp>
        <p:nvSpPr>
          <p:cNvPr id="7" name="Rectangle 5"/>
          <p:cNvSpPr>
            <a:spLocks noGrp="1" noChangeArrowheads="1"/>
          </p:cNvSpPr>
          <p:nvPr>
            <p:ph type="sldNum" sz="quarter" idx="12"/>
          </p:nvPr>
        </p:nvSpPr>
        <p:spPr/>
        <p:txBody>
          <a:bodyPr/>
          <a:lstStyle>
            <a:lvl1pPr>
              <a:defRPr/>
            </a:lvl1pPr>
          </a:lstStyle>
          <a:p>
            <a:pPr>
              <a:defRPr/>
            </a:pPr>
            <a:fld id="{ED0AD6D4-5285-49FB-8E0C-15C463AFBF88}" type="slidenum">
              <a:rPr lang="en-US"/>
              <a:pPr>
                <a:defRPr/>
              </a:pPr>
              <a:t>‹#›</a:t>
            </a:fld>
            <a:endParaRPr lang="en-US" dirty="0"/>
          </a:p>
        </p:txBody>
      </p:sp>
      <p:sp>
        <p:nvSpPr>
          <p:cNvPr id="8" name="Slide Number Placeholder 3"/>
          <p:cNvSpPr txBox="1">
            <a:spLocks/>
          </p:cNvSpPr>
          <p:nvPr userDrawn="1"/>
        </p:nvSpPr>
        <p:spPr>
          <a:xfrm>
            <a:off x="0" y="624840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6448" cy="685800"/>
          </a:xfrm>
        </p:spPr>
        <p:txBody>
          <a:bodyPr/>
          <a:lstStyle/>
          <a:p>
            <a:r>
              <a:rPr lang="en-US"/>
              <a:t>Click to edit Master title style</a:t>
            </a:r>
            <a:endParaRPr lang="en-US" dirty="0"/>
          </a:p>
        </p:txBody>
      </p:sp>
      <p:sp>
        <p:nvSpPr>
          <p:cNvPr id="8" name="Content Placeholder 7"/>
          <p:cNvSpPr>
            <a:spLocks noGrp="1"/>
          </p:cNvSpPr>
          <p:nvPr>
            <p:ph sz="quarter" idx="1"/>
          </p:nvPr>
        </p:nvSpPr>
        <p:spPr>
          <a:xfrm>
            <a:off x="612648" y="914400"/>
            <a:ext cx="8153400" cy="5181600"/>
          </a:xfrm>
        </p:spPr>
        <p:txBody>
          <a:bodyPr/>
          <a:lstStyle>
            <a:lvl1pPr>
              <a:buSzPct val="800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smtClean="0"/>
            </a:lvl1pPr>
          </a:lstStyle>
          <a:p>
            <a:pPr>
              <a:defRPr/>
            </a:pPr>
            <a:fld id="{DA85D6CA-8A2D-4265-956B-F94F785C7E13}" type="datetime1">
              <a:rPr lang="en-US"/>
              <a:pPr>
                <a:defRPr/>
              </a:pPr>
              <a:t>12/16/2016</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595BD33-2106-4495-943C-71ED82D0EFF5}" type="slidenum">
              <a:rPr lang="en-US"/>
              <a:pPr>
                <a:defRPr/>
              </a:pPr>
              <a:t>‹#›</a:t>
            </a:fld>
            <a:endParaRPr lang="en-US" dirty="0"/>
          </a:p>
        </p:txBody>
      </p:sp>
      <p:sp>
        <p:nvSpPr>
          <p:cNvPr id="9" name="Footer Placeholder 13"/>
          <p:cNvSpPr>
            <a:spLocks noGrp="1"/>
          </p:cNvSpPr>
          <p:nvPr>
            <p:ph type="ftr" sz="quarter" idx="12"/>
          </p:nvPr>
        </p:nvSpPr>
        <p:spPr/>
        <p:txBody>
          <a:bodyPr/>
          <a:lstStyle>
            <a:lvl1pPr>
              <a:defRPr smtClean="0"/>
            </a:lvl1pPr>
          </a:lstStyle>
          <a:p>
            <a:pPr>
              <a:defRPr/>
            </a:pPr>
            <a:r>
              <a:rPr lang="en-US" dirty="0"/>
              <a:t>1</a:t>
            </a:r>
          </a:p>
        </p:txBody>
      </p:sp>
      <p:sp>
        <p:nvSpPr>
          <p:cNvPr id="11"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
          </p:nvPr>
        </p:nvSpPr>
        <p:spPr>
          <a:xfrm>
            <a:off x="609600" y="914400"/>
            <a:ext cx="3886200" cy="5247167"/>
          </a:xfrm>
        </p:spPr>
        <p:txBody>
          <a:bodyPr/>
          <a:lstStyle>
            <a:lvl1pPr>
              <a:buFont typeface="Wingdings 2" pitchFamily="18" charset="2"/>
              <a:buChar char="¦"/>
              <a:defRPr/>
            </a:lvl1pPr>
            <a:lvl2pPr>
              <a:buFont typeface="Wingdings 2" pitchFamily="18" charset="2"/>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
          </p:nvPr>
        </p:nvSpPr>
        <p:spPr>
          <a:xfrm>
            <a:off x="4844901" y="914400"/>
            <a:ext cx="3886200" cy="5247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7"/>
          <p:cNvSpPr>
            <a:spLocks noGrp="1"/>
          </p:cNvSpPr>
          <p:nvPr>
            <p:ph type="dt" sz="half" idx="10"/>
          </p:nvPr>
        </p:nvSpPr>
        <p:spPr/>
        <p:txBody>
          <a:bodyPr rtlCol="0"/>
          <a:lstStyle>
            <a:lvl1pPr>
              <a:defRPr smtClean="0"/>
            </a:lvl1pPr>
          </a:lstStyle>
          <a:p>
            <a:pPr>
              <a:defRPr/>
            </a:pPr>
            <a:fld id="{89DB5155-B5B9-43BA-8982-B256A7B69100}" type="datetime1">
              <a:rPr lang="en-US"/>
              <a:pPr>
                <a:defRPr/>
              </a:pPr>
              <a:t>12/16/2016</a:t>
            </a:fld>
            <a:endParaRPr lang="en-US" dirty="0"/>
          </a:p>
        </p:txBody>
      </p:sp>
      <p:sp>
        <p:nvSpPr>
          <p:cNvPr id="6" name="Slide Number Placeholder 9"/>
          <p:cNvSpPr>
            <a:spLocks noGrp="1"/>
          </p:cNvSpPr>
          <p:nvPr>
            <p:ph type="sldNum" sz="quarter" idx="11"/>
          </p:nvPr>
        </p:nvSpPr>
        <p:spPr>
          <a:xfrm>
            <a:off x="0" y="1079500"/>
            <a:ext cx="533400" cy="219075"/>
          </a:xfrm>
          <a:solidFill>
            <a:schemeClr val="accent2"/>
          </a:solidFill>
        </p:spPr>
        <p:txBody>
          <a:bodyPr rtlCol="0"/>
          <a:lstStyle>
            <a:lvl1pPr>
              <a:defRPr/>
            </a:lvl1pPr>
          </a:lstStyle>
          <a:p>
            <a:pPr>
              <a:defRPr/>
            </a:pPr>
            <a:fld id="{2D169F50-909B-4D83-97B5-2605610D72C1}"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smtClean="0"/>
            </a:lvl1pPr>
          </a:lstStyle>
          <a:p>
            <a:pPr>
              <a:defRPr/>
            </a:pPr>
            <a:r>
              <a:rPr lang="en-US" dirty="0"/>
              <a:t>1</a:t>
            </a:r>
          </a:p>
        </p:txBody>
      </p:sp>
      <p:sp>
        <p:nvSpPr>
          <p:cNvPr id="10"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685800"/>
          </a:xfrm>
        </p:spPr>
        <p:txBody>
          <a:bodyPr/>
          <a:lstStyle>
            <a:lvl1pPr>
              <a:defRPr/>
            </a:lvl1pPr>
          </a:lstStyle>
          <a:p>
            <a:r>
              <a:rPr lang="en-US"/>
              <a:t>Click to edit Master title style</a:t>
            </a:r>
            <a:endParaRPr lang="en-US" dirty="0"/>
          </a:p>
        </p:txBody>
      </p:sp>
      <p:sp>
        <p:nvSpPr>
          <p:cNvPr id="11" name="Content Placeholder 10"/>
          <p:cNvSpPr>
            <a:spLocks noGrp="1"/>
          </p:cNvSpPr>
          <p:nvPr>
            <p:ph sz="quarter" idx="2"/>
          </p:nvPr>
        </p:nvSpPr>
        <p:spPr>
          <a:xfrm>
            <a:off x="609600" y="1676400"/>
            <a:ext cx="3886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4"/>
          </p:nvPr>
        </p:nvSpPr>
        <p:spPr>
          <a:xfrm>
            <a:off x="4800600" y="1676400"/>
            <a:ext cx="3886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5"/>
          <p:cNvSpPr>
            <a:spLocks noGrp="1"/>
          </p:cNvSpPr>
          <p:nvPr>
            <p:ph type="body" sz="quarter" idx="1"/>
          </p:nvPr>
        </p:nvSpPr>
        <p:spPr>
          <a:xfrm>
            <a:off x="609600" y="9144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9144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smtClean="0"/>
            </a:lvl1pPr>
          </a:lstStyle>
          <a:p>
            <a:pPr>
              <a:defRPr/>
            </a:pPr>
            <a:fld id="{3A326E64-34E7-4E97-9D51-95CC46531999}" type="datetime1">
              <a:rPr lang="en-US"/>
              <a:pPr>
                <a:defRPr/>
              </a:pPr>
              <a:t>12/16/2016</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5D69B3E3-4D09-4DA0-AD12-71A7C2BCA043}"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smtClean="0"/>
            </a:lvl1pPr>
          </a:lstStyle>
          <a:p>
            <a:pPr>
              <a:defRPr/>
            </a:pPr>
            <a:r>
              <a:rPr lang="en-US" dirty="0"/>
              <a:t>1</a:t>
            </a:r>
          </a:p>
        </p:txBody>
      </p:sp>
      <p:sp>
        <p:nvSpPr>
          <p:cNvPr id="14"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22"/>
          <p:cNvSpPr>
            <a:spLocks noGrp="1"/>
          </p:cNvSpPr>
          <p:nvPr>
            <p:ph type="sldNum" sz="quarter" idx="12"/>
          </p:nvPr>
        </p:nvSpPr>
        <p:spPr/>
        <p:txBody>
          <a:bodyPr/>
          <a:lstStyle>
            <a:lvl1pPr>
              <a:defRPr/>
            </a:lvl1pPr>
          </a:lstStyle>
          <a:p>
            <a:pPr>
              <a:defRPr/>
            </a:pPr>
            <a:fld id="{E151FA1D-342F-4EE3-A184-70617ED50B73}" type="slidenum">
              <a:rPr lang="en-US"/>
              <a:pPr>
                <a:defRPr/>
              </a:pPr>
              <a:t>‹#›</a:t>
            </a:fld>
            <a:endParaRPr lang="en-US" dirty="0"/>
          </a:p>
        </p:txBody>
      </p:sp>
      <p:sp>
        <p:nvSpPr>
          <p:cNvPr id="7"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smtClean="0"/>
            </a:lvl1pPr>
          </a:lstStyle>
          <a:p>
            <a:pPr>
              <a:defRPr/>
            </a:pPr>
            <a:fld id="{EF60C802-45B2-48C3-9FE1-A5A94CB4C1EE}" type="datetime1">
              <a:rPr lang="en-US"/>
              <a:pPr>
                <a:defRPr/>
              </a:pPr>
              <a:t>12/16/2016</a:t>
            </a:fld>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24765C10-FD6C-47C6-B932-888BA68782C8}" type="slidenum">
              <a:rPr lang="en-US"/>
              <a:pPr>
                <a:defRPr/>
              </a:pPr>
              <a:t>‹#›</a:t>
            </a:fld>
            <a:endParaRPr lang="en-US" dirty="0"/>
          </a:p>
        </p:txBody>
      </p:sp>
      <p:sp>
        <p:nvSpPr>
          <p:cNvPr id="7"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47CC4D4B-5347-4414-A63C-1C66CA939F62}" type="datetime1">
              <a:rPr lang="en-US"/>
              <a:pPr>
                <a:defRPr/>
              </a:pPr>
              <a:t>12/16/2016</a:t>
            </a:fld>
            <a:endParaRPr lang="en-US" dirty="0"/>
          </a:p>
        </p:txBody>
      </p:sp>
      <p:sp>
        <p:nvSpPr>
          <p:cNvPr id="5"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6448" cy="68580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914400"/>
            <a:ext cx="1600200" cy="51816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914400"/>
            <a:ext cx="64008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3"/>
          <p:cNvSpPr>
            <a:spLocks noGrp="1"/>
          </p:cNvSpPr>
          <p:nvPr>
            <p:ph type="dt" sz="half" idx="10"/>
          </p:nvPr>
        </p:nvSpPr>
        <p:spPr/>
        <p:txBody>
          <a:bodyPr/>
          <a:lstStyle>
            <a:lvl1pPr>
              <a:defRPr smtClean="0"/>
            </a:lvl1pPr>
          </a:lstStyle>
          <a:p>
            <a:pPr>
              <a:defRPr/>
            </a:pPr>
            <a:fld id="{C22B8A9F-D946-41DD-9F4B-E5F212FC6AF4}" type="datetime1">
              <a:rPr lang="en-US"/>
              <a:pPr>
                <a:defRPr/>
              </a:pPr>
              <a:t>12/16/2016</a:t>
            </a:fld>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DBB1BAF3-CB35-4EE5-A2C8-E9632F0FE4A1}" type="slidenum">
              <a:rPr lang="en-US"/>
              <a:pPr>
                <a:defRPr/>
              </a:pPr>
              <a:t>‹#›</a:t>
            </a:fld>
            <a:endParaRPr lang="en-US" dirty="0"/>
          </a:p>
        </p:txBody>
      </p:sp>
      <p:sp>
        <p:nvSpPr>
          <p:cNvPr id="10"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0"/>
            <a:ext cx="8153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12"/>
          <p:cNvSpPr>
            <a:spLocks noGrp="1"/>
          </p:cNvSpPr>
          <p:nvPr>
            <p:ph type="body" idx="1"/>
          </p:nvPr>
        </p:nvSpPr>
        <p:spPr bwMode="auto">
          <a:xfrm>
            <a:off x="612775" y="990600"/>
            <a:ext cx="81534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smtClean="0">
                <a:solidFill>
                  <a:schemeClr val="tx2"/>
                </a:solidFill>
                <a:latin typeface="Arial" charset="0"/>
              </a:defRPr>
            </a:lvl1pPr>
          </a:lstStyle>
          <a:p>
            <a:pPr>
              <a:defRPr/>
            </a:pPr>
            <a:fld id="{35B88E8E-43A4-4EE2-9C85-5EAA6F6320D7}" type="datetime1">
              <a:rPr lang="en-US"/>
              <a:pPr>
                <a:defRPr/>
              </a:pPr>
              <a:t>12/16/2016</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dirty="0">
                <a:solidFill>
                  <a:schemeClr val="tx2"/>
                </a:solidFill>
                <a:latin typeface="Arial" charset="0"/>
              </a:defRPr>
            </a:lvl1pPr>
          </a:lstStyle>
          <a:p>
            <a:pPr>
              <a:defRPr/>
            </a:pPr>
            <a:endParaRPr lang="en-US" dirty="0"/>
          </a:p>
        </p:txBody>
      </p:sp>
      <p:sp>
        <p:nvSpPr>
          <p:cNvPr id="7" name="Rectangle 6"/>
          <p:cNvSpPr/>
          <p:nvPr/>
        </p:nvSpPr>
        <p:spPr bwMode="white">
          <a:xfrm>
            <a:off x="0" y="685800"/>
            <a:ext cx="9144000" cy="2286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a:xfrm>
            <a:off x="0" y="685800"/>
            <a:ext cx="533400" cy="1428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590550" y="685800"/>
            <a:ext cx="8553450" cy="14446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0" y="685800"/>
            <a:ext cx="533400" cy="139700"/>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pPr>
              <a:defRPr/>
            </a:pPr>
            <a:fld id="{7D6FDF20-296E-4483-BD85-24032E3F7700}" type="slidenum">
              <a:rPr lang="en-US"/>
              <a:pPr>
                <a:defRPr/>
              </a:pPr>
              <a:t>‹#›</a:t>
            </a:fld>
            <a:endParaRPr lang="en-US" dirty="0"/>
          </a:p>
        </p:txBody>
      </p:sp>
      <p:pic>
        <p:nvPicPr>
          <p:cNvPr id="11" name="Picture 10" descr="mifos_color_updated.jpg"/>
          <p:cNvPicPr>
            <a:picLocks noChangeAspect="1"/>
          </p:cNvPicPr>
          <p:nvPr/>
        </p:nvPicPr>
        <p:blipFill>
          <a:blip r:embed="rId13" cstate="print"/>
          <a:stretch>
            <a:fillRect/>
          </a:stretch>
        </p:blipFill>
        <p:spPr>
          <a:xfrm>
            <a:off x="7724632" y="78218"/>
            <a:ext cx="1405719" cy="554213"/>
          </a:xfrm>
          <a:prstGeom prst="rect">
            <a:avLst/>
          </a:prstGeom>
        </p:spPr>
      </p:pic>
    </p:spTree>
  </p:cSld>
  <p:clrMap bg1="lt1" tx1="dk1" bg2="lt2" tx2="dk2" accent1="accent1" accent2="accent2" accent3="accent3" accent4="accent4" accent5="accent5" accent6="accent6" hlink="hlink" folHlink="folHlink"/>
  <p:sldLayoutIdLst>
    <p:sldLayoutId id="2147484388" r:id="rId1"/>
    <p:sldLayoutId id="2147484389" r:id="rId2"/>
    <p:sldLayoutId id="2147484390" r:id="rId3"/>
    <p:sldLayoutId id="2147484391" r:id="rId4"/>
    <p:sldLayoutId id="2147484392" r:id="rId5"/>
    <p:sldLayoutId id="2147484393" r:id="rId6"/>
    <p:sldLayoutId id="2147484394" r:id="rId7"/>
    <p:sldLayoutId id="2147484395" r:id="rId8"/>
    <p:sldLayoutId id="2147484396" r:id="rId9"/>
    <p:sldLayoutId id="2147484397" r:id="rId10"/>
    <p:sldLayoutId id="2147484398" r:id="rId11"/>
  </p:sldLayoutIdLst>
  <p:hf sldNum="0" hdr="0" dt="0"/>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w Cen MT" pitchFamily="34" charset="0"/>
        </a:defRPr>
      </a:lvl2pPr>
      <a:lvl3pPr algn="l" rtl="0" eaLnBrk="1" fontAlgn="base" hangingPunct="1">
        <a:spcBef>
          <a:spcPct val="0"/>
        </a:spcBef>
        <a:spcAft>
          <a:spcPct val="0"/>
        </a:spcAft>
        <a:defRPr sz="4000">
          <a:solidFill>
            <a:schemeClr val="tx2"/>
          </a:solidFill>
          <a:latin typeface="Tw Cen MT" pitchFamily="34" charset="0"/>
        </a:defRPr>
      </a:lvl3pPr>
      <a:lvl4pPr algn="l" rtl="0" eaLnBrk="1" fontAlgn="base" hangingPunct="1">
        <a:spcBef>
          <a:spcPct val="0"/>
        </a:spcBef>
        <a:spcAft>
          <a:spcPct val="0"/>
        </a:spcAft>
        <a:defRPr sz="4000">
          <a:solidFill>
            <a:schemeClr val="tx2"/>
          </a:solidFill>
          <a:latin typeface="Tw Cen MT" pitchFamily="34" charset="0"/>
        </a:defRPr>
      </a:lvl4pPr>
      <a:lvl5pPr algn="l" rtl="0" eaLnBrk="1" fontAlgn="base" hangingPunct="1">
        <a:spcBef>
          <a:spcPct val="0"/>
        </a:spcBef>
        <a:spcAft>
          <a:spcPct val="0"/>
        </a:spcAft>
        <a:defRPr sz="40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75000"/>
        <a:buFont typeface="Wingdings 2" pitchFamily="18" charset="2"/>
        <a:buChar char=""/>
        <a:defRPr sz="32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65000"/>
        <a:buFont typeface="Wingdings 2" pitchFamily="18" charset="2"/>
        <a:buChar char=""/>
        <a:defRPr sz="28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5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6BB1C9"/>
        </a:buClr>
        <a:buSzPct val="4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6585CF"/>
        </a:buClr>
        <a:buSzPct val="40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ifosforge.jira.com/wiki/display/docs/Loan+Account+Field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cwiki.apache.org/confluence/display/FINERACT/Variable+Installment+Loan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ifosforge.jira.com/wiki/display/docs/Loan+Product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5200" y="3353504"/>
            <a:ext cx="6477000" cy="683819"/>
          </a:xfrm>
        </p:spPr>
        <p:txBody>
          <a:bodyPr/>
          <a:lstStyle/>
          <a:p>
            <a:r>
              <a:rPr lang="en-US" sz="3600" dirty="0"/>
              <a:t>Variable installment loans</a:t>
            </a:r>
          </a:p>
        </p:txBody>
      </p:sp>
      <p:pic>
        <p:nvPicPr>
          <p:cNvPr id="8" name="Picture"/>
          <p:cNvPicPr>
            <a:picLocks noChangeAspect="1"/>
          </p:cNvPicPr>
          <p:nvPr/>
        </p:nvPicPr>
        <p:blipFill>
          <a:blip r:embed="rId3"/>
          <a:srcRect t="15152" r="7992" b="13105"/>
          <a:stretch>
            <a:fillRect/>
          </a:stretch>
        </p:blipFill>
        <p:spPr bwMode="auto">
          <a:xfrm>
            <a:off x="5193456" y="405719"/>
            <a:ext cx="3381539" cy="1589995"/>
          </a:xfrm>
          <a:prstGeom prst="rect">
            <a:avLst/>
          </a:prstGeom>
          <a:noFill/>
          <a:ln w="9525">
            <a:noFill/>
            <a:miter lim="800000"/>
            <a:headEnd/>
            <a:tailEnd/>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409" y="0"/>
            <a:ext cx="8176591" cy="685800"/>
          </a:xfrm>
        </p:spPr>
        <p:txBody>
          <a:bodyPr/>
          <a:lstStyle/>
          <a:p>
            <a:r>
              <a:rPr lang="en-US" sz="3100" dirty="0">
                <a:latin typeface="Century Gothic"/>
                <a:cs typeface="Century Gothic"/>
              </a:rPr>
              <a:t>2. Creating the loan account</a:t>
            </a:r>
          </a:p>
        </p:txBody>
      </p:sp>
      <p:sp>
        <p:nvSpPr>
          <p:cNvPr id="6" name="Content Placeholder 2"/>
          <p:cNvSpPr txBox="1">
            <a:spLocks/>
          </p:cNvSpPr>
          <p:nvPr/>
        </p:nvSpPr>
        <p:spPr bwMode="auto">
          <a:xfrm>
            <a:off x="302573" y="989939"/>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Select the loan product to base the loan account. Use the product you created in step 1 that has variable installment loans enabled.</a:t>
            </a:r>
          </a:p>
        </p:txBody>
      </p:sp>
      <p:sp>
        <p:nvSpPr>
          <p:cNvPr id="9" name="Content Placeholder 2"/>
          <p:cNvSpPr txBox="1">
            <a:spLocks/>
          </p:cNvSpPr>
          <p:nvPr/>
        </p:nvSpPr>
        <p:spPr bwMode="auto">
          <a:xfrm>
            <a:off x="302573" y="4019254"/>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Complete the necessary loan account fields and submit. For more details, see:</a:t>
            </a:r>
          </a:p>
          <a:p>
            <a:pPr lvl="1">
              <a:spcBef>
                <a:spcPts val="700"/>
              </a:spcBef>
              <a:buClr>
                <a:schemeClr val="accent2"/>
              </a:buClr>
              <a:buSzPct val="80000"/>
              <a:buFont typeface="Wingdings 2" pitchFamily="18" charset="2"/>
              <a:buChar char=""/>
              <a:defRPr/>
            </a:pPr>
            <a:r>
              <a:rPr lang="en-US" sz="2800" dirty="0">
                <a:latin typeface="Century Gothic"/>
                <a:cs typeface="Century Gothic"/>
              </a:rPr>
              <a:t> </a:t>
            </a:r>
            <a:r>
              <a:rPr lang="en-US" sz="2800" dirty="0">
                <a:latin typeface="Century Gothic"/>
                <a:cs typeface="Century Gothic"/>
                <a:hlinkClick r:id="rId3"/>
              </a:rPr>
              <a:t>https://mifosforge.jira.com/wiki/display/docs/Loan+Account+Fields</a:t>
            </a:r>
            <a:endParaRPr lang="en-US" sz="2800" dirty="0">
              <a:latin typeface="Century Gothic"/>
              <a:cs typeface="Century Gothic"/>
            </a:endParaRPr>
          </a:p>
          <a:p>
            <a:pPr lvl="1">
              <a:spcBef>
                <a:spcPts val="700"/>
              </a:spcBef>
              <a:buClr>
                <a:schemeClr val="accent2"/>
              </a:buClr>
              <a:buSzPct val="80000"/>
              <a:buFont typeface="Wingdings 2" pitchFamily="18" charset="2"/>
              <a:buChar char=""/>
              <a:defRPr/>
            </a:pPr>
            <a:endParaRPr lang="en-US" sz="2800" dirty="0">
              <a:latin typeface="Century Gothic"/>
              <a:cs typeface="Century Gothic"/>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3538" y="2544272"/>
            <a:ext cx="6024963" cy="1170843"/>
          </a:xfrm>
          <a:prstGeom prst="rect">
            <a:avLst/>
          </a:prstGeom>
        </p:spPr>
      </p:pic>
    </p:spTree>
    <p:extLst>
      <p:ext uri="{BB962C8B-B14F-4D97-AF65-F5344CB8AC3E}">
        <p14:creationId xmlns:p14="http://schemas.microsoft.com/office/powerpoint/2010/main" val="30062585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409" y="0"/>
            <a:ext cx="8176591" cy="685800"/>
          </a:xfrm>
        </p:spPr>
        <p:txBody>
          <a:bodyPr/>
          <a:lstStyle/>
          <a:p>
            <a:r>
              <a:rPr lang="en-US" sz="3100" dirty="0">
                <a:latin typeface="Century Gothic"/>
                <a:cs typeface="Century Gothic"/>
              </a:rPr>
              <a:t>2. Creating the loan account</a:t>
            </a:r>
          </a:p>
        </p:txBody>
      </p:sp>
      <p:sp>
        <p:nvSpPr>
          <p:cNvPr id="6" name="Content Placeholder 2"/>
          <p:cNvSpPr txBox="1">
            <a:spLocks/>
          </p:cNvSpPr>
          <p:nvPr/>
        </p:nvSpPr>
        <p:spPr bwMode="auto">
          <a:xfrm>
            <a:off x="302573" y="989939"/>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The loan account will be created with a status of Pending Approval.</a:t>
            </a:r>
          </a:p>
        </p:txBody>
      </p:sp>
    </p:spTree>
    <p:extLst>
      <p:ext uri="{BB962C8B-B14F-4D97-AF65-F5344CB8AC3E}">
        <p14:creationId xmlns:p14="http://schemas.microsoft.com/office/powerpoint/2010/main" val="202899055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409" y="0"/>
            <a:ext cx="8176591" cy="685800"/>
          </a:xfrm>
        </p:spPr>
        <p:txBody>
          <a:bodyPr/>
          <a:lstStyle/>
          <a:p>
            <a:r>
              <a:rPr lang="en-US" sz="3100" dirty="0">
                <a:latin typeface="Century Gothic"/>
                <a:cs typeface="Century Gothic"/>
              </a:rPr>
              <a:t>3. Changing the Installment Plan</a:t>
            </a:r>
          </a:p>
        </p:txBody>
      </p:sp>
      <p:sp>
        <p:nvSpPr>
          <p:cNvPr id="6" name="Content Placeholder 2"/>
          <p:cNvSpPr txBox="1">
            <a:spLocks/>
          </p:cNvSpPr>
          <p:nvPr/>
        </p:nvSpPr>
        <p:spPr bwMode="auto">
          <a:xfrm>
            <a:off x="302573" y="989939"/>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There are two ways to change an installment plan. However, the first step (next slide) will be the same.</a:t>
            </a:r>
          </a:p>
          <a:p>
            <a:pPr lvl="1">
              <a:spcBef>
                <a:spcPts val="700"/>
              </a:spcBef>
              <a:buClr>
                <a:schemeClr val="accent2"/>
              </a:buClr>
              <a:buSzPct val="80000"/>
              <a:buFont typeface="Wingdings 2" pitchFamily="18" charset="2"/>
              <a:buChar char=""/>
              <a:defRPr/>
            </a:pPr>
            <a:r>
              <a:rPr lang="en-US" sz="2800" dirty="0">
                <a:latin typeface="Century Gothic"/>
                <a:cs typeface="Century Gothic"/>
              </a:rPr>
              <a:t> a. Manually</a:t>
            </a:r>
          </a:p>
          <a:p>
            <a:pPr lvl="1">
              <a:spcBef>
                <a:spcPts val="700"/>
              </a:spcBef>
              <a:buClr>
                <a:schemeClr val="accent2"/>
              </a:buClr>
              <a:buSzPct val="80000"/>
              <a:buFont typeface="Wingdings 2" pitchFamily="18" charset="2"/>
              <a:buChar char=""/>
              <a:defRPr/>
            </a:pPr>
            <a:r>
              <a:rPr lang="en-US" sz="2800" dirty="0">
                <a:latin typeface="Century Gothic"/>
                <a:cs typeface="Century Gothic"/>
              </a:rPr>
              <a:t> b. Using a Pattern</a:t>
            </a:r>
          </a:p>
        </p:txBody>
      </p:sp>
    </p:spTree>
    <p:extLst>
      <p:ext uri="{BB962C8B-B14F-4D97-AF65-F5344CB8AC3E}">
        <p14:creationId xmlns:p14="http://schemas.microsoft.com/office/powerpoint/2010/main" val="113118990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53716" y="989939"/>
            <a:ext cx="8841427"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Go to loan account that has just been created.</a:t>
            </a:r>
          </a:p>
          <a:p>
            <a:pPr lvl="0">
              <a:spcBef>
                <a:spcPts val="700"/>
              </a:spcBef>
              <a:buClr>
                <a:schemeClr val="accent2"/>
              </a:buClr>
              <a:buSzPct val="80000"/>
              <a:buFont typeface="Wingdings 2" pitchFamily="18" charset="2"/>
              <a:buChar char=""/>
              <a:defRPr/>
            </a:pPr>
            <a:r>
              <a:rPr lang="en-US" sz="2800" dirty="0">
                <a:latin typeface="Century Gothic"/>
                <a:cs typeface="Century Gothic"/>
              </a:rPr>
              <a:t> Click on the More tab on the right, then click Edit Repayment Schedule from the dropdown.</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278" y="2678477"/>
            <a:ext cx="8859865" cy="2224828"/>
          </a:xfrm>
          <a:prstGeom prst="rect">
            <a:avLst/>
          </a:prstGeom>
        </p:spPr>
      </p:pic>
      <p:sp>
        <p:nvSpPr>
          <p:cNvPr id="8" name="Title 1"/>
          <p:cNvSpPr>
            <a:spLocks noGrp="1"/>
          </p:cNvSpPr>
          <p:nvPr>
            <p:ph type="title"/>
          </p:nvPr>
        </p:nvSpPr>
        <p:spPr>
          <a:xfrm>
            <a:off x="967409" y="0"/>
            <a:ext cx="8176591" cy="685800"/>
          </a:xfrm>
        </p:spPr>
        <p:txBody>
          <a:bodyPr/>
          <a:lstStyle/>
          <a:p>
            <a:r>
              <a:rPr lang="en-US" sz="3100" dirty="0">
                <a:latin typeface="Century Gothic"/>
                <a:cs typeface="Century Gothic"/>
              </a:rPr>
              <a:t>3. Changing the Installment Plan</a:t>
            </a:r>
          </a:p>
        </p:txBody>
      </p:sp>
    </p:spTree>
    <p:extLst>
      <p:ext uri="{BB962C8B-B14F-4D97-AF65-F5344CB8AC3E}">
        <p14:creationId xmlns:p14="http://schemas.microsoft.com/office/powerpoint/2010/main" val="50621988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53716" y="989939"/>
            <a:ext cx="8841427"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This will take you to the current loan installment plan, which will look similar to this: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94360"/>
            <a:ext cx="9144000" cy="3073259"/>
          </a:xfrm>
          <a:prstGeom prst="rect">
            <a:avLst/>
          </a:prstGeom>
        </p:spPr>
      </p:pic>
      <p:sp>
        <p:nvSpPr>
          <p:cNvPr id="5" name="Title 1"/>
          <p:cNvSpPr txBox="1">
            <a:spLocks/>
          </p:cNvSpPr>
          <p:nvPr/>
        </p:nvSpPr>
        <p:spPr bwMode="auto">
          <a:xfrm>
            <a:off x="967409" y="0"/>
            <a:ext cx="8176591"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w Cen MT" pitchFamily="34" charset="0"/>
              </a:defRPr>
            </a:lvl2pPr>
            <a:lvl3pPr algn="l" rtl="0" eaLnBrk="1" fontAlgn="base" hangingPunct="1">
              <a:spcBef>
                <a:spcPct val="0"/>
              </a:spcBef>
              <a:spcAft>
                <a:spcPct val="0"/>
              </a:spcAft>
              <a:defRPr sz="4000">
                <a:solidFill>
                  <a:schemeClr val="tx2"/>
                </a:solidFill>
                <a:latin typeface="Tw Cen MT" pitchFamily="34" charset="0"/>
              </a:defRPr>
            </a:lvl3pPr>
            <a:lvl4pPr algn="l" rtl="0" eaLnBrk="1" fontAlgn="base" hangingPunct="1">
              <a:spcBef>
                <a:spcPct val="0"/>
              </a:spcBef>
              <a:spcAft>
                <a:spcPct val="0"/>
              </a:spcAft>
              <a:defRPr sz="4000">
                <a:solidFill>
                  <a:schemeClr val="tx2"/>
                </a:solidFill>
                <a:latin typeface="Tw Cen MT" pitchFamily="34" charset="0"/>
              </a:defRPr>
            </a:lvl4pPr>
            <a:lvl5pPr algn="l" rtl="0" eaLnBrk="1" fontAlgn="base" hangingPunct="1">
              <a:spcBef>
                <a:spcPct val="0"/>
              </a:spcBef>
              <a:spcAft>
                <a:spcPct val="0"/>
              </a:spcAft>
              <a:defRPr sz="40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a:lstStyle>
          <a:p>
            <a:r>
              <a:rPr lang="en-US" sz="3100">
                <a:latin typeface="Century Gothic"/>
                <a:cs typeface="Century Gothic"/>
              </a:rPr>
              <a:t>3. Changing the Installment Plan</a:t>
            </a:r>
            <a:endParaRPr lang="en-US" sz="3100" dirty="0">
              <a:latin typeface="Century Gothic"/>
              <a:cs typeface="Century Gothic"/>
            </a:endParaRPr>
          </a:p>
        </p:txBody>
      </p:sp>
    </p:spTree>
    <p:extLst>
      <p:ext uri="{BB962C8B-B14F-4D97-AF65-F5344CB8AC3E}">
        <p14:creationId xmlns:p14="http://schemas.microsoft.com/office/powerpoint/2010/main" val="113189259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53716" y="989939"/>
            <a:ext cx="8990284"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You can manually change what you need, such as the date and/or amount of an installment.</a:t>
            </a:r>
          </a:p>
          <a:p>
            <a:pPr lvl="0">
              <a:spcBef>
                <a:spcPts val="700"/>
              </a:spcBef>
              <a:buClr>
                <a:schemeClr val="accent2"/>
              </a:buClr>
              <a:buSzPct val="80000"/>
              <a:buFont typeface="Wingdings 2" pitchFamily="18" charset="2"/>
              <a:buChar char=""/>
              <a:defRPr/>
            </a:pPr>
            <a:r>
              <a:rPr lang="en-US" sz="2800" dirty="0">
                <a:latin typeface="Century Gothic"/>
                <a:cs typeface="Century Gothic"/>
              </a:rPr>
              <a:t> Here, I have changed:</a:t>
            </a:r>
          </a:p>
          <a:p>
            <a:pPr lvl="1">
              <a:spcBef>
                <a:spcPts val="700"/>
              </a:spcBef>
              <a:buClr>
                <a:schemeClr val="accent2"/>
              </a:buClr>
              <a:buSzPct val="80000"/>
              <a:buFont typeface="Wingdings 2" pitchFamily="18" charset="2"/>
              <a:buChar char=""/>
              <a:defRPr/>
            </a:pPr>
            <a:r>
              <a:rPr lang="en-US" sz="2800" dirty="0">
                <a:latin typeface="Century Gothic"/>
                <a:cs typeface="Century Gothic"/>
              </a:rPr>
              <a:t> 1. The date from 02 January to 10 January</a:t>
            </a:r>
          </a:p>
          <a:p>
            <a:pPr lvl="1">
              <a:spcBef>
                <a:spcPts val="700"/>
              </a:spcBef>
              <a:buClr>
                <a:schemeClr val="accent2"/>
              </a:buClr>
              <a:buSzPct val="80000"/>
              <a:buFont typeface="Wingdings 2" pitchFamily="18" charset="2"/>
              <a:buChar char=""/>
              <a:defRPr/>
            </a:pPr>
            <a:r>
              <a:rPr lang="en-US" sz="2800" dirty="0">
                <a:latin typeface="Century Gothic"/>
                <a:cs typeface="Century Gothic"/>
              </a:rPr>
              <a:t> 2. The amount from 2390 to 2000</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077" y="3524236"/>
            <a:ext cx="8351299" cy="2827666"/>
          </a:xfrm>
          <a:prstGeom prst="rect">
            <a:avLst/>
          </a:prstGeom>
        </p:spPr>
      </p:pic>
      <p:sp>
        <p:nvSpPr>
          <p:cNvPr id="7" name="Title 1"/>
          <p:cNvSpPr>
            <a:spLocks noGrp="1"/>
          </p:cNvSpPr>
          <p:nvPr>
            <p:ph type="title"/>
          </p:nvPr>
        </p:nvSpPr>
        <p:spPr>
          <a:xfrm>
            <a:off x="153716" y="0"/>
            <a:ext cx="8176591" cy="685800"/>
          </a:xfrm>
        </p:spPr>
        <p:txBody>
          <a:bodyPr/>
          <a:lstStyle/>
          <a:p>
            <a:r>
              <a:rPr lang="en-US" sz="3100" dirty="0">
                <a:latin typeface="Century Gothic"/>
                <a:cs typeface="Century Gothic"/>
              </a:rPr>
              <a:t>3a. Manually updating installment plan</a:t>
            </a:r>
          </a:p>
        </p:txBody>
      </p:sp>
    </p:spTree>
    <p:extLst>
      <p:ext uri="{BB962C8B-B14F-4D97-AF65-F5344CB8AC3E}">
        <p14:creationId xmlns:p14="http://schemas.microsoft.com/office/powerpoint/2010/main" val="105737132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53716" y="989939"/>
            <a:ext cx="8841427"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In addition, you can add or remove an installment.</a:t>
            </a:r>
          </a:p>
          <a:p>
            <a:pPr lvl="0">
              <a:spcBef>
                <a:spcPts val="700"/>
              </a:spcBef>
              <a:buClr>
                <a:schemeClr val="accent2"/>
              </a:buClr>
              <a:buSzPct val="80000"/>
              <a:buFont typeface="Wingdings 2" pitchFamily="18" charset="2"/>
              <a:buChar char=""/>
              <a:defRPr/>
            </a:pPr>
            <a:r>
              <a:rPr lang="en-US" sz="2800" dirty="0">
                <a:latin typeface="Century Gothic"/>
                <a:cs typeface="Century Gothic"/>
              </a:rPr>
              <a:t> First, to add an installment, click on the “+” button on the right side and fill out the details.</a:t>
            </a:r>
          </a:p>
          <a:p>
            <a:pPr lvl="0">
              <a:spcBef>
                <a:spcPts val="700"/>
              </a:spcBef>
              <a:buClr>
                <a:schemeClr val="accent2"/>
              </a:buClr>
              <a:buSzPct val="80000"/>
              <a:buFont typeface="Wingdings 2" pitchFamily="18" charset="2"/>
              <a:buChar char=""/>
              <a:defRPr/>
            </a:pPr>
            <a:r>
              <a:rPr lang="en-US" sz="2800" dirty="0">
                <a:latin typeface="Century Gothic"/>
                <a:cs typeface="Century Gothic"/>
              </a:rPr>
              <a:t> Second, to remove an installment, click on the “x” button on the right side of the installment.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072" y="3817498"/>
            <a:ext cx="7707739" cy="2941111"/>
          </a:xfrm>
          <a:prstGeom prst="rect">
            <a:avLst/>
          </a:prstGeom>
        </p:spPr>
      </p:pic>
      <p:sp>
        <p:nvSpPr>
          <p:cNvPr id="7" name="Title 1"/>
          <p:cNvSpPr>
            <a:spLocks noGrp="1"/>
          </p:cNvSpPr>
          <p:nvPr>
            <p:ph type="title"/>
          </p:nvPr>
        </p:nvSpPr>
        <p:spPr>
          <a:xfrm>
            <a:off x="153716" y="0"/>
            <a:ext cx="8176591" cy="685800"/>
          </a:xfrm>
        </p:spPr>
        <p:txBody>
          <a:bodyPr/>
          <a:lstStyle/>
          <a:p>
            <a:r>
              <a:rPr lang="en-US" sz="3100" dirty="0">
                <a:latin typeface="Century Gothic"/>
                <a:cs typeface="Century Gothic"/>
              </a:rPr>
              <a:t>3a. Manually updating installment plan</a:t>
            </a:r>
          </a:p>
        </p:txBody>
      </p:sp>
    </p:spTree>
    <p:extLst>
      <p:ext uri="{BB962C8B-B14F-4D97-AF65-F5344CB8AC3E}">
        <p14:creationId xmlns:p14="http://schemas.microsoft.com/office/powerpoint/2010/main" val="168255918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53716" y="989939"/>
            <a:ext cx="8841427"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400" dirty="0">
                <a:latin typeface="Century Gothic"/>
                <a:cs typeface="Century Gothic"/>
              </a:rPr>
              <a:t> If you need to revert your changes, click the “Reset” button to reset values to the normal installment schedule.</a:t>
            </a:r>
          </a:p>
          <a:p>
            <a:pPr lvl="0">
              <a:spcBef>
                <a:spcPts val="700"/>
              </a:spcBef>
              <a:buClr>
                <a:schemeClr val="accent2"/>
              </a:buClr>
              <a:buSzPct val="80000"/>
              <a:buFont typeface="Wingdings 2" pitchFamily="18" charset="2"/>
              <a:buChar char=""/>
              <a:defRPr/>
            </a:pPr>
            <a:r>
              <a:rPr lang="en-US" sz="2400" dirty="0">
                <a:latin typeface="Century Gothic"/>
                <a:cs typeface="Century Gothic"/>
              </a:rPr>
              <a:t> If you are satisfied with your changes, click on the “Validate” button to validate the details.</a:t>
            </a:r>
          </a:p>
          <a:p>
            <a:pPr lvl="0">
              <a:spcBef>
                <a:spcPts val="700"/>
              </a:spcBef>
              <a:buClr>
                <a:schemeClr val="accent2"/>
              </a:buClr>
              <a:buSzPct val="80000"/>
              <a:buFont typeface="Wingdings 2" pitchFamily="18" charset="2"/>
              <a:buChar char=""/>
              <a:defRPr/>
            </a:pPr>
            <a:r>
              <a:rPr lang="en-US" sz="2400" dirty="0">
                <a:latin typeface="Century Gothic"/>
                <a:cs typeface="Century Gothic"/>
              </a:rPr>
              <a:t> Once these are validated, you can click on the submit button.</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409" y="3514916"/>
            <a:ext cx="6617155" cy="3097919"/>
          </a:xfrm>
          <a:prstGeom prst="rect">
            <a:avLst/>
          </a:prstGeom>
        </p:spPr>
      </p:pic>
      <p:sp>
        <p:nvSpPr>
          <p:cNvPr id="7" name="Title 1"/>
          <p:cNvSpPr>
            <a:spLocks noGrp="1"/>
          </p:cNvSpPr>
          <p:nvPr>
            <p:ph type="title"/>
          </p:nvPr>
        </p:nvSpPr>
        <p:spPr>
          <a:xfrm>
            <a:off x="153716" y="0"/>
            <a:ext cx="8176591" cy="685800"/>
          </a:xfrm>
        </p:spPr>
        <p:txBody>
          <a:bodyPr/>
          <a:lstStyle/>
          <a:p>
            <a:r>
              <a:rPr lang="en-US" sz="3100" dirty="0">
                <a:latin typeface="Century Gothic"/>
                <a:cs typeface="Century Gothic"/>
              </a:rPr>
              <a:t>3a. Manually updating installment plan</a:t>
            </a:r>
          </a:p>
        </p:txBody>
      </p:sp>
    </p:spTree>
    <p:extLst>
      <p:ext uri="{BB962C8B-B14F-4D97-AF65-F5344CB8AC3E}">
        <p14:creationId xmlns:p14="http://schemas.microsoft.com/office/powerpoint/2010/main" val="19886696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53716" y="989939"/>
            <a:ext cx="8841427"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In order to create a pattern, navigate to the “Edit Repayment Schedule.” (See previous slide)</a:t>
            </a:r>
          </a:p>
          <a:p>
            <a:pPr lvl="0">
              <a:spcBef>
                <a:spcPts val="700"/>
              </a:spcBef>
              <a:buClr>
                <a:schemeClr val="accent2"/>
              </a:buClr>
              <a:buSzPct val="80000"/>
              <a:buFont typeface="Wingdings 2" pitchFamily="18" charset="2"/>
              <a:buChar char=""/>
              <a:defRPr/>
            </a:pPr>
            <a:r>
              <a:rPr lang="en-US" sz="2800" dirty="0">
                <a:latin typeface="Century Gothic"/>
                <a:cs typeface="Century Gothic"/>
              </a:rPr>
              <a:t> Then, click on the blue pattern button at the bottom. </a:t>
            </a:r>
          </a:p>
        </p:txBody>
      </p:sp>
      <p:sp>
        <p:nvSpPr>
          <p:cNvPr id="7" name="Title 1"/>
          <p:cNvSpPr>
            <a:spLocks noGrp="1"/>
          </p:cNvSpPr>
          <p:nvPr>
            <p:ph type="title"/>
          </p:nvPr>
        </p:nvSpPr>
        <p:spPr>
          <a:xfrm>
            <a:off x="0" y="9648"/>
            <a:ext cx="8176591" cy="685800"/>
          </a:xfrm>
        </p:spPr>
        <p:txBody>
          <a:bodyPr/>
          <a:lstStyle/>
          <a:p>
            <a:r>
              <a:rPr lang="en-US" sz="3100" dirty="0">
                <a:latin typeface="Century Gothic"/>
                <a:cs typeface="Century Gothic"/>
              </a:rPr>
              <a:t>3b. Applying pattern to installment plan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87" y="2867847"/>
            <a:ext cx="8609956" cy="3652223"/>
          </a:xfrm>
          <a:prstGeom prst="rect">
            <a:avLst/>
          </a:prstGeom>
        </p:spPr>
      </p:pic>
    </p:spTree>
    <p:extLst>
      <p:ext uri="{BB962C8B-B14F-4D97-AF65-F5344CB8AC3E}">
        <p14:creationId xmlns:p14="http://schemas.microsoft.com/office/powerpoint/2010/main" val="89053427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53716" y="989939"/>
            <a:ext cx="8841427"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400" dirty="0">
                <a:latin typeface="Century Gothic"/>
                <a:cs typeface="Century Gothic"/>
              </a:rPr>
              <a:t> This should cause a dialog to popup.</a:t>
            </a:r>
          </a:p>
          <a:p>
            <a:pPr lvl="0">
              <a:spcBef>
                <a:spcPts val="700"/>
              </a:spcBef>
              <a:buClr>
                <a:schemeClr val="accent2"/>
              </a:buClr>
              <a:buSzPct val="80000"/>
              <a:buFont typeface="Wingdings 2" pitchFamily="18" charset="2"/>
              <a:buChar char=""/>
              <a:defRPr/>
            </a:pPr>
            <a:r>
              <a:rPr lang="en-US" sz="2400" dirty="0">
                <a:latin typeface="Century Gothic"/>
                <a:cs typeface="Century Gothic"/>
              </a:rPr>
              <a:t> Then, you can fill in the desired pattern:</a:t>
            </a:r>
          </a:p>
          <a:p>
            <a:pPr lvl="1">
              <a:spcBef>
                <a:spcPts val="700"/>
              </a:spcBef>
              <a:buClr>
                <a:schemeClr val="accent2"/>
              </a:buClr>
              <a:buSzPct val="80000"/>
              <a:buFont typeface="Wingdings 2" pitchFamily="18" charset="2"/>
              <a:buChar char=""/>
              <a:defRPr/>
            </a:pPr>
            <a:r>
              <a:rPr lang="en-US" sz="2400" dirty="0">
                <a:latin typeface="Century Gothic"/>
                <a:cs typeface="Century Gothic"/>
              </a:rPr>
              <a:t> 1. From date – Provide the starting date</a:t>
            </a:r>
          </a:p>
          <a:p>
            <a:pPr lvl="2">
              <a:spcBef>
                <a:spcPts val="700"/>
              </a:spcBef>
              <a:buClr>
                <a:schemeClr val="accent2"/>
              </a:buClr>
              <a:buSzPct val="80000"/>
              <a:buFont typeface="Wingdings 2" pitchFamily="18" charset="2"/>
              <a:buChar char=""/>
              <a:defRPr/>
            </a:pPr>
            <a:r>
              <a:rPr lang="en-US" sz="2400" dirty="0">
                <a:latin typeface="Century Gothic"/>
                <a:cs typeface="Century Gothic"/>
              </a:rPr>
              <a:t> In this example, January 2.</a:t>
            </a:r>
          </a:p>
          <a:p>
            <a:pPr lvl="1">
              <a:spcBef>
                <a:spcPts val="700"/>
              </a:spcBef>
              <a:buClr>
                <a:schemeClr val="accent2"/>
              </a:buClr>
              <a:buSzPct val="80000"/>
              <a:buFont typeface="Wingdings 2" pitchFamily="18" charset="2"/>
              <a:buChar char=""/>
              <a:defRPr/>
            </a:pPr>
            <a:r>
              <a:rPr lang="en-US" sz="2400" dirty="0">
                <a:latin typeface="Century Gothic"/>
                <a:cs typeface="Century Gothic"/>
              </a:rPr>
              <a:t> 2. To date – Provide the end date</a:t>
            </a:r>
          </a:p>
          <a:p>
            <a:pPr lvl="2">
              <a:spcBef>
                <a:spcPts val="700"/>
              </a:spcBef>
              <a:buClr>
                <a:schemeClr val="accent2"/>
              </a:buClr>
              <a:buSzPct val="80000"/>
              <a:buFont typeface="Wingdings 2" pitchFamily="18" charset="2"/>
              <a:buChar char=""/>
              <a:defRPr/>
            </a:pPr>
            <a:r>
              <a:rPr lang="en-US" sz="2400" dirty="0">
                <a:latin typeface="Century Gothic"/>
                <a:cs typeface="Century Gothic"/>
              </a:rPr>
              <a:t> In this example, May 8.</a:t>
            </a:r>
          </a:p>
          <a:p>
            <a:pPr lvl="1">
              <a:spcBef>
                <a:spcPts val="700"/>
              </a:spcBef>
              <a:buClr>
                <a:schemeClr val="accent2"/>
              </a:buClr>
              <a:buSzPct val="80000"/>
              <a:buFont typeface="Wingdings 2" pitchFamily="18" charset="2"/>
              <a:buChar char=""/>
              <a:defRPr/>
            </a:pPr>
            <a:r>
              <a:rPr lang="en-US" sz="2400" dirty="0">
                <a:latin typeface="Century Gothic"/>
                <a:cs typeface="Century Gothic"/>
              </a:rPr>
              <a:t> 3. Increase month by – Provide increase by month</a:t>
            </a:r>
          </a:p>
          <a:p>
            <a:pPr lvl="2">
              <a:spcBef>
                <a:spcPts val="700"/>
              </a:spcBef>
              <a:buClr>
                <a:schemeClr val="accent2"/>
              </a:buClr>
              <a:buSzPct val="80000"/>
              <a:buFont typeface="Wingdings 2" pitchFamily="18" charset="2"/>
              <a:buChar char=""/>
              <a:defRPr/>
            </a:pPr>
            <a:r>
              <a:rPr lang="en-US" sz="2400" dirty="0">
                <a:latin typeface="Century Gothic"/>
                <a:cs typeface="Century Gothic"/>
              </a:rPr>
              <a:t> In this example, None.</a:t>
            </a:r>
          </a:p>
          <a:p>
            <a:pPr lvl="1">
              <a:spcBef>
                <a:spcPts val="700"/>
              </a:spcBef>
              <a:buClr>
                <a:schemeClr val="accent2"/>
              </a:buClr>
              <a:buSzPct val="80000"/>
              <a:buFont typeface="Wingdings 2" pitchFamily="18" charset="2"/>
              <a:buChar char=""/>
              <a:defRPr/>
            </a:pPr>
            <a:r>
              <a:rPr lang="en-US" sz="2400" dirty="0">
                <a:latin typeface="Century Gothic"/>
                <a:cs typeface="Century Gothic"/>
              </a:rPr>
              <a:t> 4. Day of the month – Provide day of the month</a:t>
            </a:r>
          </a:p>
          <a:p>
            <a:pPr lvl="2">
              <a:spcBef>
                <a:spcPts val="700"/>
              </a:spcBef>
              <a:buClr>
                <a:schemeClr val="accent2"/>
              </a:buClr>
              <a:buSzPct val="80000"/>
              <a:buFont typeface="Wingdings 2" pitchFamily="18" charset="2"/>
              <a:buChar char=""/>
              <a:defRPr/>
            </a:pPr>
            <a:r>
              <a:rPr lang="en-US" sz="2400" dirty="0">
                <a:latin typeface="Century Gothic"/>
                <a:cs typeface="Century Gothic"/>
              </a:rPr>
              <a:t> In this example, the 5</a:t>
            </a:r>
            <a:r>
              <a:rPr lang="en-US" sz="2400" baseline="30000" dirty="0">
                <a:latin typeface="Century Gothic"/>
                <a:cs typeface="Century Gothic"/>
              </a:rPr>
              <a:t>th</a:t>
            </a:r>
            <a:r>
              <a:rPr lang="en-US" sz="2400" dirty="0">
                <a:latin typeface="Century Gothic"/>
                <a:cs typeface="Century Gothic"/>
              </a:rPr>
              <a:t>.</a:t>
            </a:r>
          </a:p>
          <a:p>
            <a:pPr lvl="1">
              <a:spcBef>
                <a:spcPts val="700"/>
              </a:spcBef>
              <a:buClr>
                <a:schemeClr val="accent2"/>
              </a:buClr>
              <a:buSzPct val="80000"/>
              <a:buFont typeface="Wingdings 2" pitchFamily="18" charset="2"/>
              <a:buChar char=""/>
              <a:defRPr/>
            </a:pPr>
            <a:r>
              <a:rPr lang="en-US" sz="2400" dirty="0">
                <a:latin typeface="Century Gothic"/>
                <a:cs typeface="Century Gothic"/>
              </a:rPr>
              <a:t> 5. Installment amount – Provide the installment amount</a:t>
            </a:r>
          </a:p>
          <a:p>
            <a:pPr lvl="2">
              <a:spcBef>
                <a:spcPts val="700"/>
              </a:spcBef>
              <a:buClr>
                <a:schemeClr val="accent2"/>
              </a:buClr>
              <a:buSzPct val="80000"/>
              <a:buFont typeface="Wingdings 2" pitchFamily="18" charset="2"/>
              <a:buChar char=""/>
              <a:defRPr/>
            </a:pPr>
            <a:r>
              <a:rPr lang="en-US" sz="2400" dirty="0">
                <a:latin typeface="Century Gothic"/>
                <a:cs typeface="Century Gothic"/>
              </a:rPr>
              <a:t> In this example, 1000.</a:t>
            </a:r>
          </a:p>
        </p:txBody>
      </p:sp>
      <p:sp>
        <p:nvSpPr>
          <p:cNvPr id="7" name="Title 1"/>
          <p:cNvSpPr>
            <a:spLocks noGrp="1"/>
          </p:cNvSpPr>
          <p:nvPr>
            <p:ph type="title"/>
          </p:nvPr>
        </p:nvSpPr>
        <p:spPr>
          <a:xfrm>
            <a:off x="0" y="9648"/>
            <a:ext cx="8176591" cy="685800"/>
          </a:xfrm>
        </p:spPr>
        <p:txBody>
          <a:bodyPr/>
          <a:lstStyle/>
          <a:p>
            <a:r>
              <a:rPr lang="en-US" sz="3100" dirty="0">
                <a:latin typeface="Century Gothic"/>
                <a:cs typeface="Century Gothic"/>
              </a:rPr>
              <a:t>3b. Applying pattern to installment plan</a:t>
            </a:r>
          </a:p>
        </p:txBody>
      </p:sp>
    </p:spTree>
    <p:extLst>
      <p:ext uri="{BB962C8B-B14F-4D97-AF65-F5344CB8AC3E}">
        <p14:creationId xmlns:p14="http://schemas.microsoft.com/office/powerpoint/2010/main" val="304913300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buFont typeface="Arial"/>
              <a:buChar char="•"/>
            </a:pPr>
            <a:r>
              <a:rPr lang="en-US" dirty="0">
                <a:latin typeface="Century Gothic"/>
                <a:cs typeface="Century Gothic"/>
              </a:rPr>
              <a:t> You are logged in</a:t>
            </a:r>
          </a:p>
        </p:txBody>
      </p:sp>
      <p:sp>
        <p:nvSpPr>
          <p:cNvPr id="2" name="Title 1"/>
          <p:cNvSpPr>
            <a:spLocks noGrp="1"/>
          </p:cNvSpPr>
          <p:nvPr>
            <p:ph type="title"/>
          </p:nvPr>
        </p:nvSpPr>
        <p:spPr/>
        <p:txBody>
          <a:bodyPr/>
          <a:lstStyle/>
          <a:p>
            <a:r>
              <a:rPr lang="en-US" sz="3000" dirty="0">
                <a:latin typeface="Century Gothic"/>
                <a:cs typeface="Century Gothic"/>
              </a:rPr>
              <a:t>Before proceeding, make sure that…</a:t>
            </a:r>
          </a:p>
        </p:txBody>
      </p:sp>
      <p:sp>
        <p:nvSpPr>
          <p:cNvPr id="7" name="Content Placeholder 139"/>
          <p:cNvSpPr txBox="1">
            <a:spLocks/>
          </p:cNvSpPr>
          <p:nvPr/>
        </p:nvSpPr>
        <p:spPr>
          <a:xfrm>
            <a:off x="199571" y="1433287"/>
            <a:ext cx="8716378" cy="3483428"/>
          </a:xfrm>
          <a:prstGeom prst="rect">
            <a:avLst/>
          </a:prstGeom>
        </p:spPr>
        <p:txBody>
          <a:bodyPr/>
          <a:lstStyle/>
          <a:p>
            <a:pPr marL="319088" marR="0" lvl="0" indent="-319088" algn="l" defTabSz="914400" rtl="0" eaLnBrk="0" fontAlgn="base" latinLnBrk="0" hangingPunct="0">
              <a:lnSpc>
                <a:spcPct val="100000"/>
              </a:lnSpc>
              <a:spcBef>
                <a:spcPts val="700"/>
              </a:spcBef>
              <a:spcAft>
                <a:spcPct val="0"/>
              </a:spcAft>
              <a:buClr>
                <a:schemeClr val="accent2"/>
              </a:buClr>
              <a:buSzPct val="75000"/>
              <a:buFont typeface="Wingdings" pitchFamily="2" charset="2"/>
              <a:buChar char="§"/>
              <a:tabLst/>
              <a:defRPr/>
            </a:pPr>
            <a:endParaRPr kumimoji="0" lang="en-US"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53716" y="989939"/>
            <a:ext cx="8990284"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The filled out dialog may look something like this.</a:t>
            </a:r>
          </a:p>
          <a:p>
            <a:pPr lvl="1">
              <a:spcBef>
                <a:spcPts val="700"/>
              </a:spcBef>
              <a:buClr>
                <a:schemeClr val="accent2"/>
              </a:buClr>
              <a:buSzPct val="80000"/>
              <a:buFont typeface="Wingdings 2" pitchFamily="18" charset="2"/>
              <a:buChar char=""/>
              <a:defRPr/>
            </a:pPr>
            <a:r>
              <a:rPr lang="en-US" sz="2800" dirty="0">
                <a:latin typeface="Century Gothic"/>
                <a:cs typeface="Century Gothic"/>
              </a:rPr>
              <a:t> Note: The numbers match the described inputs in the previous slide.</a:t>
            </a:r>
          </a:p>
        </p:txBody>
      </p:sp>
      <p:sp>
        <p:nvSpPr>
          <p:cNvPr id="7" name="Title 1"/>
          <p:cNvSpPr>
            <a:spLocks noGrp="1"/>
          </p:cNvSpPr>
          <p:nvPr>
            <p:ph type="title"/>
          </p:nvPr>
        </p:nvSpPr>
        <p:spPr>
          <a:xfrm>
            <a:off x="0" y="9648"/>
            <a:ext cx="8176591" cy="685800"/>
          </a:xfrm>
        </p:spPr>
        <p:txBody>
          <a:bodyPr/>
          <a:lstStyle/>
          <a:p>
            <a:r>
              <a:rPr lang="en-US" sz="3100" dirty="0">
                <a:latin typeface="Century Gothic"/>
                <a:cs typeface="Century Gothic"/>
              </a:rPr>
              <a:t>3b. Applying pattern to installment plan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8935" y="2534624"/>
            <a:ext cx="5430674" cy="3402350"/>
          </a:xfrm>
          <a:prstGeom prst="rect">
            <a:avLst/>
          </a:prstGeom>
        </p:spPr>
      </p:pic>
    </p:spTree>
    <p:extLst>
      <p:ext uri="{BB962C8B-B14F-4D97-AF65-F5344CB8AC3E}">
        <p14:creationId xmlns:p14="http://schemas.microsoft.com/office/powerpoint/2010/main" val="58339187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53716" y="989939"/>
            <a:ext cx="8990284"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When you are finished, click the blue “Confirm” button at the bottom of the dialog.</a:t>
            </a:r>
          </a:p>
        </p:txBody>
      </p:sp>
      <p:sp>
        <p:nvSpPr>
          <p:cNvPr id="7" name="Title 1"/>
          <p:cNvSpPr>
            <a:spLocks noGrp="1"/>
          </p:cNvSpPr>
          <p:nvPr>
            <p:ph type="title"/>
          </p:nvPr>
        </p:nvSpPr>
        <p:spPr>
          <a:xfrm>
            <a:off x="0" y="9648"/>
            <a:ext cx="8176591" cy="685800"/>
          </a:xfrm>
        </p:spPr>
        <p:txBody>
          <a:bodyPr/>
          <a:lstStyle/>
          <a:p>
            <a:r>
              <a:rPr lang="en-US" sz="3100" dirty="0">
                <a:latin typeface="Century Gothic"/>
                <a:cs typeface="Century Gothic"/>
              </a:rPr>
              <a:t>3b. Applying pattern to installment plan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4575" y="2240133"/>
            <a:ext cx="5149334" cy="3234969"/>
          </a:xfrm>
          <a:prstGeom prst="rect">
            <a:avLst/>
          </a:prstGeom>
        </p:spPr>
      </p:pic>
    </p:spTree>
    <p:extLst>
      <p:ext uri="{BB962C8B-B14F-4D97-AF65-F5344CB8AC3E}">
        <p14:creationId xmlns:p14="http://schemas.microsoft.com/office/powerpoint/2010/main" val="387059267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53716" y="989939"/>
            <a:ext cx="8990284"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Once it is confirmed, it will take you to the installment plan. You can view the created pattern and its effect on the installment plan. An example is shown below.</a:t>
            </a:r>
          </a:p>
        </p:txBody>
      </p:sp>
      <p:sp>
        <p:nvSpPr>
          <p:cNvPr id="7" name="Title 1"/>
          <p:cNvSpPr>
            <a:spLocks noGrp="1"/>
          </p:cNvSpPr>
          <p:nvPr>
            <p:ph type="title"/>
          </p:nvPr>
        </p:nvSpPr>
        <p:spPr>
          <a:xfrm>
            <a:off x="0" y="9648"/>
            <a:ext cx="8176591" cy="685800"/>
          </a:xfrm>
        </p:spPr>
        <p:txBody>
          <a:bodyPr/>
          <a:lstStyle/>
          <a:p>
            <a:r>
              <a:rPr lang="en-US" sz="3100" dirty="0">
                <a:latin typeface="Century Gothic"/>
                <a:cs typeface="Century Gothic"/>
              </a:rPr>
              <a:t>3b. Applying pattern to installment plan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02" y="2801540"/>
            <a:ext cx="8895046" cy="3360721"/>
          </a:xfrm>
          <a:prstGeom prst="rect">
            <a:avLst/>
          </a:prstGeom>
        </p:spPr>
      </p:pic>
    </p:spTree>
    <p:extLst>
      <p:ext uri="{BB962C8B-B14F-4D97-AF65-F5344CB8AC3E}">
        <p14:creationId xmlns:p14="http://schemas.microsoft.com/office/powerpoint/2010/main" val="226490892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586701" y="2917145"/>
            <a:ext cx="7942117" cy="1673225"/>
          </a:xfrm>
        </p:spPr>
        <p:txBody>
          <a:bodyPr/>
          <a:lstStyle/>
          <a:p>
            <a:pPr algn="just"/>
            <a:r>
              <a:rPr lang="en-US" dirty="0">
                <a:latin typeface="Century Gothic"/>
                <a:cs typeface="Century Gothic"/>
              </a:rPr>
              <a:t>You have configured a variable installment loan at the product level, created a loan account with variable installments, and edited the installment plan! </a:t>
            </a:r>
          </a:p>
          <a:p>
            <a:pPr algn="just"/>
            <a:endParaRPr lang="en-US" dirty="0">
              <a:latin typeface="Century Gothic"/>
              <a:cs typeface="Century Gothic"/>
            </a:endParaRPr>
          </a:p>
        </p:txBody>
      </p:sp>
      <p:sp>
        <p:nvSpPr>
          <p:cNvPr id="2" name="Title 1"/>
          <p:cNvSpPr>
            <a:spLocks noGrp="1"/>
          </p:cNvSpPr>
          <p:nvPr>
            <p:ph type="title"/>
          </p:nvPr>
        </p:nvSpPr>
        <p:spPr/>
        <p:txBody>
          <a:bodyPr/>
          <a:lstStyle/>
          <a:p>
            <a:r>
              <a:rPr lang="en-US" sz="3000" dirty="0">
                <a:latin typeface="Century Gothic"/>
                <a:cs typeface="Century Gothic"/>
              </a:rPr>
              <a:t>Congratulations!</a:t>
            </a:r>
          </a:p>
        </p:txBody>
      </p:sp>
      <p:sp>
        <p:nvSpPr>
          <p:cNvPr id="7" name="Content Placeholder 139"/>
          <p:cNvSpPr txBox="1">
            <a:spLocks/>
          </p:cNvSpPr>
          <p:nvPr/>
        </p:nvSpPr>
        <p:spPr>
          <a:xfrm>
            <a:off x="199571" y="1433287"/>
            <a:ext cx="8716378" cy="3483428"/>
          </a:xfrm>
          <a:prstGeom prst="rect">
            <a:avLst/>
          </a:prstGeom>
        </p:spPr>
        <p:txBody>
          <a:bodyPr/>
          <a:lstStyle/>
          <a:p>
            <a:pPr marL="319088" marR="0" lvl="0" indent="-319088" algn="l" defTabSz="914400" rtl="0" eaLnBrk="0" fontAlgn="base" latinLnBrk="0" hangingPunct="0">
              <a:lnSpc>
                <a:spcPct val="100000"/>
              </a:lnSpc>
              <a:spcBef>
                <a:spcPts val="700"/>
              </a:spcBef>
              <a:spcAft>
                <a:spcPct val="0"/>
              </a:spcAft>
              <a:buClr>
                <a:schemeClr val="accent2"/>
              </a:buClr>
              <a:buSzPct val="75000"/>
              <a:buFont typeface="Wingdings" pitchFamily="2" charset="2"/>
              <a:buChar char="§"/>
              <a:tabLst/>
              <a:defRPr/>
            </a:pPr>
            <a:endParaRPr kumimoji="0" lang="en-US"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649" y="0"/>
            <a:ext cx="8156448" cy="685800"/>
          </a:xfrm>
        </p:spPr>
        <p:txBody>
          <a:bodyPr/>
          <a:lstStyle/>
          <a:p>
            <a:r>
              <a:rPr lang="en-US" sz="3200" dirty="0">
                <a:latin typeface="Century Gothic"/>
                <a:cs typeface="Century Gothic"/>
              </a:rPr>
              <a:t>What are variable installment loans?</a:t>
            </a:r>
          </a:p>
        </p:txBody>
      </p:sp>
      <p:sp>
        <p:nvSpPr>
          <p:cNvPr id="3" name="Content Placeholder 2"/>
          <p:cNvSpPr>
            <a:spLocks noGrp="1"/>
          </p:cNvSpPr>
          <p:nvPr>
            <p:ph sz="quarter" idx="1"/>
          </p:nvPr>
        </p:nvSpPr>
        <p:spPr>
          <a:xfrm>
            <a:off x="609600" y="936625"/>
            <a:ext cx="8153400" cy="5721350"/>
          </a:xfrm>
        </p:spPr>
        <p:txBody>
          <a:bodyPr/>
          <a:lstStyle/>
          <a:p>
            <a:pPr marL="0" indent="0"/>
            <a:r>
              <a:rPr lang="en-US" sz="2800" dirty="0">
                <a:latin typeface="Century Gothic"/>
                <a:cs typeface="Century Gothic"/>
              </a:rPr>
              <a:t> Sometimes, there is a need to tailor loan repayments to suit the cash flow patterns of the borrower. This is particularly true for products of agricultural loans where client cash flows can be quite volatile.</a:t>
            </a:r>
          </a:p>
          <a:p>
            <a:pPr marL="0" indent="0"/>
            <a:r>
              <a:rPr lang="en-US" sz="2800" dirty="0">
                <a:latin typeface="Century Gothic"/>
                <a:cs typeface="Century Gothic"/>
              </a:rPr>
              <a:t> This creates a need for Financial Institutions to customize loan products to allow for more flexibility with the installment schedule. </a:t>
            </a:r>
          </a:p>
          <a:p>
            <a:pPr marL="0" indent="0"/>
            <a:r>
              <a:rPr lang="en-US" sz="2800" dirty="0">
                <a:latin typeface="Century Gothic"/>
                <a:cs typeface="Century Gothic"/>
              </a:rPr>
              <a:t>For more information, see:</a:t>
            </a:r>
          </a:p>
          <a:p>
            <a:pPr marL="320675" lvl="1" indent="0"/>
            <a:r>
              <a:rPr lang="en-US" sz="2400" dirty="0">
                <a:latin typeface="Century Gothic"/>
                <a:cs typeface="Century Gothic"/>
              </a:rPr>
              <a:t> </a:t>
            </a:r>
            <a:r>
              <a:rPr lang="en-US" sz="2400" dirty="0">
                <a:latin typeface="Century Gothic"/>
                <a:cs typeface="Century Gothic"/>
                <a:hlinkClick r:id="rId3"/>
              </a:rPr>
              <a:t>https://cwiki.apache.org/confluence/display/FINERACT/Variable+Installment+Loans</a:t>
            </a:r>
            <a:endParaRPr lang="en-US" sz="2400" dirty="0">
              <a:latin typeface="Century Gothic"/>
              <a:cs typeface="Century Gothic"/>
            </a:endParaRPr>
          </a:p>
          <a:p>
            <a:pPr marL="320675" lvl="1" indent="0"/>
            <a:endParaRPr lang="en-US" sz="2400" dirty="0">
              <a:latin typeface="Century Gothic"/>
              <a:cs typeface="Century Gothic"/>
            </a:endParaRPr>
          </a:p>
        </p:txBody>
      </p:sp>
    </p:spTree>
    <p:extLst>
      <p:ext uri="{BB962C8B-B14F-4D97-AF65-F5344CB8AC3E}">
        <p14:creationId xmlns:p14="http://schemas.microsoft.com/office/powerpoint/2010/main" val="130184412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04" y="0"/>
            <a:ext cx="8156448" cy="685800"/>
          </a:xfrm>
        </p:spPr>
        <p:txBody>
          <a:bodyPr/>
          <a:lstStyle/>
          <a:p>
            <a:r>
              <a:rPr lang="en-US" sz="3200" dirty="0">
                <a:latin typeface="Century Gothic"/>
                <a:cs typeface="Century Gothic"/>
              </a:rPr>
              <a:t>Setting up a variable installment loan</a:t>
            </a:r>
          </a:p>
        </p:txBody>
      </p:sp>
      <p:sp>
        <p:nvSpPr>
          <p:cNvPr id="3" name="Content Placeholder 2"/>
          <p:cNvSpPr>
            <a:spLocks noGrp="1"/>
          </p:cNvSpPr>
          <p:nvPr>
            <p:ph sz="quarter" idx="1"/>
          </p:nvPr>
        </p:nvSpPr>
        <p:spPr>
          <a:xfrm>
            <a:off x="490330" y="936625"/>
            <a:ext cx="8153400" cy="5721350"/>
          </a:xfrm>
        </p:spPr>
        <p:txBody>
          <a:bodyPr/>
          <a:lstStyle/>
          <a:p>
            <a:pPr marL="0" indent="0"/>
            <a:r>
              <a:rPr lang="en-US" sz="2800" dirty="0">
                <a:latin typeface="Century Gothic"/>
                <a:cs typeface="Century Gothic"/>
              </a:rPr>
              <a:t> First, you must configure variable installment loans at the loan product level. </a:t>
            </a:r>
          </a:p>
          <a:p>
            <a:pPr marL="0" indent="0"/>
            <a:r>
              <a:rPr lang="en-US" sz="2800" dirty="0">
                <a:latin typeface="Century Gothic"/>
                <a:cs typeface="Century Gothic"/>
              </a:rPr>
              <a:t> Then, you can create a loan account under that product with variable installments.</a:t>
            </a:r>
          </a:p>
          <a:p>
            <a:pPr marL="0" indent="0"/>
            <a:r>
              <a:rPr lang="en-US" sz="2800" dirty="0">
                <a:latin typeface="Century Gothic"/>
                <a:cs typeface="Century Gothic"/>
              </a:rPr>
              <a:t> Lastly, you can edit an installment plan for a loan account.</a:t>
            </a:r>
            <a:endParaRPr lang="en-US" sz="2400" dirty="0">
              <a:latin typeface="Century Gothic"/>
              <a:cs typeface="Century Gothic"/>
            </a:endParaRPr>
          </a:p>
        </p:txBody>
      </p:sp>
    </p:spTree>
    <p:extLst>
      <p:ext uri="{BB962C8B-B14F-4D97-AF65-F5344CB8AC3E}">
        <p14:creationId xmlns:p14="http://schemas.microsoft.com/office/powerpoint/2010/main" val="226836889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66" y="0"/>
            <a:ext cx="8176591" cy="685800"/>
          </a:xfrm>
        </p:spPr>
        <p:txBody>
          <a:bodyPr/>
          <a:lstStyle/>
          <a:p>
            <a:r>
              <a:rPr lang="en-US" sz="3100" dirty="0">
                <a:latin typeface="Century Gothic"/>
                <a:cs typeface="Century Gothic"/>
              </a:rPr>
              <a:t>1. Configuring a variable installment loan</a:t>
            </a:r>
          </a:p>
        </p:txBody>
      </p:sp>
      <p:sp>
        <p:nvSpPr>
          <p:cNvPr id="6" name="Content Placeholder 2"/>
          <p:cNvSpPr txBox="1">
            <a:spLocks/>
          </p:cNvSpPr>
          <p:nvPr/>
        </p:nvSpPr>
        <p:spPr bwMode="auto">
          <a:xfrm>
            <a:off x="302573" y="989939"/>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700"/>
              </a:spcBef>
              <a:spcAft>
                <a:spcPct val="0"/>
              </a:spcAft>
              <a:buClr>
                <a:schemeClr val="accent2"/>
              </a:buClr>
              <a:buSzPct val="80000"/>
              <a:buFont typeface="Wingdings 2" pitchFamily="18" charset="2"/>
              <a:buChar char=""/>
              <a:tabLst/>
              <a:defRPr/>
            </a:pPr>
            <a:r>
              <a:rPr kumimoji="0" lang="en-US" sz="2800" b="0" i="0" u="none" strike="noStrike" kern="1200" cap="none" spc="0" normalizeH="0" noProof="0" dirty="0">
                <a:ln>
                  <a:noFill/>
                </a:ln>
                <a:solidFill>
                  <a:schemeClr val="tx1"/>
                </a:solidFill>
                <a:effectLst/>
                <a:uLnTx/>
                <a:uFillTx/>
                <a:latin typeface="Century Gothic"/>
                <a:ea typeface="+mn-ea"/>
                <a:cs typeface="Century Gothic"/>
              </a:rPr>
              <a:t> From the main screen, click on Admin at the top, then Products from the drop down list. This will launch the Products menu.</a:t>
            </a:r>
            <a:endParaRPr kumimoji="0" lang="en-US" sz="2800" b="0" i="0" u="none" strike="noStrike" kern="1200" cap="none" spc="0" normalizeH="0" baseline="0" noProof="0" dirty="0">
              <a:ln>
                <a:noFill/>
              </a:ln>
              <a:solidFill>
                <a:schemeClr val="tx1"/>
              </a:solidFill>
              <a:effectLst/>
              <a:uLnTx/>
              <a:uFillTx/>
              <a:latin typeface="Century Gothic"/>
              <a:ea typeface="+mn-ea"/>
              <a:cs typeface="Century Gothic"/>
            </a:endParaRPr>
          </a:p>
        </p:txBody>
      </p:sp>
      <p:sp>
        <p:nvSpPr>
          <p:cNvPr id="9" name="Content Placeholder 2"/>
          <p:cNvSpPr txBox="1">
            <a:spLocks/>
          </p:cNvSpPr>
          <p:nvPr/>
        </p:nvSpPr>
        <p:spPr bwMode="auto">
          <a:xfrm>
            <a:off x="302573" y="3883022"/>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700"/>
              </a:spcBef>
              <a:spcAft>
                <a:spcPct val="0"/>
              </a:spcAft>
              <a:buClr>
                <a:schemeClr val="accent2"/>
              </a:buClr>
              <a:buSzPct val="80000"/>
              <a:buFont typeface="Wingdings 2" pitchFamily="18" charset="2"/>
              <a:buChar char=""/>
              <a:tabLst/>
              <a:defRPr/>
            </a:pPr>
            <a:r>
              <a:rPr lang="en-US" sz="2800" dirty="0">
                <a:latin typeface="Century Gothic"/>
                <a:cs typeface="Century Gothic"/>
              </a:rPr>
              <a:t> Click on the Loan Products at the top left corner. </a:t>
            </a:r>
            <a:endParaRPr kumimoji="0" lang="en-US" sz="2800" b="0" i="0" u="none" strike="noStrike" kern="1200" cap="none" spc="0" normalizeH="0" baseline="0" noProof="0" dirty="0">
              <a:ln>
                <a:noFill/>
              </a:ln>
              <a:solidFill>
                <a:schemeClr val="tx1"/>
              </a:solidFill>
              <a:effectLst/>
              <a:uLnTx/>
              <a:uFillTx/>
              <a:latin typeface="Century Gothic"/>
              <a:ea typeface="+mn-ea"/>
              <a:cs typeface="Century Gothic"/>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5879" y="2340756"/>
            <a:ext cx="4152484" cy="1441643"/>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5061" y="4615911"/>
            <a:ext cx="6801522" cy="1908553"/>
          </a:xfrm>
          <a:prstGeom prst="rect">
            <a:avLst/>
          </a:prstGeom>
        </p:spPr>
      </p:pic>
    </p:spTree>
    <p:extLst>
      <p:ext uri="{BB962C8B-B14F-4D97-AF65-F5344CB8AC3E}">
        <p14:creationId xmlns:p14="http://schemas.microsoft.com/office/powerpoint/2010/main" val="18987970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66" y="0"/>
            <a:ext cx="8176591" cy="685800"/>
          </a:xfrm>
        </p:spPr>
        <p:txBody>
          <a:bodyPr/>
          <a:lstStyle/>
          <a:p>
            <a:r>
              <a:rPr lang="en-US" sz="3100" dirty="0">
                <a:latin typeface="Century Gothic"/>
                <a:cs typeface="Century Gothic"/>
              </a:rPr>
              <a:t>1. Configuring a variable installment loan</a:t>
            </a:r>
          </a:p>
        </p:txBody>
      </p:sp>
      <p:sp>
        <p:nvSpPr>
          <p:cNvPr id="6" name="Content Placeholder 2"/>
          <p:cNvSpPr txBox="1">
            <a:spLocks/>
          </p:cNvSpPr>
          <p:nvPr/>
        </p:nvSpPr>
        <p:spPr bwMode="auto">
          <a:xfrm>
            <a:off x="302573" y="989939"/>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kumimoji="0" lang="en-US" sz="2800" b="0" i="0" u="none" strike="noStrike" kern="1200" cap="none" spc="0" normalizeH="0" noProof="0" dirty="0">
                <a:ln>
                  <a:noFill/>
                </a:ln>
                <a:solidFill>
                  <a:schemeClr val="tx1"/>
                </a:solidFill>
                <a:effectLst/>
                <a:uLnTx/>
                <a:uFillTx/>
                <a:latin typeface="Century Gothic"/>
                <a:ea typeface="+mn-ea"/>
                <a:cs typeface="Century Gothic"/>
              </a:rPr>
              <a:t> </a:t>
            </a:r>
            <a:r>
              <a:rPr lang="en-US" sz="2800" dirty="0">
                <a:latin typeface="Century Gothic"/>
                <a:cs typeface="Century Gothic"/>
              </a:rPr>
              <a:t>Then click on the blue Create Loan Product button in the top right corner.</a:t>
            </a:r>
            <a:r>
              <a:rPr kumimoji="0" lang="en-US" sz="2800" b="0" i="0" u="none" strike="noStrike" kern="1200" cap="none" spc="0" normalizeH="0" noProof="0" dirty="0">
                <a:ln>
                  <a:noFill/>
                </a:ln>
                <a:solidFill>
                  <a:schemeClr val="tx1"/>
                </a:solidFill>
                <a:effectLst/>
                <a:uLnTx/>
                <a:uFillTx/>
                <a:latin typeface="Century Gothic"/>
                <a:ea typeface="+mn-ea"/>
                <a:cs typeface="Century Gothic"/>
              </a:rPr>
              <a:t>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2210" y="2127148"/>
            <a:ext cx="6573078" cy="834247"/>
          </a:xfrm>
          <a:prstGeom prst="rect">
            <a:avLst/>
          </a:prstGeom>
        </p:spPr>
      </p:pic>
      <p:sp>
        <p:nvSpPr>
          <p:cNvPr id="8" name="Content Placeholder 2"/>
          <p:cNvSpPr txBox="1">
            <a:spLocks/>
          </p:cNvSpPr>
          <p:nvPr/>
        </p:nvSpPr>
        <p:spPr bwMode="auto">
          <a:xfrm>
            <a:off x="302573" y="3178975"/>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kumimoji="0" lang="en-US" sz="2800" b="0" i="0" u="none" strike="noStrike" kern="1200" cap="none" spc="0" normalizeH="0" noProof="0" dirty="0">
                <a:ln>
                  <a:noFill/>
                </a:ln>
                <a:solidFill>
                  <a:schemeClr val="tx1"/>
                </a:solidFill>
                <a:effectLst/>
                <a:uLnTx/>
                <a:uFillTx/>
                <a:latin typeface="Century Gothic"/>
                <a:ea typeface="+mn-ea"/>
                <a:cs typeface="Century Gothic"/>
              </a:rPr>
              <a:t> Fill out the necessary fields for a Loan Product. See here for more details:</a:t>
            </a:r>
          </a:p>
          <a:p>
            <a:pPr lvl="1">
              <a:spcBef>
                <a:spcPts val="700"/>
              </a:spcBef>
              <a:buClr>
                <a:schemeClr val="accent2"/>
              </a:buClr>
              <a:buSzPct val="80000"/>
              <a:buFont typeface="Wingdings 2" pitchFamily="18" charset="2"/>
              <a:buChar char=""/>
              <a:defRPr/>
            </a:pPr>
            <a:r>
              <a:rPr lang="en-US" sz="2800" dirty="0">
                <a:latin typeface="Century Gothic"/>
                <a:cs typeface="Century Gothic"/>
              </a:rPr>
              <a:t> </a:t>
            </a:r>
            <a:r>
              <a:rPr lang="en-US" sz="2800" dirty="0">
                <a:latin typeface="Century Gothic"/>
                <a:cs typeface="Century Gothic"/>
                <a:hlinkClick r:id="rId4"/>
              </a:rPr>
              <a:t>https://mifosforge.jira.com/wiki/display/docs/Loan+Products</a:t>
            </a:r>
            <a:endParaRPr lang="en-US" sz="2800" dirty="0">
              <a:latin typeface="Century Gothic"/>
              <a:cs typeface="Century Gothic"/>
            </a:endParaRPr>
          </a:p>
          <a:p>
            <a:pPr lvl="1">
              <a:spcBef>
                <a:spcPts val="700"/>
              </a:spcBef>
              <a:buClr>
                <a:schemeClr val="accent2"/>
              </a:buClr>
              <a:buSzPct val="80000"/>
              <a:buFont typeface="Wingdings 2" pitchFamily="18" charset="2"/>
              <a:buChar char=""/>
              <a:defRPr/>
            </a:pPr>
            <a:endParaRPr kumimoji="0" lang="en-US" sz="2800" b="0" i="0" u="none" strike="noStrike" kern="1200" cap="none" spc="0" normalizeH="0" baseline="0" noProof="0" dirty="0">
              <a:ln>
                <a:noFill/>
              </a:ln>
              <a:solidFill>
                <a:schemeClr val="tx1"/>
              </a:solidFill>
              <a:effectLst/>
              <a:uLnTx/>
              <a:uFillTx/>
              <a:latin typeface="Century Gothic"/>
              <a:ea typeface="+mn-ea"/>
              <a:cs typeface="Century Gothic"/>
            </a:endParaRPr>
          </a:p>
        </p:txBody>
      </p:sp>
    </p:spTree>
    <p:extLst>
      <p:ext uri="{BB962C8B-B14F-4D97-AF65-F5344CB8AC3E}">
        <p14:creationId xmlns:p14="http://schemas.microsoft.com/office/powerpoint/2010/main" val="119920907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66" y="0"/>
            <a:ext cx="8176591" cy="685800"/>
          </a:xfrm>
        </p:spPr>
        <p:txBody>
          <a:bodyPr/>
          <a:lstStyle/>
          <a:p>
            <a:r>
              <a:rPr lang="en-US" sz="3100" dirty="0">
                <a:latin typeface="Century Gothic"/>
                <a:cs typeface="Century Gothic"/>
              </a:rPr>
              <a:t>1. Configuring a variable installment loan</a:t>
            </a:r>
          </a:p>
        </p:txBody>
      </p:sp>
      <p:sp>
        <p:nvSpPr>
          <p:cNvPr id="6" name="Content Placeholder 2"/>
          <p:cNvSpPr txBox="1">
            <a:spLocks/>
          </p:cNvSpPr>
          <p:nvPr/>
        </p:nvSpPr>
        <p:spPr bwMode="auto">
          <a:xfrm>
            <a:off x="302573" y="989939"/>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kumimoji="0" lang="en-US" sz="2800" b="0" i="0" u="none" strike="noStrike" kern="1200" cap="none" spc="0" normalizeH="0" noProof="0" dirty="0">
                <a:ln>
                  <a:noFill/>
                </a:ln>
                <a:solidFill>
                  <a:schemeClr val="tx1"/>
                </a:solidFill>
                <a:effectLst/>
                <a:uLnTx/>
                <a:uFillTx/>
                <a:latin typeface="Century Gothic"/>
                <a:ea typeface="+mn-ea"/>
                <a:cs typeface="Century Gothic"/>
              </a:rPr>
              <a:t> Scroll down to the Settings subsection. Check the “Is Variable Installments Allowed?” box. This will cause two boxes to appear. </a:t>
            </a:r>
            <a:endParaRPr lang="en-US" sz="2800" dirty="0">
              <a:latin typeface="Century Gothic"/>
              <a:cs typeface="Century Gothic"/>
            </a:endParaRPr>
          </a:p>
        </p:txBody>
      </p:sp>
      <p:sp>
        <p:nvSpPr>
          <p:cNvPr id="9" name="Content Placeholder 2"/>
          <p:cNvSpPr txBox="1">
            <a:spLocks/>
          </p:cNvSpPr>
          <p:nvPr/>
        </p:nvSpPr>
        <p:spPr bwMode="auto">
          <a:xfrm>
            <a:off x="302573" y="3551067"/>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700"/>
              </a:spcBef>
              <a:spcAft>
                <a:spcPct val="0"/>
              </a:spcAft>
              <a:buClr>
                <a:schemeClr val="accent2"/>
              </a:buClr>
              <a:buSzPct val="80000"/>
              <a:tabLst/>
              <a:defRPr/>
            </a:pPr>
            <a:endParaRPr kumimoji="0" lang="en-US" sz="2800" b="0" i="0" u="none" strike="noStrike" kern="1200" cap="none" spc="0" normalizeH="0" baseline="0" noProof="0" dirty="0">
              <a:ln>
                <a:noFill/>
              </a:ln>
              <a:solidFill>
                <a:schemeClr val="tx1"/>
              </a:solidFill>
              <a:effectLst/>
              <a:uLnTx/>
              <a:uFillTx/>
              <a:latin typeface="Century Gothic"/>
              <a:ea typeface="+mn-ea"/>
              <a:cs typeface="Century Gothic"/>
            </a:endParaRPr>
          </a:p>
        </p:txBody>
      </p:sp>
      <p:sp>
        <p:nvSpPr>
          <p:cNvPr id="5" name="Content Placeholder 2"/>
          <p:cNvSpPr txBox="1">
            <a:spLocks/>
          </p:cNvSpPr>
          <p:nvPr/>
        </p:nvSpPr>
        <p:spPr bwMode="auto">
          <a:xfrm>
            <a:off x="302573" y="3546119"/>
            <a:ext cx="8602888"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First, fill in the Minimum Gap Between Installments in days.</a:t>
            </a:r>
          </a:p>
          <a:p>
            <a:pPr lvl="0">
              <a:spcBef>
                <a:spcPts val="700"/>
              </a:spcBef>
              <a:buClr>
                <a:schemeClr val="accent2"/>
              </a:buClr>
              <a:buSzPct val="80000"/>
              <a:buFont typeface="Wingdings 2" pitchFamily="18" charset="2"/>
              <a:buChar char=""/>
              <a:defRPr/>
            </a:pPr>
            <a:r>
              <a:rPr lang="en-US" sz="2800" dirty="0">
                <a:latin typeface="Century Gothic"/>
                <a:cs typeface="Century Gothic"/>
              </a:rPr>
              <a:t> Then, fill in the Maximum Gap Between Installments in days.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0373" y="2518269"/>
            <a:ext cx="5210175" cy="85725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7998" y="5462468"/>
            <a:ext cx="5162550" cy="904875"/>
          </a:xfrm>
          <a:prstGeom prst="rect">
            <a:avLst/>
          </a:prstGeom>
        </p:spPr>
      </p:pic>
    </p:spTree>
    <p:extLst>
      <p:ext uri="{BB962C8B-B14F-4D97-AF65-F5344CB8AC3E}">
        <p14:creationId xmlns:p14="http://schemas.microsoft.com/office/powerpoint/2010/main" val="283960478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66" y="0"/>
            <a:ext cx="8176591" cy="685800"/>
          </a:xfrm>
        </p:spPr>
        <p:txBody>
          <a:bodyPr/>
          <a:lstStyle/>
          <a:p>
            <a:r>
              <a:rPr lang="en-US" sz="3100" dirty="0">
                <a:latin typeface="Century Gothic"/>
                <a:cs typeface="Century Gothic"/>
              </a:rPr>
              <a:t>1. Configuring a variable installment loan</a:t>
            </a:r>
          </a:p>
        </p:txBody>
      </p:sp>
      <p:sp>
        <p:nvSpPr>
          <p:cNvPr id="6" name="Content Placeholder 2"/>
          <p:cNvSpPr txBox="1">
            <a:spLocks/>
          </p:cNvSpPr>
          <p:nvPr/>
        </p:nvSpPr>
        <p:spPr bwMode="auto">
          <a:xfrm>
            <a:off x="302573" y="989939"/>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Submit the loan product.</a:t>
            </a:r>
          </a:p>
          <a:p>
            <a:pPr lvl="0">
              <a:spcBef>
                <a:spcPts val="700"/>
              </a:spcBef>
              <a:buClr>
                <a:schemeClr val="accent2"/>
              </a:buClr>
              <a:buSzPct val="80000"/>
              <a:buFont typeface="Wingdings 2" pitchFamily="18" charset="2"/>
              <a:buChar char=""/>
              <a:defRPr/>
            </a:pPr>
            <a:r>
              <a:rPr lang="en-US" sz="2800" dirty="0">
                <a:latin typeface="Century Gothic"/>
                <a:cs typeface="Century Gothic"/>
              </a:rPr>
              <a:t> Once it is created, it will take you a summary page of the new loan product. You can ensure variable installment loans are enabled by looking under the settings section.</a:t>
            </a:r>
          </a:p>
        </p:txBody>
      </p:sp>
      <p:sp>
        <p:nvSpPr>
          <p:cNvPr id="9" name="Content Placeholder 2"/>
          <p:cNvSpPr txBox="1">
            <a:spLocks/>
          </p:cNvSpPr>
          <p:nvPr/>
        </p:nvSpPr>
        <p:spPr bwMode="auto">
          <a:xfrm>
            <a:off x="302573" y="3551067"/>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700"/>
              </a:spcBef>
              <a:spcAft>
                <a:spcPct val="0"/>
              </a:spcAft>
              <a:buClr>
                <a:schemeClr val="accent2"/>
              </a:buClr>
              <a:buSzPct val="80000"/>
              <a:tabLst/>
              <a:defRPr/>
            </a:pPr>
            <a:endParaRPr kumimoji="0" lang="en-US" sz="2800" b="0" i="0" u="none" strike="noStrike" kern="1200" cap="none" spc="0" normalizeH="0" baseline="0" noProof="0" dirty="0">
              <a:ln>
                <a:noFill/>
              </a:ln>
              <a:solidFill>
                <a:schemeClr val="tx1"/>
              </a:solidFill>
              <a:effectLst/>
              <a:uLnTx/>
              <a:uFillTx/>
              <a:latin typeface="Century Gothic"/>
              <a:ea typeface="+mn-ea"/>
              <a:cs typeface="Century Gothic"/>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691" y="3314494"/>
            <a:ext cx="7843282" cy="3192324"/>
          </a:xfrm>
          <a:prstGeom prst="rect">
            <a:avLst/>
          </a:prstGeom>
        </p:spPr>
      </p:pic>
    </p:spTree>
    <p:extLst>
      <p:ext uri="{BB962C8B-B14F-4D97-AF65-F5344CB8AC3E}">
        <p14:creationId xmlns:p14="http://schemas.microsoft.com/office/powerpoint/2010/main" val="42009121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409" y="0"/>
            <a:ext cx="8176591" cy="685800"/>
          </a:xfrm>
        </p:spPr>
        <p:txBody>
          <a:bodyPr/>
          <a:lstStyle/>
          <a:p>
            <a:r>
              <a:rPr lang="en-US" sz="3100" dirty="0">
                <a:latin typeface="Century Gothic"/>
                <a:cs typeface="Century Gothic"/>
              </a:rPr>
              <a:t>2. Creating the loan account</a:t>
            </a:r>
          </a:p>
        </p:txBody>
      </p:sp>
      <p:sp>
        <p:nvSpPr>
          <p:cNvPr id="6" name="Content Placeholder 2"/>
          <p:cNvSpPr txBox="1">
            <a:spLocks/>
          </p:cNvSpPr>
          <p:nvPr/>
        </p:nvSpPr>
        <p:spPr bwMode="auto">
          <a:xfrm>
            <a:off x="302573" y="989939"/>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First, search for the desired client on the global search. Once the client is found, click the general tab. </a:t>
            </a:r>
          </a:p>
        </p:txBody>
      </p:sp>
      <p:sp>
        <p:nvSpPr>
          <p:cNvPr id="9" name="Content Placeholder 2"/>
          <p:cNvSpPr txBox="1">
            <a:spLocks/>
          </p:cNvSpPr>
          <p:nvPr/>
        </p:nvSpPr>
        <p:spPr bwMode="auto">
          <a:xfrm>
            <a:off x="302573" y="2509038"/>
            <a:ext cx="8153400" cy="12501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700"/>
              </a:spcBef>
              <a:buClr>
                <a:schemeClr val="accent2"/>
              </a:buClr>
              <a:buSzPct val="80000"/>
              <a:buFont typeface="Wingdings 2" pitchFamily="18" charset="2"/>
              <a:buChar char=""/>
              <a:defRPr/>
            </a:pPr>
            <a:r>
              <a:rPr lang="en-US" sz="2800" dirty="0">
                <a:latin typeface="Century Gothic"/>
                <a:cs typeface="Century Gothic"/>
              </a:rPr>
              <a:t> Then, on the client page, click the blue New Loan button.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2172" y="3759232"/>
            <a:ext cx="7124700" cy="1704975"/>
          </a:xfrm>
          <a:prstGeom prst="rect">
            <a:avLst/>
          </a:prstGeom>
        </p:spPr>
      </p:pic>
    </p:spTree>
    <p:extLst>
      <p:ext uri="{BB962C8B-B14F-4D97-AF65-F5344CB8AC3E}">
        <p14:creationId xmlns:p14="http://schemas.microsoft.com/office/powerpoint/2010/main" val="3310049072"/>
      </p:ext>
    </p:extLst>
  </p:cSld>
  <p:clrMapOvr>
    <a:masterClrMapping/>
  </p:clrMapOvr>
  <p:transition>
    <p:fad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FOS Template">
  <a:themeElements>
    <a:clrScheme name="Custom 4">
      <a:dk1>
        <a:sysClr val="windowText" lastClr="000000"/>
      </a:dk1>
      <a:lt1>
        <a:sysClr val="window" lastClr="FFFFFF"/>
      </a:lt1>
      <a:dk2>
        <a:srgbClr val="69676D"/>
      </a:dk2>
      <a:lt2>
        <a:srgbClr val="C9C2D1"/>
      </a:lt2>
      <a:accent1>
        <a:srgbClr val="6585CF"/>
      </a:accent1>
      <a:accent2>
        <a:srgbClr val="92D050"/>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How to Open a Savings Account" id="{A509BB4C-DBC5-D841-B7D4-6115041CE2E8}" vid="{B2C2CE4E-2749-1D4E-9809-E65559C437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Mifos Training</Template>
  <TotalTime>1517</TotalTime>
  <Words>1100</Words>
  <Application>Microsoft Office PowerPoint</Application>
  <PresentationFormat>On-screen Show (4:3)</PresentationFormat>
  <Paragraphs>105</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Gothic</vt:lpstr>
      <vt:lpstr>Tw Cen MT</vt:lpstr>
      <vt:lpstr>Wingdings</vt:lpstr>
      <vt:lpstr>Wingdings 2</vt:lpstr>
      <vt:lpstr>MIFOS Template</vt:lpstr>
      <vt:lpstr>Variable installment loans</vt:lpstr>
      <vt:lpstr>Before proceeding, make sure that…</vt:lpstr>
      <vt:lpstr>What are variable installment loans?</vt:lpstr>
      <vt:lpstr>Setting up a variable installment loan</vt:lpstr>
      <vt:lpstr>1. Configuring a variable installment loan</vt:lpstr>
      <vt:lpstr>1. Configuring a variable installment loan</vt:lpstr>
      <vt:lpstr>1. Configuring a variable installment loan</vt:lpstr>
      <vt:lpstr>1. Configuring a variable installment loan</vt:lpstr>
      <vt:lpstr>2. Creating the loan account</vt:lpstr>
      <vt:lpstr>2. Creating the loan account</vt:lpstr>
      <vt:lpstr>2. Creating the loan account</vt:lpstr>
      <vt:lpstr>3. Changing the Installment Plan</vt:lpstr>
      <vt:lpstr>3. Changing the Installment Plan</vt:lpstr>
      <vt:lpstr>PowerPoint Presentation</vt:lpstr>
      <vt:lpstr>3a. Manually updating installment plan</vt:lpstr>
      <vt:lpstr>3a. Manually updating installment plan</vt:lpstr>
      <vt:lpstr>3a. Manually updating installment plan</vt:lpstr>
      <vt:lpstr>3b. Applying pattern to installment plan</vt:lpstr>
      <vt:lpstr>3b. Applying pattern to installment plan</vt:lpstr>
      <vt:lpstr>3b. Applying pattern to installment plan</vt:lpstr>
      <vt:lpstr>3b. Applying pattern to installment plan</vt:lpstr>
      <vt:lpstr>3b. Applying pattern to installment plan</vt:lpstr>
      <vt:lpstr>Congratulations!</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Loan Loss provisioning</dc:title>
  <dc:subject>Co-Op Initiative</dc:subject>
  <dc:creator>Justin Du</dc:creator>
  <cp:lastModifiedBy>FCBC Admin</cp:lastModifiedBy>
  <cp:revision>157</cp:revision>
  <dcterms:created xsi:type="dcterms:W3CDTF">2016-12-12T02:07:17Z</dcterms:created>
  <dcterms:modified xsi:type="dcterms:W3CDTF">2016-12-17T00:06:38Z</dcterms:modified>
</cp:coreProperties>
</file>